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9" r:id="rId4"/>
    <p:sldId id="264" r:id="rId5"/>
    <p:sldId id="263" r:id="rId6"/>
    <p:sldId id="260" r:id="rId7"/>
    <p:sldId id="261" r:id="rId8"/>
    <p:sldId id="266" r:id="rId9"/>
    <p:sldId id="267" r:id="rId10"/>
    <p:sldId id="268" r:id="rId11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>
        <p:scale>
          <a:sx n="120" d="100"/>
          <a:sy n="120" d="100"/>
        </p:scale>
        <p:origin x="-85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E8101-242B-44D8-82D7-D483BFF0D556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6A6C5-9711-4CAF-9EAE-2877CFFB9B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183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19F-CF80-451D-A6FB-D8CC233C67A5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4961-5FA9-4474-8417-AAA0AA691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272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19F-CF80-451D-A6FB-D8CC233C67A5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4961-5FA9-4474-8417-AAA0AA691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18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19F-CF80-451D-A6FB-D8CC233C67A5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4961-5FA9-4474-8417-AAA0AA691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502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19F-CF80-451D-A6FB-D8CC233C67A5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4961-5FA9-4474-8417-AAA0AA691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29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19F-CF80-451D-A6FB-D8CC233C67A5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4961-5FA9-4474-8417-AAA0AA691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602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19F-CF80-451D-A6FB-D8CC233C67A5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4961-5FA9-4474-8417-AAA0AA691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65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19F-CF80-451D-A6FB-D8CC233C67A5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4961-5FA9-4474-8417-AAA0AA691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126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19F-CF80-451D-A6FB-D8CC233C67A5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4961-5FA9-4474-8417-AAA0AA691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28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19F-CF80-451D-A6FB-D8CC233C67A5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4961-5FA9-4474-8417-AAA0AA691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13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19F-CF80-451D-A6FB-D8CC233C67A5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4961-5FA9-4474-8417-AAA0AA691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339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19F-CF80-451D-A6FB-D8CC233C67A5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4961-5FA9-4474-8417-AAA0AA691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787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4B19F-CF80-451D-A6FB-D8CC233C67A5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74961-5FA9-4474-8417-AAA0AA691B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92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6700" dirty="0" smtClean="0">
                <a:latin typeface="Berlin Sans FB Demi" panose="020E0802020502020306" pitchFamily="34" charset="0"/>
              </a:rPr>
              <a:t>Sfinkterrupturer</a:t>
            </a:r>
            <a:r>
              <a:rPr lang="sv-SE" sz="5400" dirty="0" smtClean="0">
                <a:latin typeface="Berlin Sans FB Demi" panose="020E0802020502020306" pitchFamily="34" charset="0"/>
              </a:rPr>
              <a:t/>
            </a:r>
            <a:br>
              <a:rPr lang="sv-SE" sz="5400" dirty="0" smtClean="0">
                <a:latin typeface="Berlin Sans FB Demi" panose="020E0802020502020306" pitchFamily="34" charset="0"/>
              </a:rPr>
            </a:br>
            <a:r>
              <a:rPr lang="sv-SE" dirty="0" smtClean="0">
                <a:latin typeface="Berlin Sans FB Demi" panose="020E0802020502020306" pitchFamily="34" charset="0"/>
              </a:rPr>
              <a:t/>
            </a:r>
            <a:br>
              <a:rPr lang="sv-SE" dirty="0" smtClean="0">
                <a:latin typeface="Berlin Sans FB Demi" panose="020E0802020502020306" pitchFamily="34" charset="0"/>
              </a:rPr>
            </a:br>
            <a:r>
              <a:rPr lang="sv-SE" dirty="0">
                <a:latin typeface="Berlin Sans FB Demi" panose="020E0802020502020306" pitchFamily="34" charset="0"/>
              </a:rPr>
              <a:t>L</a:t>
            </a:r>
            <a:r>
              <a:rPr lang="sv-SE" dirty="0" smtClean="0">
                <a:latin typeface="Berlin Sans FB Demi" panose="020E0802020502020306" pitchFamily="34" charset="0"/>
              </a:rPr>
              <a:t>änssjukhuset Ryhov, Jönköping</a:t>
            </a:r>
            <a:endParaRPr lang="sv-SE" dirty="0">
              <a:latin typeface="Berlin Sans FB Demi" panose="020E0802020502020306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403648" y="580526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erlin Sans FB Demi" panose="020E0802020502020306" pitchFamily="34" charset="0"/>
              </a:rPr>
              <a:t>Möte med Bristningsregistret 2018-10-12, Liselott </a:t>
            </a:r>
            <a:r>
              <a:rPr lang="sv-SE" dirty="0" err="1" smtClean="0">
                <a:latin typeface="Berlin Sans FB Demi" panose="020E0802020502020306" pitchFamily="34" charset="0"/>
              </a:rPr>
              <a:t>Sigby</a:t>
            </a:r>
            <a:endParaRPr lang="sv-SE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Berlin Sans FB" panose="020E0602020502020306" pitchFamily="34" charset="0"/>
              </a:rPr>
              <a:t>Förbättringsarbete</a:t>
            </a:r>
            <a:endParaRPr lang="sv-SE" dirty="0">
              <a:latin typeface="Berlin Sans FB" panose="020E0602020502020306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7624" y="2060848"/>
            <a:ext cx="6491064" cy="2980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000" dirty="0" smtClean="0"/>
              <a:t>Förbättringsarbete avseende bristningar som gått upp – resuturering</a:t>
            </a:r>
          </a:p>
          <a:p>
            <a:pPr marL="0" indent="0">
              <a:buNone/>
            </a:pPr>
            <a:endParaRPr lang="sv-SE" sz="3000" dirty="0" smtClean="0"/>
          </a:p>
          <a:p>
            <a:pPr marL="0" indent="0">
              <a:buNone/>
            </a:pPr>
            <a:r>
              <a:rPr lang="sv-SE" sz="3000" dirty="0" smtClean="0"/>
              <a:t>Personlig återkoppling </a:t>
            </a:r>
            <a:r>
              <a:rPr lang="sv-SE" sz="3000" dirty="0" smtClean="0"/>
              <a:t>till </a:t>
            </a:r>
            <a:r>
              <a:rPr lang="sv-SE" sz="3000" dirty="0" smtClean="0"/>
              <a:t>barnmorskor </a:t>
            </a:r>
            <a:r>
              <a:rPr lang="sv-SE" sz="3000" dirty="0" smtClean="0"/>
              <a:t>och läkare</a:t>
            </a:r>
            <a:endParaRPr lang="sv-SE" sz="3000" dirty="0"/>
          </a:p>
        </p:txBody>
      </p:sp>
    </p:spTree>
    <p:extLst>
      <p:ext uri="{BB962C8B-B14F-4D97-AF65-F5344CB8AC3E}">
        <p14:creationId xmlns:p14="http://schemas.microsoft.com/office/powerpoint/2010/main" val="38408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58"/>
          <a:stretch/>
        </p:blipFill>
        <p:spPr bwMode="auto">
          <a:xfrm>
            <a:off x="992685" y="1"/>
            <a:ext cx="7611763" cy="2419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lunpe1\AppData\Local\Microsoft\Windows\Temporary Internet Files\Content.IE5\JFM3KTJ7\arrow-147279_960_720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204864"/>
            <a:ext cx="709265" cy="77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9" r="59769" b="60608"/>
          <a:stretch/>
        </p:blipFill>
        <p:spPr bwMode="auto">
          <a:xfrm>
            <a:off x="755575" y="3546594"/>
            <a:ext cx="3712459" cy="2838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212800" y="3642241"/>
            <a:ext cx="2351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Antal klipp </a:t>
            </a:r>
          </a:p>
          <a:p>
            <a:r>
              <a:rPr lang="sv-SE" sz="1400" dirty="0" smtClean="0"/>
              <a:t>(åtgärdskod TMA00)</a:t>
            </a:r>
            <a:endParaRPr lang="sv-SE" sz="1400" dirty="0"/>
          </a:p>
        </p:txBody>
      </p:sp>
      <p:sp>
        <p:nvSpPr>
          <p:cNvPr id="6" name="textruta 5"/>
          <p:cNvSpPr txBox="1"/>
          <p:nvPr/>
        </p:nvSpPr>
        <p:spPr>
          <a:xfrm>
            <a:off x="2915816" y="5877272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(t.o.m. 2018-09-18)</a:t>
            </a:r>
            <a:endParaRPr lang="sv-SE" sz="1200" dirty="0"/>
          </a:p>
        </p:txBody>
      </p:sp>
      <p:sp>
        <p:nvSpPr>
          <p:cNvPr id="2" name="Rektangel 1"/>
          <p:cNvSpPr/>
          <p:nvPr/>
        </p:nvSpPr>
        <p:spPr>
          <a:xfrm>
            <a:off x="5785320" y="3284984"/>
            <a:ext cx="2736304" cy="52322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sv-SE" sz="1400" b="1" dirty="0" smtClean="0">
                <a:latin typeface="Times New Roman"/>
                <a:ea typeface="Times New Roman"/>
              </a:rPr>
              <a:t>Vi </a:t>
            </a:r>
            <a:r>
              <a:rPr lang="sv-SE" sz="1400" b="1" dirty="0">
                <a:latin typeface="Times New Roman"/>
                <a:ea typeface="Times New Roman"/>
              </a:rPr>
              <a:t>har för avsikt att sänka </a:t>
            </a:r>
            <a:r>
              <a:rPr lang="sv-SE" sz="1400" b="1" dirty="0" smtClean="0">
                <a:latin typeface="Times New Roman"/>
                <a:ea typeface="Times New Roman"/>
              </a:rPr>
              <a:t>målet, </a:t>
            </a:r>
          </a:p>
          <a:p>
            <a:r>
              <a:rPr lang="sv-SE" sz="1400" b="1" dirty="0" smtClean="0">
                <a:latin typeface="Times New Roman"/>
                <a:ea typeface="Times New Roman"/>
              </a:rPr>
              <a:t>vilket </a:t>
            </a:r>
            <a:r>
              <a:rPr lang="sv-SE" sz="1400" b="1" dirty="0">
                <a:latin typeface="Times New Roman"/>
                <a:ea typeface="Times New Roman"/>
              </a:rPr>
              <a:t>varit </a:t>
            </a:r>
            <a:r>
              <a:rPr lang="sv-SE" sz="1400" b="1" dirty="0" smtClean="0">
                <a:latin typeface="Times New Roman"/>
                <a:ea typeface="Times New Roman"/>
              </a:rPr>
              <a:t>2 % sedan </a:t>
            </a:r>
            <a:r>
              <a:rPr lang="sv-SE" sz="1400" b="1" dirty="0">
                <a:latin typeface="Times New Roman"/>
                <a:ea typeface="Times New Roman"/>
              </a:rPr>
              <a:t>länge</a:t>
            </a:r>
            <a:r>
              <a:rPr lang="sv-SE" sz="1400" b="1" dirty="0" smtClean="0">
                <a:latin typeface="Times New Roman"/>
                <a:ea typeface="Times New Roman"/>
              </a:rPr>
              <a:t>.</a:t>
            </a:r>
            <a:endParaRPr lang="sv-SE" sz="1400" b="1" dirty="0"/>
          </a:p>
        </p:txBody>
      </p:sp>
      <p:sp>
        <p:nvSpPr>
          <p:cNvPr id="3" name="Rektangel 2"/>
          <p:cNvSpPr/>
          <p:nvPr/>
        </p:nvSpPr>
        <p:spPr>
          <a:xfrm>
            <a:off x="1331640" y="5229200"/>
            <a:ext cx="151216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7153473" y="2836607"/>
            <a:ext cx="1990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latin typeface="Times New Roman"/>
                <a:ea typeface="Times New Roman"/>
              </a:rPr>
              <a:t>(fram till </a:t>
            </a:r>
            <a:r>
              <a:rPr lang="sv-SE" sz="1200" b="1" dirty="0" smtClean="0">
                <a:latin typeface="Times New Roman"/>
                <a:ea typeface="Times New Roman"/>
              </a:rPr>
              <a:t>sep </a:t>
            </a:r>
            <a:r>
              <a:rPr lang="sv-SE" sz="1200" b="1" dirty="0">
                <a:latin typeface="Times New Roman"/>
                <a:ea typeface="Times New Roman"/>
              </a:rPr>
              <a:t>2018 1,7%)</a:t>
            </a:r>
          </a:p>
        </p:txBody>
      </p:sp>
      <p:sp>
        <p:nvSpPr>
          <p:cNvPr id="10" name="Rektangel 9"/>
          <p:cNvSpPr/>
          <p:nvPr/>
        </p:nvSpPr>
        <p:spPr>
          <a:xfrm rot="472428">
            <a:off x="5402360" y="4908982"/>
            <a:ext cx="3147417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v-SE" sz="1400" dirty="0" smtClean="0">
                <a:latin typeface="Times New Roman"/>
                <a:ea typeface="Times New Roman"/>
              </a:rPr>
              <a:t>Andelen </a:t>
            </a:r>
            <a:r>
              <a:rPr lang="sv-SE" sz="1400" dirty="0">
                <a:latin typeface="Times New Roman"/>
                <a:ea typeface="Times New Roman"/>
              </a:rPr>
              <a:t>vaginala förlossningar har </a:t>
            </a:r>
            <a:r>
              <a:rPr lang="sv-SE" sz="1400" b="1" dirty="0" smtClean="0">
                <a:latin typeface="Times New Roman"/>
                <a:ea typeface="Times New Roman"/>
              </a:rPr>
              <a:t>ökat</a:t>
            </a:r>
            <a:r>
              <a:rPr lang="sv-SE" sz="1400" dirty="0" smtClean="0">
                <a:latin typeface="Times New Roman"/>
                <a:ea typeface="Times New Roman"/>
              </a:rPr>
              <a:t>, </a:t>
            </a:r>
          </a:p>
          <a:p>
            <a:r>
              <a:rPr lang="sv-SE" sz="1400" dirty="0" smtClean="0">
                <a:latin typeface="Times New Roman"/>
                <a:ea typeface="Times New Roman"/>
              </a:rPr>
              <a:t>andelen </a:t>
            </a:r>
            <a:r>
              <a:rPr lang="sv-SE" sz="1400" dirty="0" err="1">
                <a:latin typeface="Times New Roman"/>
                <a:ea typeface="Times New Roman"/>
              </a:rPr>
              <a:t>sectio</a:t>
            </a:r>
            <a:r>
              <a:rPr lang="sv-SE" sz="1400" dirty="0">
                <a:latin typeface="Times New Roman"/>
                <a:ea typeface="Times New Roman"/>
              </a:rPr>
              <a:t> minskat till </a:t>
            </a:r>
            <a:r>
              <a:rPr lang="sv-SE" sz="1400" b="1" dirty="0" smtClean="0">
                <a:latin typeface="Times New Roman"/>
                <a:ea typeface="Times New Roman"/>
              </a:rPr>
              <a:t>12,4 %. </a:t>
            </a:r>
            <a:endParaRPr lang="sv-SE" sz="1400" b="1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87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1" r="50000"/>
          <a:stretch/>
        </p:blipFill>
        <p:spPr bwMode="auto">
          <a:xfrm>
            <a:off x="2101755" y="72008"/>
            <a:ext cx="4845852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28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13287"/>
          <a:stretch/>
        </p:blipFill>
        <p:spPr bwMode="auto">
          <a:xfrm>
            <a:off x="2051720" y="104129"/>
            <a:ext cx="4824536" cy="670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2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496" y="404664"/>
            <a:ext cx="8661648" cy="13163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v-SE" b="1" dirty="0" smtClean="0"/>
              <a:t>     </a:t>
            </a:r>
            <a:r>
              <a:rPr lang="sv-SE" sz="4200" b="1" dirty="0" smtClean="0">
                <a:latin typeface="Berlin Sans FB Demi" panose="020E0802020502020306" pitchFamily="34" charset="0"/>
              </a:rPr>
              <a:t>Detta </a:t>
            </a:r>
            <a:r>
              <a:rPr lang="sv-SE" sz="4200" b="1" dirty="0">
                <a:latin typeface="Berlin Sans FB Demi" panose="020E0802020502020306" pitchFamily="34" charset="0"/>
              </a:rPr>
              <a:t>gör </a:t>
            </a:r>
            <a:r>
              <a:rPr lang="sv-SE" sz="4200" b="1" dirty="0" smtClean="0">
                <a:latin typeface="Berlin Sans FB Demi" panose="020E0802020502020306" pitchFamily="34" charset="0"/>
              </a:rPr>
              <a:t>vår vårdadministratör </a:t>
            </a:r>
          </a:p>
          <a:p>
            <a:pPr marL="0" indent="0" algn="ctr">
              <a:buNone/>
            </a:pPr>
            <a:r>
              <a:rPr lang="sv-SE" sz="4200" b="1" dirty="0">
                <a:latin typeface="Berlin Sans FB Demi" panose="020E0802020502020306" pitchFamily="34" charset="0"/>
              </a:rPr>
              <a:t> </a:t>
            </a:r>
            <a:r>
              <a:rPr lang="sv-SE" sz="4200" b="1" dirty="0" smtClean="0">
                <a:latin typeface="Berlin Sans FB Demi" panose="020E0802020502020306" pitchFamily="34" charset="0"/>
              </a:rPr>
              <a:t>    på BB-avdelningen:</a:t>
            </a:r>
            <a:endParaRPr lang="sv-SE" sz="4200" b="1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827584" y="2564904"/>
            <a:ext cx="7704856" cy="324035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300" b="1" dirty="0" smtClean="0"/>
              <a:t>Kodar förlossningsjournalen.</a:t>
            </a:r>
          </a:p>
          <a:p>
            <a:pPr marL="0" indent="0">
              <a:buNone/>
            </a:pPr>
            <a:endParaRPr lang="sv-SE" sz="2900" dirty="0" smtClean="0"/>
          </a:p>
          <a:p>
            <a:r>
              <a:rPr lang="sv-SE" sz="3300" b="1" dirty="0" smtClean="0"/>
              <a:t>Registrerar uppgifter i Gyn-</a:t>
            </a:r>
            <a:r>
              <a:rPr lang="sv-SE" sz="3300" b="1" dirty="0" err="1" smtClean="0"/>
              <a:t>op</a:t>
            </a:r>
            <a:r>
              <a:rPr lang="sv-SE" sz="2900" dirty="0" smtClean="0"/>
              <a:t/>
            </a:r>
            <a:br>
              <a:rPr lang="sv-SE" sz="2900" dirty="0" smtClean="0"/>
            </a:br>
            <a:r>
              <a:rPr lang="sv-SE" sz="2900" dirty="0" smtClean="0"/>
              <a:t>(utifrån uppgifter i Obstetrix</a:t>
            </a:r>
            <a:r>
              <a:rPr lang="sv-SE" sz="2900" dirty="0"/>
              <a:t>;</a:t>
            </a:r>
            <a:r>
              <a:rPr lang="sv-SE" sz="2900" dirty="0" smtClean="0"/>
              <a:t> MHV1, FV1 och </a:t>
            </a:r>
            <a:r>
              <a:rPr lang="sv-SE" sz="2900" dirty="0" err="1" smtClean="0"/>
              <a:t>op</a:t>
            </a:r>
            <a:r>
              <a:rPr lang="sv-SE" sz="2900" dirty="0" smtClean="0"/>
              <a:t>-mallen). Om tvingande uppgifter saknas tas kontakt med ansvarig läkare som kompletterar i </a:t>
            </a:r>
            <a:r>
              <a:rPr lang="sv-SE" sz="2900" dirty="0"/>
              <a:t>G</a:t>
            </a:r>
            <a:r>
              <a:rPr lang="sv-SE" sz="2900" dirty="0" smtClean="0"/>
              <a:t>ynop.</a:t>
            </a:r>
          </a:p>
          <a:p>
            <a:pPr marL="0" indent="0">
              <a:buNone/>
            </a:pPr>
            <a:endParaRPr lang="sv-SE" sz="2900" dirty="0" smtClean="0"/>
          </a:p>
          <a:p>
            <a:r>
              <a:rPr lang="sv-SE" sz="3300" b="1" dirty="0" smtClean="0"/>
              <a:t>Skickar hälsoenkät </a:t>
            </a:r>
          </a:p>
          <a:p>
            <a:pPr marL="0" indent="0">
              <a:buNone/>
            </a:pPr>
            <a:r>
              <a:rPr lang="sv-SE" sz="2900" dirty="0"/>
              <a:t> </a:t>
            </a:r>
            <a:r>
              <a:rPr lang="sv-SE" sz="2900" dirty="0" smtClean="0"/>
              <a:t>       Patientens mailadressen har inhämtats vid återbesök på BB-mottagningen. </a:t>
            </a:r>
          </a:p>
          <a:p>
            <a:pPr marL="0" indent="0">
              <a:buNone/>
            </a:pPr>
            <a:r>
              <a:rPr lang="sv-SE" sz="2900" dirty="0"/>
              <a:t> </a:t>
            </a:r>
            <a:r>
              <a:rPr lang="sv-SE" sz="2900" dirty="0" smtClean="0"/>
              <a:t>        Eventuellt kommer rutinen att ändras så patienten får enkäten tidigare. </a:t>
            </a:r>
          </a:p>
          <a:p>
            <a:pPr marL="0" indent="0">
              <a:buNone/>
            </a:pPr>
            <a:endParaRPr lang="sv-SE" sz="2900" dirty="0" smtClean="0"/>
          </a:p>
          <a:p>
            <a:r>
              <a:rPr lang="sv-SE" sz="3300" b="1" dirty="0" smtClean="0"/>
              <a:t>Skickar meddelande till barnmorska på specialistmödravården </a:t>
            </a:r>
            <a:r>
              <a:rPr lang="sv-SE" sz="2900" dirty="0" smtClean="0"/>
              <a:t>som kallar patienten för återbesök 6 månader postpartum. </a:t>
            </a:r>
          </a:p>
          <a:p>
            <a:pPr marL="0" indent="0">
              <a:buNone/>
            </a:pPr>
            <a:r>
              <a:rPr lang="sv-SE" sz="2900" dirty="0"/>
              <a:t> </a:t>
            </a:r>
            <a:r>
              <a:rPr lang="sv-SE" sz="2900" dirty="0" smtClean="0"/>
              <a:t>      Sfinkterformuläret finns då framtaget till återbesöket.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00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54330"/>
            <a:ext cx="1242318" cy="124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ktangel 3"/>
          <p:cNvSpPr/>
          <p:nvPr/>
        </p:nvSpPr>
        <p:spPr>
          <a:xfrm>
            <a:off x="1872548" y="44624"/>
            <a:ext cx="5036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4000" dirty="0">
                <a:latin typeface="Berlin Sans FB Demi" panose="020E0802020502020306" pitchFamily="34" charset="0"/>
              </a:rPr>
              <a:t>Sfinkterrupturer</a:t>
            </a:r>
            <a:r>
              <a:rPr lang="sv-SE" sz="4000" dirty="0" smtClean="0">
                <a:latin typeface="Berlin Sans FB Demi" panose="020E0802020502020306" pitchFamily="34" charset="0"/>
              </a:rPr>
              <a:t> </a:t>
            </a:r>
            <a:r>
              <a:rPr lang="sv-SE" sz="4000" dirty="0">
                <a:latin typeface="Berlin Sans FB Demi" panose="020E0802020502020306" pitchFamily="34" charset="0"/>
              </a:rPr>
              <a:t>2017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833789" y="764704"/>
            <a:ext cx="52584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Sammanlagt  31  sfinkterrupturer av 1709 </a:t>
            </a:r>
            <a:r>
              <a:rPr kumimoji="0" lang="sv-SE" altLang="sv-SE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förlossningar  (1,78 %)   </a:t>
            </a:r>
            <a:endParaRPr kumimoji="0" lang="sv-SE" altLang="sv-S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83568" y="1102047"/>
            <a:ext cx="835292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sfinkterrupturer vid VE/traktion av 88 VE/traktion  4,5%</a:t>
            </a:r>
          </a:p>
          <a:p>
            <a:pPr marL="0" marR="0" lvl="0" indent="0" algn="l" defTabSz="914400" rtl="0" eaLnBrk="1" fontAlgn="base" latinLnBrk="0" hangingPunct="1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Sammanställning av </a:t>
            </a:r>
            <a:r>
              <a:rPr lang="sv-SE" altLang="sv-SE" sz="1400" dirty="0" smtClean="0"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finkterformulär, 31 st.  </a:t>
            </a: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24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förstföderskor</a:t>
            </a: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7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omföderskor     (varav  2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förlösta med sectio vid förra förlossningen)</a:t>
            </a: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               (2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hade sfinkterruptur vid förra förlossningen)</a:t>
            </a: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Vid alla förlossningar har man uppgivit att man haft bra översikt av perineum och att man haft perinealskydd.</a:t>
            </a: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Perineotomi        1 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p.g.a. stram ring</a:t>
            </a: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Aktiv krystning   &lt; 30 min          18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(1 VE)</a:t>
            </a: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      30-60 min       10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      &gt; 60 min          3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Skulderdystoci   1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(+ 1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osäker om det var skulderdystoci )</a:t>
            </a: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Barnvikt:        &lt; 3000g                 2 </a:t>
            </a:r>
            <a:r>
              <a:rPr kumimoji="0" lang="en-US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3000 g - 4000 g   17 </a:t>
            </a:r>
            <a:r>
              <a:rPr kumimoji="0" lang="en-US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&gt; 4000 g               12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</a:t>
            </a: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Teambarnmorska på sal    22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Oxytocindropp                    14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Epiduralbedövning             20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Förlossningsställning          Sittande  18 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sz="14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sv-SE" altLang="sv-SE" sz="1400" dirty="0" smtClean="0"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Liggande 2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sidoläge   5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44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                      Gyn-läge   6 </a:t>
            </a:r>
            <a:r>
              <a:rPr kumimoji="0" lang="sv-SE" altLang="sv-SE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</a:t>
            </a:r>
            <a:r>
              <a:rPr kumimoji="0" lang="sv-SE" altLang="sv-SE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</a:t>
            </a:r>
            <a:endParaRPr kumimoji="0" lang="sv-SE" altLang="sv-S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611560" y="1052736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Kommentarer</a:t>
            </a:r>
            <a:r>
              <a:rPr lang="sv-SE" altLang="sv-SE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  </a:t>
            </a:r>
            <a:endParaRPr lang="sv-SE" altLang="sv-SE" b="1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Huvudomfång  37,5 </a:t>
            </a:r>
            <a:r>
              <a:rPr lang="sv-SE" altLang="sv-SE" sz="1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cm, stram perineum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Språksvårigheter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Uppslagen hand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Långsam progress, mycket svullen i  perineum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Skör vävnad, vitnar när huvudet skär in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Värkstorm efter amniotomi, påverkade </a:t>
            </a:r>
            <a:r>
              <a:rPr lang="sv-SE" altLang="sv-SE" sz="1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fosterljud, </a:t>
            </a: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stram perineum, stort </a:t>
            </a:r>
            <a:r>
              <a:rPr lang="sv-SE" altLang="sv-SE" sz="1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huvudomfång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Yttre sfinktern och perineum hel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Trögt förlopp, VE + skulderdystoci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Mycket snabbt förlopp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Stort barn satt under 2 värkar, osäker om skulderdystoci, flekterade ben och suprapubistryck,  kom då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Svårt med kommunikationen, anhöriga tolkade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Värksvaghet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Bjuder bakre hand/arm vid </a:t>
            </a:r>
            <a:r>
              <a:rPr lang="sv-SE" altLang="sv-SE" sz="1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framfödandet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Långt krystskede svårt få ut kroppen </a:t>
            </a:r>
            <a:r>
              <a:rPr lang="sv-SE" altLang="sv-SE" sz="1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p.g.a</a:t>
            </a: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dåliga värkar och omslingrad i navelsträngen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Uppslagen hand på hakan/kinden hos barnet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Ålder </a:t>
            </a:r>
            <a:r>
              <a:rPr lang="sv-SE" altLang="sv-SE" sz="14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47 </a:t>
            </a:r>
            <a:r>
              <a:rPr lang="sv-SE" altLang="sv-SE" sz="14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år och förstföderska</a:t>
            </a:r>
            <a:endParaRPr lang="sv-SE" altLang="sv-SE" sz="1400" dirty="0">
              <a:solidFill>
                <a:prstClr val="black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sz="1400" dirty="0">
                <a:solidFill>
                  <a:prstClr val="black"/>
                </a:solidFill>
                <a:latin typeface="+mj-lt"/>
                <a:ea typeface="Calibri" pitchFamily="34" charset="0"/>
                <a:cs typeface="Times New Roman" pitchFamily="18" charset="0"/>
              </a:rPr>
              <a:t>Kort perineum och hårt sittande axlar </a:t>
            </a:r>
            <a:endParaRPr lang="sv-SE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173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Berlin Sans FB" panose="020E0602020502020306" pitchFamily="34" charset="0"/>
              </a:rPr>
              <a:t>Uppföljning</a:t>
            </a:r>
            <a:endParaRPr lang="sv-SE" dirty="0">
              <a:latin typeface="Berlin Sans FB" panose="020E0602020502020306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2060848"/>
            <a:ext cx="8136904" cy="3240360"/>
          </a:xfrm>
        </p:spPr>
        <p:txBody>
          <a:bodyPr>
            <a:normAutofit/>
          </a:bodyPr>
          <a:lstStyle/>
          <a:p>
            <a:r>
              <a:rPr lang="sv-SE" sz="2800" dirty="0" smtClean="0"/>
              <a:t>6-månaderskontroll på Specialistmödravården</a:t>
            </a:r>
          </a:p>
          <a:p>
            <a:endParaRPr lang="sv-SE" sz="2800" dirty="0" smtClean="0"/>
          </a:p>
          <a:p>
            <a:r>
              <a:rPr lang="sv-SE" sz="2800" dirty="0" smtClean="0"/>
              <a:t>Uppföljningsenkäter via Bristningsregistret</a:t>
            </a:r>
          </a:p>
          <a:p>
            <a:endParaRPr lang="sv-SE" sz="2800" dirty="0" smtClean="0"/>
          </a:p>
          <a:p>
            <a:r>
              <a:rPr lang="sv-SE" sz="2800" dirty="0" smtClean="0"/>
              <a:t>Vid behov remiss till universitetssjukhus 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7880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>
                <a:latin typeface="Berlin Sans FB" panose="020E0602020502020306" pitchFamily="34" charset="0"/>
              </a:rPr>
              <a:t>Bäckenbottenutbildning,</a:t>
            </a:r>
            <a:br>
              <a:rPr lang="sv-SE" dirty="0" smtClean="0">
                <a:latin typeface="Berlin Sans FB" panose="020E0602020502020306" pitchFamily="34" charset="0"/>
              </a:rPr>
            </a:br>
            <a:r>
              <a:rPr lang="sv-SE" dirty="0" smtClean="0">
                <a:latin typeface="Berlin Sans FB" panose="020E0602020502020306" pitchFamily="34" charset="0"/>
              </a:rPr>
              <a:t> </a:t>
            </a:r>
            <a:r>
              <a:rPr lang="sv-SE" dirty="0" smtClean="0">
                <a:latin typeface="Berlin Sans FB" panose="020E0602020502020306" pitchFamily="34" charset="0"/>
              </a:rPr>
              <a:t>certifiering </a:t>
            </a:r>
            <a:r>
              <a:rPr lang="sv-SE" dirty="0" smtClean="0">
                <a:latin typeface="Berlin Sans FB" panose="020E0602020502020306" pitchFamily="34" charset="0"/>
              </a:rPr>
              <a:t>LAV </a:t>
            </a:r>
            <a:r>
              <a:rPr lang="sv-SE" dirty="0">
                <a:latin typeface="Berlin Sans FB" panose="020E0602020502020306" pitchFamily="34" charset="0"/>
              </a:rPr>
              <a:t>o</a:t>
            </a:r>
            <a:r>
              <a:rPr lang="sv-SE" dirty="0" smtClean="0">
                <a:latin typeface="Berlin Sans FB" panose="020E0602020502020306" pitchFamily="34" charset="0"/>
              </a:rPr>
              <a:t>ch PROB</a:t>
            </a:r>
            <a:endParaRPr lang="sv-SE" dirty="0">
              <a:latin typeface="Berlin Sans FB" panose="020E0602020502020306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2276872"/>
            <a:ext cx="7200800" cy="35283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smtClean="0"/>
              <a:t>Praktisk obstetrik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Två                            </a:t>
            </a:r>
            <a:r>
              <a:rPr lang="sv-SE" dirty="0" smtClean="0"/>
              <a:t>som syr </a:t>
            </a:r>
          </a:p>
          <a:p>
            <a:pPr marL="0" indent="0">
              <a:buNone/>
            </a:pPr>
            <a:r>
              <a:rPr lang="sv-SE" dirty="0" smtClean="0"/>
              <a:t> </a:t>
            </a:r>
          </a:p>
          <a:p>
            <a:pPr marL="0" indent="0">
              <a:buNone/>
            </a:pPr>
            <a:r>
              <a:rPr lang="sv-SE" dirty="0" smtClean="0"/>
              <a:t>Lära </a:t>
            </a:r>
            <a:r>
              <a:rPr lang="sv-SE" dirty="0"/>
              <a:t>av varandra 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Pudendusinförande </a:t>
            </a:r>
            <a:r>
              <a:rPr lang="sv-SE" dirty="0" smtClean="0"/>
              <a:t>vår/sommar 2017 </a:t>
            </a:r>
            <a:endParaRPr lang="sv-SE" dirty="0" smtClean="0"/>
          </a:p>
          <a:p>
            <a:pPr marL="0" indent="0">
              <a:buNone/>
            </a:pPr>
            <a:endParaRPr lang="sv-SE" sz="3600" dirty="0"/>
          </a:p>
          <a:p>
            <a:pPr marL="0" indent="0">
              <a:buNone/>
            </a:pPr>
            <a:endParaRPr lang="sv-SE" sz="3600" dirty="0" smtClean="0"/>
          </a:p>
          <a:p>
            <a:pPr marL="0" indent="0">
              <a:buNone/>
            </a:pPr>
            <a:endParaRPr lang="sv-SE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23" b="32388"/>
          <a:stretch/>
        </p:blipFill>
        <p:spPr bwMode="auto">
          <a:xfrm>
            <a:off x="2699792" y="2996952"/>
            <a:ext cx="856455" cy="101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96952"/>
            <a:ext cx="854075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7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386</Words>
  <Application>Microsoft Office PowerPoint</Application>
  <PresentationFormat>Bildspel på skärmen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Office-tema</vt:lpstr>
      <vt:lpstr>Sfinkterrupturer  Länssjukhuset Ryhov, Jönköping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Uppföljning</vt:lpstr>
      <vt:lpstr>Bäckenbottenutbildning,  certifiering LAV och PROB</vt:lpstr>
      <vt:lpstr>Förbättringsarbete</vt:lpstr>
    </vt:vector>
  </TitlesOfParts>
  <Company>Region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Jönköping</dc:title>
  <dc:creator>Lundberg Pernilla</dc:creator>
  <cp:lastModifiedBy>Lundberg Pernilla</cp:lastModifiedBy>
  <cp:revision>39</cp:revision>
  <cp:lastPrinted>2018-10-11T10:01:36Z</cp:lastPrinted>
  <dcterms:created xsi:type="dcterms:W3CDTF">2018-10-09T06:28:46Z</dcterms:created>
  <dcterms:modified xsi:type="dcterms:W3CDTF">2018-10-11T10:02:23Z</dcterms:modified>
</cp:coreProperties>
</file>