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7"/>
    <p:restoredTop sz="94556"/>
  </p:normalViewPr>
  <p:slideViewPr>
    <p:cSldViewPr snapToGrid="0" snapToObjects="1">
      <p:cViewPr varScale="1">
        <p:scale>
          <a:sx n="56" d="100"/>
          <a:sy n="56" d="100"/>
        </p:scale>
        <p:origin x="5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21CE-006C-A047-BFDA-1132CF31F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42725-AD1B-1149-8BB1-27C08EFFC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F62FB-022E-7A4C-A348-18D29A56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B7-E63E-914B-BBD3-BE575F91A308}" type="datetimeFigureOut">
              <a:rPr lang="en-US" noProof="0" smtClean="0"/>
              <a:t>11/16/2018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B1820-507F-814C-9325-58176722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F925D-38FC-0D4E-81FD-F7AB3920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55FD-5A52-3349-AEF8-83C3EDDF122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9898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0C0A-8E9B-BA4C-9D0C-9DC06D91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99939-B7AA-5C4D-9311-19083988B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6B6C-D383-D441-ABE5-ECA7C59F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B7-E63E-914B-BBD3-BE575F91A308}" type="datetimeFigureOut">
              <a:rPr lang="en-US" noProof="0" smtClean="0"/>
              <a:t>11/16/2018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B37CF-7DCA-9C42-870C-EEB44663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4AF2C-161D-124D-BB01-B6379F18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55FD-5A52-3349-AEF8-83C3EDDF122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667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DEF2B-39CC-D343-8980-BF656F1E2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49309-D996-1542-8515-A84256CF6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DB01-EF01-4546-A44D-369B0797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B7-E63E-914B-BBD3-BE575F91A308}" type="datetimeFigureOut">
              <a:rPr lang="en-US" noProof="0" smtClean="0"/>
              <a:t>11/16/2018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A1DF3-0D5B-FD40-A071-1CEFB55C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6528F-F69C-0D40-BE72-FAAFE4BF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55FD-5A52-3349-AEF8-83C3EDDF122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0680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21E4D-D365-6946-B8EB-834DD194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FEC12-CFBC-6947-AE4C-61FD3F025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A793A-0295-5A4D-98A0-62448C850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B7-E63E-914B-BBD3-BE575F91A308}" type="datetimeFigureOut">
              <a:rPr lang="en-US" noProof="0" smtClean="0"/>
              <a:t>11/16/2018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8A4C1-C7C0-784D-950E-4404EFF2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E8217-AA21-5044-AA63-08E29A65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55FD-5A52-3349-AEF8-83C3EDDF122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4765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5A60-A2AC-4F41-BFE1-6A22FF7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5E375-6787-3E4C-AA05-E3B144E83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76DEF-3E4E-FE43-A603-9D96B044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B7-E63E-914B-BBD3-BE575F91A308}" type="datetimeFigureOut">
              <a:rPr lang="en-US" noProof="0" smtClean="0"/>
              <a:t>11/16/2018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E0C92-5E4B-E448-8649-E67776D3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B3F00-DDDB-A24E-BCBF-9A938833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55FD-5A52-3349-AEF8-83C3EDDF122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07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25C8-AFB9-274E-B843-39B64116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20562-242F-234D-82DB-A97974FC2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C4AC8-3E96-B542-9E76-EBA99A702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7C654-3AC4-3C4A-951F-38D0AC53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B7-E63E-914B-BBD3-BE575F91A308}" type="datetimeFigureOut">
              <a:rPr lang="en-US" noProof="0" smtClean="0"/>
              <a:t>11/16/2018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760C8-3D46-5847-A304-7F79E7A4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9C9ED-CFA8-C24A-9D62-815FBD75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55FD-5A52-3349-AEF8-83C3EDDF122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7921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0C0B-1F01-9543-9D33-7EF25B11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0664C-6ED8-F94B-929F-26E7F36CC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A98E2-8E3B-034F-8BB4-8062F6840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812E1-B1DA-2F40-A1CE-D5B24624E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26D5C-BF96-1445-8E03-2C283C4AE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C81F2-308E-EB40-8F27-8509658B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B7-E63E-914B-BBD3-BE575F91A308}" type="datetimeFigureOut">
              <a:rPr lang="en-US" noProof="0" smtClean="0"/>
              <a:t>11/16/2018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9FEC1-2F21-5440-A60F-84B1816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EB231-23B0-C644-ABFD-5080C20C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55FD-5A52-3349-AEF8-83C3EDDF122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027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F1F1-C9F6-844F-8F53-2D3C14AC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2BE3C-3466-DD44-B46E-AE80AA4F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B7-E63E-914B-BBD3-BE575F91A308}" type="datetimeFigureOut">
              <a:rPr lang="en-US" noProof="0" smtClean="0"/>
              <a:t>11/16/2018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FD8AA-C35F-CE49-893B-8472F794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522F5-C896-9D49-9B43-95F15740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55FD-5A52-3349-AEF8-83C3EDDF122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51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8EDDF-A150-3040-B06A-F624C5E0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B7-E63E-914B-BBD3-BE575F91A308}" type="datetimeFigureOut">
              <a:rPr lang="en-US" noProof="0" smtClean="0"/>
              <a:t>11/16/2018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14561-BB83-AE4E-A501-7174F6A0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2619A-214F-0B4C-8FE3-F9086CB2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55FD-5A52-3349-AEF8-83C3EDDF122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438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9AC32-C060-BE47-B8AE-889A1DC4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12D5F-A9D3-2F47-882F-66D5AAF3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615BB-ADD1-D44F-B100-92EE50915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05FB4-9BC4-624F-A0A1-BE63E9D2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B7-E63E-914B-BBD3-BE575F91A308}" type="datetimeFigureOut">
              <a:rPr lang="en-US" noProof="0" smtClean="0"/>
              <a:t>11/16/2018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9FB2B-22E9-AB46-9CB3-C08ABF12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D45AD-B7B1-2E43-9A7E-2DA9C1D3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55FD-5A52-3349-AEF8-83C3EDDF122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8303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3C96-687F-8349-888F-E402CF61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55E09-84FC-4544-9D33-A17343364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69FDE-4EA7-4E45-9DBB-A41F596EB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2E70C-A8B3-514D-B513-7F72DE38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B7-E63E-914B-BBD3-BE575F91A308}" type="datetimeFigureOut">
              <a:rPr lang="en-US" noProof="0" smtClean="0"/>
              <a:t>11/16/2018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D7B63-3A7C-894C-A4BF-FD36B5E6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4E254-AA77-984B-814A-02DE7C13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55FD-5A52-3349-AEF8-83C3EDDF122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189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CDCA1-C301-D340-9707-4B1F4417094D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735C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8331C-C96E-5043-9D69-FBDC279A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57A43-A0DB-134B-9768-69B7A3589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85A6F-27F9-7C46-869B-4CDDC1BFD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E3B7-E63E-914B-BBD3-BE575F91A308}" type="datetimeFigureOut">
              <a:rPr lang="en-US" noProof="0" smtClean="0"/>
              <a:t>11/16/2018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B8EAA-275A-A644-A9AB-269A34F63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82E3E-EBD0-A149-BA09-C1BF12F1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055FD-5A52-3349-AEF8-83C3EDDF1225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9E698-E142-4844-9954-4303DB648E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10600" y="6172835"/>
            <a:ext cx="274320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Helvetica Ligh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Light" panose="020B04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984466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41598-017-11821-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ncbi.nlm.nih.gov/pmc/articles/PMC4055867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bmj.com/bmj/2018/11/08/peter-c-gotzsche-cochrane-no-longer-a-collaboratio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1A7162-FE72-3640-BB8C-0C9B3DF5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An Exercise in Awareness...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AE7794-4A3E-C344-8FAA-354687AC8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1802"/>
            <a:ext cx="7263063" cy="372494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23% of mesh patients polled following mesh surgery had never been offered conservative treatment</a:t>
            </a:r>
          </a:p>
          <a:p>
            <a:pPr>
              <a:spcAft>
                <a:spcPts val="600"/>
              </a:spcAft>
            </a:pPr>
            <a:r>
              <a:rPr lang="en-US" dirty="0"/>
              <a:t>Many offered mesh for mild incontinence</a:t>
            </a:r>
          </a:p>
          <a:p>
            <a:pPr>
              <a:spcAft>
                <a:spcPts val="600"/>
              </a:spcAft>
            </a:pPr>
            <a:r>
              <a:rPr lang="en-US" dirty="0"/>
              <a:t>Pelvic Floor Muscle Training is proven to be an effective treatment for SUI</a:t>
            </a:r>
          </a:p>
          <a:p>
            <a:pPr>
              <a:spcAft>
                <a:spcPts val="600"/>
              </a:spcAft>
            </a:pPr>
            <a:r>
              <a:rPr lang="en-US" dirty="0"/>
              <a:t>PFMT significantly improves QoL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FE91EF-3F0A-9A42-8163-B5D67B130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b="19298"/>
          <a:stretch/>
        </p:blipFill>
        <p:spPr>
          <a:xfrm>
            <a:off x="8353926" y="1825625"/>
            <a:ext cx="3372853" cy="42372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E22D3D-6E48-064D-B750-F7D3F30B5760}"/>
              </a:ext>
            </a:extLst>
          </p:cNvPr>
          <p:cNvSpPr txBox="1"/>
          <p:nvPr/>
        </p:nvSpPr>
        <p:spPr>
          <a:xfrm>
            <a:off x="1224951" y="6435306"/>
            <a:ext cx="281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hlinkClick r:id="rId3"/>
              </a:rPr>
              <a:t>https://www.ncbi.nlm.nih.gov/pubmed/29844662</a:t>
            </a:r>
            <a:endParaRPr lang="sv-SE" sz="1000" dirty="0"/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482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EB84-5320-A04B-9977-9CC7C36D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Questions</a:t>
            </a:r>
            <a:r>
              <a:rPr lang="sv-S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1B07B-12CF-3442-AC78-E56E2A34F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4261"/>
            <a:ext cx="10515600" cy="3732701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  <a:r>
              <a:rPr lang="sv-SE" dirty="0" err="1"/>
              <a:t>taking</a:t>
            </a:r>
            <a:r>
              <a:rPr lang="sv-SE" dirty="0"/>
              <a:t> the </a:t>
            </a:r>
            <a:r>
              <a:rPr lang="sv-SE" dirty="0" err="1"/>
              <a:t>time</a:t>
            </a:r>
            <a:r>
              <a:rPr lang="sv-SE" dirty="0"/>
              <a:t> to listen 😊</a:t>
            </a:r>
          </a:p>
        </p:txBody>
      </p:sp>
    </p:spTree>
    <p:extLst>
      <p:ext uri="{BB962C8B-B14F-4D97-AF65-F5344CB8AC3E}">
        <p14:creationId xmlns:p14="http://schemas.microsoft.com/office/powerpoint/2010/main" val="277712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97BA-9413-B64C-AC8E-3278BF6F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Permanent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6598-3A26-2A4D-A3AB-91C97D165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31"/>
            <a:ext cx="10515600" cy="4107531"/>
          </a:xfrm>
        </p:spPr>
        <p:txBody>
          <a:bodyPr>
            <a:normAutofit/>
          </a:bodyPr>
          <a:lstStyle/>
          <a:p>
            <a:r>
              <a:rPr lang="en-GB" dirty="0"/>
              <a:t>Neither risks nor permanence are communicated</a:t>
            </a:r>
          </a:p>
          <a:p>
            <a:r>
              <a:rPr lang="en-GB" dirty="0"/>
              <a:t>Complications typically arise between 30 days and 5 years</a:t>
            </a:r>
          </a:p>
          <a:p>
            <a:pPr lvl="1"/>
            <a:r>
              <a:rPr lang="en-GB" dirty="0"/>
              <a:t>Examples in mesh community of issues arising much later</a:t>
            </a:r>
          </a:p>
          <a:p>
            <a:r>
              <a:rPr lang="en-GB" dirty="0"/>
              <a:t>Largest ever study of ∼98K women found </a:t>
            </a:r>
            <a:r>
              <a:rPr lang="en-GB" b="1" dirty="0"/>
              <a:t>9,8%</a:t>
            </a:r>
            <a:r>
              <a:rPr lang="en-GB" dirty="0"/>
              <a:t> experience complication following SUI mesh</a:t>
            </a:r>
          </a:p>
          <a:p>
            <a:endParaRPr lang="en-GB" sz="900" dirty="0"/>
          </a:p>
          <a:p>
            <a:pPr marL="0" indent="0" algn="ctr">
              <a:buNone/>
            </a:pPr>
            <a:r>
              <a:rPr lang="en-GB" sz="3200" b="1" i="1" dirty="0"/>
              <a:t>1:10 is too High!!</a:t>
            </a:r>
          </a:p>
          <a:p>
            <a:pPr marL="0" indent="0">
              <a:buNone/>
            </a:pPr>
            <a:endParaRPr lang="en-GB" sz="600" dirty="0"/>
          </a:p>
          <a:p>
            <a:r>
              <a:rPr lang="en-GB" dirty="0"/>
              <a:t>Impact to QoL is dramatic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479C5-3174-8843-A97B-4F1B6D91DC05}"/>
              </a:ext>
            </a:extLst>
          </p:cNvPr>
          <p:cNvSpPr txBox="1"/>
          <p:nvPr/>
        </p:nvSpPr>
        <p:spPr>
          <a:xfrm>
            <a:off x="1074821" y="6448926"/>
            <a:ext cx="3084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hlinkClick r:id="rId2"/>
              </a:rPr>
              <a:t>https://www.nature.com/articles/s41598-017-11821-w</a:t>
            </a:r>
            <a:endParaRPr lang="sv-SE" sz="1000" dirty="0"/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42109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CB77D6-9BEC-924E-94C6-3C4BB0CCF6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98208-E519-F945-BBB5-B07C31A8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0"/>
            <a:ext cx="8778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9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CB77D6-9BEC-924E-94C6-3C4BB0CCF6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98208-E519-F945-BBB5-B07C31A8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731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4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97BA-9413-B64C-AC8E-3278BF6F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after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6598-3A26-2A4D-A3AB-91C97D165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736" y="2069431"/>
            <a:ext cx="5586049" cy="4107531"/>
          </a:xfrm>
        </p:spPr>
        <p:txBody>
          <a:bodyPr>
            <a:normAutofit/>
          </a:bodyPr>
          <a:lstStyle/>
          <a:p>
            <a:r>
              <a:rPr lang="en-GB" dirty="0"/>
              <a:t>Pain resolves in approx. half cases following removal</a:t>
            </a:r>
          </a:p>
          <a:p>
            <a:r>
              <a:rPr lang="en-GB" dirty="0"/>
              <a:t>Risk of POP increased</a:t>
            </a:r>
          </a:p>
          <a:p>
            <a:r>
              <a:rPr lang="en-GB" dirty="0"/>
              <a:t>Incontinence can be severe, even if originally mild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i="1" dirty="0"/>
              <a:t>Patients should be informed </a:t>
            </a:r>
          </a:p>
          <a:p>
            <a:pPr marL="0" indent="0" algn="ctr">
              <a:buNone/>
            </a:pPr>
            <a:r>
              <a:rPr lang="en-GB" b="1" i="1" dirty="0"/>
              <a:t>prior to implantation!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479C5-3174-8843-A97B-4F1B6D91DC05}"/>
              </a:ext>
            </a:extLst>
          </p:cNvPr>
          <p:cNvSpPr txBox="1"/>
          <p:nvPr/>
        </p:nvSpPr>
        <p:spPr>
          <a:xfrm>
            <a:off x="1074821" y="6448926"/>
            <a:ext cx="3259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hlinkClick r:id="rId2"/>
              </a:rPr>
              <a:t>https://www.ncbi.nlm.nih.gov/pmc/articles/PMC4055867/</a:t>
            </a:r>
            <a:endParaRPr lang="sv-SE" sz="1000" dirty="0"/>
          </a:p>
          <a:p>
            <a:endParaRPr lang="sv-SE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FD781-C330-CF49-B711-EB29C0988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8" y="1962652"/>
            <a:ext cx="5035062" cy="4165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448762-9933-EB49-B44B-48FA8325C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62" y="2120913"/>
            <a:ext cx="5035062" cy="41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3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97BA-9413-B64C-AC8E-3278BF6F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is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6598-3A26-2A4D-A3AB-91C97D165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31"/>
            <a:ext cx="10515600" cy="4107531"/>
          </a:xfrm>
        </p:spPr>
        <p:txBody>
          <a:bodyPr>
            <a:normAutofit/>
          </a:bodyPr>
          <a:lstStyle/>
          <a:p>
            <a:r>
              <a:rPr lang="en-GB" dirty="0"/>
              <a:t>Risks have been known since 1995</a:t>
            </a:r>
          </a:p>
          <a:p>
            <a:r>
              <a:rPr lang="en-GB" dirty="0"/>
              <a:t>Corruption in study data due to financial conflicts of interest</a:t>
            </a:r>
          </a:p>
          <a:p>
            <a:r>
              <a:rPr lang="en-GB" dirty="0"/>
              <a:t>Bigger problem than just mesh – even Cochrane</a:t>
            </a:r>
          </a:p>
          <a:p>
            <a:pPr lvl="1"/>
            <a:r>
              <a:rPr lang="en-GB" dirty="0"/>
              <a:t>See Nov 8</a:t>
            </a:r>
            <a:r>
              <a:rPr lang="en-GB" baseline="30000" dirty="0"/>
              <a:t>th</a:t>
            </a:r>
            <a:r>
              <a:rPr lang="en-GB" dirty="0"/>
              <a:t> release on BMJ – Peter C </a:t>
            </a:r>
            <a:r>
              <a:rPr lang="en-GB" dirty="0" err="1"/>
              <a:t>Gøtzsche</a:t>
            </a:r>
            <a:r>
              <a:rPr lang="en-GB" dirty="0"/>
              <a:t> (founding member)</a:t>
            </a:r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600" b="1" dirty="0"/>
              <a:t>We believe YOU are part of the solution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479C5-3174-8843-A97B-4F1B6D91DC05}"/>
              </a:ext>
            </a:extLst>
          </p:cNvPr>
          <p:cNvSpPr txBox="1"/>
          <p:nvPr/>
        </p:nvSpPr>
        <p:spPr>
          <a:xfrm>
            <a:off x="1074821" y="6448926"/>
            <a:ext cx="5139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hlinkClick r:id="rId2"/>
              </a:rPr>
              <a:t>https://blogs.bmj.com/bmj/2018/11/08/peter-c-gotzsche-cochrane-no-longer-a-collaboration/</a:t>
            </a:r>
            <a:endParaRPr lang="sv-SE" sz="1000" dirty="0"/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7142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97BA-9413-B64C-AC8E-3278BF6F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vill vi?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6598-3A26-2A4D-A3AB-91C97D165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31"/>
            <a:ext cx="10515600" cy="4107531"/>
          </a:xfrm>
        </p:spPr>
        <p:txBody>
          <a:bodyPr>
            <a:normAutofit/>
          </a:bodyPr>
          <a:lstStyle/>
          <a:p>
            <a:pPr lvl="0"/>
            <a:r>
              <a:rPr lang="sv-SE" dirty="0"/>
              <a:t>Moratorium. Utredning om säkerhet. </a:t>
            </a:r>
          </a:p>
          <a:p>
            <a:pPr lvl="0"/>
            <a:r>
              <a:rPr lang="sv-SE" dirty="0"/>
              <a:t>Fler fysioterapeuter inriktade på bäckenbotten.</a:t>
            </a:r>
          </a:p>
          <a:p>
            <a:pPr lvl="0"/>
            <a:r>
              <a:rPr lang="sv-SE" dirty="0"/>
              <a:t>Prolaps- och inkontinensnät endast som sista utväg.</a:t>
            </a:r>
          </a:p>
          <a:p>
            <a:pPr lvl="0"/>
            <a:r>
              <a:rPr lang="sv-SE" dirty="0"/>
              <a:t>Diskussion om ALLA alternativ.</a:t>
            </a:r>
          </a:p>
          <a:p>
            <a:pPr lvl="0"/>
            <a:r>
              <a:rPr lang="sv-SE" dirty="0"/>
              <a:t>Bättre information om samtliga risker före operationen.</a:t>
            </a:r>
          </a:p>
          <a:p>
            <a:pPr lvl="0"/>
            <a:r>
              <a:rPr lang="sv-SE" dirty="0"/>
              <a:t>Genuint informerat samtycke.</a:t>
            </a:r>
          </a:p>
          <a:p>
            <a:pPr lvl="0"/>
            <a:r>
              <a:rPr lang="sv-SE" dirty="0"/>
              <a:t>Långsiktig uppföljning. Bättre enkäter.</a:t>
            </a:r>
          </a:p>
          <a:p>
            <a:pPr marL="0" indent="0" algn="ctr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225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97BA-9413-B64C-AC8E-3278BF6F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vill vi?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6598-3A26-2A4D-A3AB-91C97D165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31"/>
            <a:ext cx="10515600" cy="4107531"/>
          </a:xfrm>
        </p:spPr>
        <p:txBody>
          <a:bodyPr>
            <a:normAutofit/>
          </a:bodyPr>
          <a:lstStyle/>
          <a:p>
            <a:pPr lvl="0"/>
            <a:r>
              <a:rPr lang="sv-SE" dirty="0"/>
              <a:t>Spårbarhet. Register/databas. Streckkoder. Diagnoskoder.</a:t>
            </a:r>
          </a:p>
          <a:p>
            <a:pPr lvl="0"/>
            <a:r>
              <a:rPr lang="sv-SE" dirty="0"/>
              <a:t>Läkare som kan avlägsna nät. </a:t>
            </a:r>
          </a:p>
          <a:p>
            <a:pPr lvl="0"/>
            <a:r>
              <a:rPr lang="sv-SE" dirty="0"/>
              <a:t>Tidigare kirurgiska metoder – väck liv i kunskaperna.</a:t>
            </a:r>
          </a:p>
          <a:p>
            <a:pPr lvl="0"/>
            <a:r>
              <a:rPr lang="sv-SE" dirty="0"/>
              <a:t>Anmäl till IVO och LMV.</a:t>
            </a:r>
          </a:p>
          <a:p>
            <a:pPr lvl="0"/>
            <a:r>
              <a:rPr lang="sv-SE" dirty="0"/>
              <a:t>Patienter måste få möjlighet att anmäla </a:t>
            </a:r>
            <a:r>
              <a:rPr lang="sv-SE" dirty="0" err="1"/>
              <a:t>vårdskador</a:t>
            </a:r>
            <a:r>
              <a:rPr lang="sv-SE" dirty="0"/>
              <a:t> till IVO igen.</a:t>
            </a:r>
          </a:p>
          <a:p>
            <a:pPr lvl="0"/>
            <a:r>
              <a:rPr lang="sv-SE" dirty="0"/>
              <a:t>Gör det enklare för patienter att anmäla medicintekniska produkter till LMV.</a:t>
            </a:r>
          </a:p>
          <a:p>
            <a:r>
              <a:rPr lang="sv-SE" dirty="0"/>
              <a:t>Lyssna på oss. Tro oss. Och hjälp oss. </a:t>
            </a:r>
            <a:endParaRPr lang="en-GB" dirty="0"/>
          </a:p>
          <a:p>
            <a:pPr marL="0" indent="0" algn="ctr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2807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>
            <a:extLst>
              <a:ext uri="{FF2B5EF4-FFF2-40B4-BE49-F238E27FC236}">
                <a16:creationId xmlns:a16="http://schemas.microsoft.com/office/drawing/2014/main" id="{26C6861C-88F8-4147-BDA1-00CDF1A9CB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86" y="724486"/>
            <a:ext cx="576072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14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362</Words>
  <Application>Microsoft Office PowerPoint</Application>
  <PresentationFormat>Bredbild</PresentationFormat>
  <Paragraphs>52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 Light</vt:lpstr>
      <vt:lpstr>Office Theme</vt:lpstr>
      <vt:lpstr>An Exercise in Awareness...</vt:lpstr>
      <vt:lpstr>A Permanent Problem</vt:lpstr>
      <vt:lpstr>PowerPoint-presentation</vt:lpstr>
      <vt:lpstr>PowerPoint-presentation</vt:lpstr>
      <vt:lpstr>Life after removal</vt:lpstr>
      <vt:lpstr>Change is needed</vt:lpstr>
      <vt:lpstr>Vad vill vi? </vt:lpstr>
      <vt:lpstr>Vad vill vi? </vt:lpstr>
      <vt:lpstr>PowerPoint-presentation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Exercise in Awareness</dc:title>
  <dc:creator>Denise Conway</dc:creator>
  <cp:lastModifiedBy>Eva Uustal</cp:lastModifiedBy>
  <cp:revision>13</cp:revision>
  <dcterms:created xsi:type="dcterms:W3CDTF">2018-11-15T17:20:45Z</dcterms:created>
  <dcterms:modified xsi:type="dcterms:W3CDTF">2018-11-16T12:55:20Z</dcterms:modified>
</cp:coreProperties>
</file>