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88" r:id="rId6"/>
    <p:sldId id="275" r:id="rId7"/>
    <p:sldId id="276" r:id="rId8"/>
    <p:sldId id="278" r:id="rId9"/>
    <p:sldId id="279" r:id="rId10"/>
    <p:sldId id="281" r:id="rId11"/>
    <p:sldId id="282" r:id="rId12"/>
    <p:sldId id="295" r:id="rId13"/>
    <p:sldId id="261" r:id="rId14"/>
    <p:sldId id="284" r:id="rId15"/>
    <p:sldId id="264" r:id="rId16"/>
    <p:sldId id="299" r:id="rId17"/>
    <p:sldId id="266" r:id="rId18"/>
    <p:sldId id="300" r:id="rId19"/>
    <p:sldId id="286" r:id="rId20"/>
    <p:sldId id="301" r:id="rId21"/>
    <p:sldId id="302" r:id="rId22"/>
    <p:sldId id="290" r:id="rId23"/>
    <p:sldId id="303" r:id="rId24"/>
    <p:sldId id="270" r:id="rId25"/>
    <p:sldId id="297" r:id="rId26"/>
    <p:sldId id="263" r:id="rId27"/>
    <p:sldId id="285"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4817" autoAdjust="0"/>
  </p:normalViewPr>
  <p:slideViewPr>
    <p:cSldViewPr snapToGrid="0">
      <p:cViewPr varScale="1">
        <p:scale>
          <a:sx n="108" d="100"/>
          <a:sy n="108"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17526842866065E-2"/>
          <c:y val="0.10177253755105196"/>
          <c:w val="0.92691779653866202"/>
          <c:h val="0.73147908272553608"/>
        </c:manualLayout>
      </c:layout>
      <c:lineChart>
        <c:grouping val="standard"/>
        <c:varyColors val="0"/>
        <c:ser>
          <c:idx val="0"/>
          <c:order val="0"/>
          <c:tx>
            <c:strRef>
              <c:f>Blad1!$B$1</c:f>
              <c:strCache>
                <c:ptCount val="1"/>
                <c:pt idx="0">
                  <c:v>Abdominal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Blad1!$A$2:$A$5</c:f>
              <c:numCache>
                <c:formatCode>General</c:formatCode>
                <c:ptCount val="4"/>
                <c:pt idx="0">
                  <c:v>2013</c:v>
                </c:pt>
                <c:pt idx="1">
                  <c:v>2014</c:v>
                </c:pt>
                <c:pt idx="2">
                  <c:v>2015</c:v>
                </c:pt>
                <c:pt idx="3">
                  <c:v>2016</c:v>
                </c:pt>
              </c:numCache>
            </c:numRef>
          </c:cat>
          <c:val>
            <c:numRef>
              <c:f>Blad1!$B$2:$B$5</c:f>
              <c:numCache>
                <c:formatCode>General</c:formatCode>
                <c:ptCount val="4"/>
                <c:pt idx="0">
                  <c:v>8.5</c:v>
                </c:pt>
                <c:pt idx="1">
                  <c:v>14.5</c:v>
                </c:pt>
                <c:pt idx="2">
                  <c:v>36</c:v>
                </c:pt>
                <c:pt idx="3">
                  <c:v>39.799999999999997</c:v>
                </c:pt>
              </c:numCache>
            </c:numRef>
          </c:val>
          <c:smooth val="0"/>
          <c:extLst>
            <c:ext xmlns:c16="http://schemas.microsoft.com/office/drawing/2014/chart" uri="{C3380CC4-5D6E-409C-BE32-E72D297353CC}">
              <c16:uniqueId val="{00000000-F50C-6C49-81DD-2147DCC02E5F}"/>
            </c:ext>
          </c:extLst>
        </c:ser>
        <c:ser>
          <c:idx val="1"/>
          <c:order val="1"/>
          <c:tx>
            <c:strRef>
              <c:f>Blad1!$C$1</c:f>
              <c:strCache>
                <c:ptCount val="1"/>
                <c:pt idx="0">
                  <c:v>Laparoscopic</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Blad1!$A$2:$A$5</c:f>
              <c:numCache>
                <c:formatCode>General</c:formatCode>
                <c:ptCount val="4"/>
                <c:pt idx="0">
                  <c:v>2013</c:v>
                </c:pt>
                <c:pt idx="1">
                  <c:v>2014</c:v>
                </c:pt>
                <c:pt idx="2">
                  <c:v>2015</c:v>
                </c:pt>
                <c:pt idx="3">
                  <c:v>2016</c:v>
                </c:pt>
              </c:numCache>
            </c:numRef>
          </c:cat>
          <c:val>
            <c:numRef>
              <c:f>Blad1!$C$2:$C$5</c:f>
              <c:numCache>
                <c:formatCode>General</c:formatCode>
                <c:ptCount val="4"/>
                <c:pt idx="0">
                  <c:v>31.2</c:v>
                </c:pt>
                <c:pt idx="1">
                  <c:v>32</c:v>
                </c:pt>
                <c:pt idx="2">
                  <c:v>63</c:v>
                </c:pt>
                <c:pt idx="3">
                  <c:v>58.9</c:v>
                </c:pt>
              </c:numCache>
            </c:numRef>
          </c:val>
          <c:smooth val="0"/>
          <c:extLst>
            <c:ext xmlns:c16="http://schemas.microsoft.com/office/drawing/2014/chart" uri="{C3380CC4-5D6E-409C-BE32-E72D297353CC}">
              <c16:uniqueId val="{00000001-F50C-6C49-81DD-2147DCC02E5F}"/>
            </c:ext>
          </c:extLst>
        </c:ser>
        <c:ser>
          <c:idx val="2"/>
          <c:order val="2"/>
          <c:tx>
            <c:strRef>
              <c:f>Blad1!$D$1</c:f>
              <c:strCache>
                <c:ptCount val="1"/>
                <c:pt idx="0">
                  <c:v>Vaginal</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Blad1!$A$2:$A$5</c:f>
              <c:numCache>
                <c:formatCode>General</c:formatCode>
                <c:ptCount val="4"/>
                <c:pt idx="0">
                  <c:v>2013</c:v>
                </c:pt>
                <c:pt idx="1">
                  <c:v>2014</c:v>
                </c:pt>
                <c:pt idx="2">
                  <c:v>2015</c:v>
                </c:pt>
                <c:pt idx="3">
                  <c:v>2016</c:v>
                </c:pt>
              </c:numCache>
            </c:numRef>
          </c:cat>
          <c:val>
            <c:numRef>
              <c:f>Blad1!$D$2:$D$5</c:f>
              <c:numCache>
                <c:formatCode>General</c:formatCode>
                <c:ptCount val="4"/>
                <c:pt idx="0">
                  <c:v>0.7</c:v>
                </c:pt>
                <c:pt idx="1">
                  <c:v>0.3</c:v>
                </c:pt>
                <c:pt idx="2">
                  <c:v>4.4000000000000004</c:v>
                </c:pt>
                <c:pt idx="3">
                  <c:v>5.0999999999999996</c:v>
                </c:pt>
              </c:numCache>
            </c:numRef>
          </c:val>
          <c:smooth val="0"/>
          <c:extLst>
            <c:ext xmlns:c16="http://schemas.microsoft.com/office/drawing/2014/chart" uri="{C3380CC4-5D6E-409C-BE32-E72D297353CC}">
              <c16:uniqueId val="{00000002-F50C-6C49-81DD-2147DCC02E5F}"/>
            </c:ext>
          </c:extLst>
        </c:ser>
        <c:dLbls>
          <c:showLegendKey val="0"/>
          <c:showVal val="0"/>
          <c:showCatName val="0"/>
          <c:showSerName val="0"/>
          <c:showPercent val="0"/>
          <c:showBubbleSize val="0"/>
        </c:dLbls>
        <c:smooth val="0"/>
        <c:axId val="404816816"/>
        <c:axId val="404812896"/>
      </c:lineChart>
      <c:catAx>
        <c:axId val="404816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04812896"/>
        <c:crosses val="autoZero"/>
        <c:auto val="1"/>
        <c:lblAlgn val="ctr"/>
        <c:lblOffset val="100"/>
        <c:noMultiLvlLbl val="0"/>
      </c:catAx>
      <c:valAx>
        <c:axId val="40481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0481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FB523-D755-4BF2-9971-0A2CD4AEFAAB}" type="datetimeFigureOut">
              <a:rPr lang="sv-SE" smtClean="0"/>
              <a:t>2019-11-13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873-F603-46F0-AE23-4C74433E1395}" type="slidenum">
              <a:rPr lang="sv-SE" smtClean="0"/>
              <a:t>‹#›</a:t>
            </a:fld>
            <a:endParaRPr lang="sv-SE"/>
          </a:p>
        </p:txBody>
      </p:sp>
    </p:spTree>
    <p:extLst>
      <p:ext uri="{BB962C8B-B14F-4D97-AF65-F5344CB8AC3E}">
        <p14:creationId xmlns:p14="http://schemas.microsoft.com/office/powerpoint/2010/main" val="100402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2FF5CC-A99E-4284-8A5E-379787B17A2F}" type="slidenum">
              <a:rPr lang="sv-SE" smtClean="0"/>
              <a:pPr/>
              <a:t>2</a:t>
            </a:fld>
            <a:endParaRPr lang="sv-SE"/>
          </a:p>
        </p:txBody>
      </p:sp>
    </p:spTree>
    <p:extLst>
      <p:ext uri="{BB962C8B-B14F-4D97-AF65-F5344CB8AC3E}">
        <p14:creationId xmlns:p14="http://schemas.microsoft.com/office/powerpoint/2010/main" val="320438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5500 operationer där kvinnan enligt kriterierna skulle ha kunnat delta från studiestart augusti 2017 till 22 okt. </a:t>
            </a:r>
          </a:p>
          <a:p>
            <a:r>
              <a:rPr lang="sv-SE" dirty="0"/>
              <a:t>814 randomiserade</a:t>
            </a:r>
            <a:r>
              <a:rPr lang="sv-SE" baseline="0" dirty="0"/>
              <a:t> med HOPPSA enkät ifylld. 1048 randomiserade totalt</a:t>
            </a:r>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13</a:t>
            </a:fld>
            <a:endParaRPr lang="sv-SE"/>
          </a:p>
        </p:txBody>
      </p:sp>
    </p:spTree>
    <p:extLst>
      <p:ext uri="{BB962C8B-B14F-4D97-AF65-F5344CB8AC3E}">
        <p14:creationId xmlns:p14="http://schemas.microsoft.com/office/powerpoint/2010/main" val="385874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14</a:t>
            </a:fld>
            <a:endParaRPr lang="sv-SE"/>
          </a:p>
        </p:txBody>
      </p:sp>
    </p:spTree>
    <p:extLst>
      <p:ext uri="{BB962C8B-B14F-4D97-AF65-F5344CB8AC3E}">
        <p14:creationId xmlns:p14="http://schemas.microsoft.com/office/powerpoint/2010/main" val="64670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Överlag bra svarsfrekvens, vi jagar ytterligare svar med uttag med jämna mellanrum</a:t>
            </a:r>
            <a:r>
              <a:rPr lang="sv-SE" baseline="0" dirty="0"/>
              <a:t> över de som inte svarat och jag eller vår forskningssköterska ringer upp. Förutom de påminnelser som redan ligger i systemet. </a:t>
            </a:r>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17</a:t>
            </a:fld>
            <a:endParaRPr lang="sv-SE"/>
          </a:p>
        </p:txBody>
      </p:sp>
    </p:spTree>
    <p:extLst>
      <p:ext uri="{BB962C8B-B14F-4D97-AF65-F5344CB8AC3E}">
        <p14:creationId xmlns:p14="http://schemas.microsoft.com/office/powerpoint/2010/main" val="369076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F3AB873-F603-46F0-AE23-4C74433E1395}" type="slidenum">
              <a:rPr lang="sv-SE" smtClean="0"/>
              <a:t>22</a:t>
            </a:fld>
            <a:endParaRPr lang="sv-SE"/>
          </a:p>
        </p:txBody>
      </p:sp>
    </p:spTree>
    <p:extLst>
      <p:ext uri="{BB962C8B-B14F-4D97-AF65-F5344CB8AC3E}">
        <p14:creationId xmlns:p14="http://schemas.microsoft.com/office/powerpoint/2010/main" val="326535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D24E-47C0-4941-8A5A-18ACB0A77697}" type="slidenum">
              <a:rPr lang="sv-SE" smtClean="0"/>
              <a:t>3</a:t>
            </a:fld>
            <a:endParaRPr lang="sv-SE"/>
          </a:p>
        </p:txBody>
      </p:sp>
    </p:spTree>
    <p:extLst>
      <p:ext uri="{BB962C8B-B14F-4D97-AF65-F5344CB8AC3E}">
        <p14:creationId xmlns:p14="http://schemas.microsoft.com/office/powerpoint/2010/main" val="126317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4</a:t>
            </a:fld>
            <a:endParaRPr lang="sv-SE"/>
          </a:p>
        </p:txBody>
      </p:sp>
    </p:spTree>
    <p:extLst>
      <p:ext uri="{BB962C8B-B14F-4D97-AF65-F5344CB8AC3E}">
        <p14:creationId xmlns:p14="http://schemas.microsoft.com/office/powerpoint/2010/main" val="12135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Drygt 23 300 op. Rosa hyst</a:t>
            </a:r>
            <a:r>
              <a:rPr lang="sv-SE" sz="1600" baseline="0" dirty="0"/>
              <a:t> + bilat </a:t>
            </a:r>
            <a:r>
              <a:rPr lang="sv-SE" sz="1600" baseline="0" dirty="0" err="1"/>
              <a:t>salp</a:t>
            </a:r>
            <a:r>
              <a:rPr lang="sv-SE" sz="1600" baseline="0" dirty="0"/>
              <a:t>, övre hyst enbart. Snabb förändring från 2012, för att kunna jämföra </a:t>
            </a:r>
            <a:r>
              <a:rPr lang="sv-SE" sz="1600" baseline="0" dirty="0" err="1"/>
              <a:t>optyper</a:t>
            </a:r>
            <a:r>
              <a:rPr lang="sv-SE" sz="1600" baseline="0" dirty="0"/>
              <a:t> valde vi att titta på perioden 2013-2016. 6892 op. BSE bilat salpingektomi </a:t>
            </a:r>
            <a:endParaRPr lang="en-GB" sz="1600" dirty="0"/>
          </a:p>
        </p:txBody>
      </p:sp>
      <p:sp>
        <p:nvSpPr>
          <p:cNvPr id="4" name="Platshållare för bildnummer 3"/>
          <p:cNvSpPr>
            <a:spLocks noGrp="1"/>
          </p:cNvSpPr>
          <p:nvPr>
            <p:ph type="sldNum" sz="quarter" idx="10"/>
          </p:nvPr>
        </p:nvSpPr>
        <p:spPr/>
        <p:txBody>
          <a:bodyPr/>
          <a:lstStyle/>
          <a:p>
            <a:fld id="{ACA95F19-4A9F-4790-9448-5CCC635BEDB8}" type="slidenum">
              <a:rPr lang="en-GB" smtClean="0"/>
              <a:t>5</a:t>
            </a:fld>
            <a:endParaRPr lang="en-GB" dirty="0"/>
          </a:p>
        </p:txBody>
      </p:sp>
    </p:spTree>
    <p:extLst>
      <p:ext uri="{BB962C8B-B14F-4D97-AF65-F5344CB8AC3E}">
        <p14:creationId xmlns:p14="http://schemas.microsoft.com/office/powerpoint/2010/main" val="384676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Utvecklingen de senaste</a:t>
            </a:r>
            <a:r>
              <a:rPr lang="sv-SE" sz="1600" baseline="0" dirty="0"/>
              <a:t> åren uppdelat i andel hyst där man även tagit bort äggledarna inom varje </a:t>
            </a:r>
            <a:r>
              <a:rPr lang="sv-SE" sz="1600" baseline="0" dirty="0" err="1"/>
              <a:t>optyp</a:t>
            </a:r>
            <a:r>
              <a:rPr lang="sv-SE" sz="1600" dirty="0"/>
              <a:t>… </a:t>
            </a:r>
            <a:r>
              <a:rPr lang="sv-SE" sz="1600" baseline="0" dirty="0"/>
              <a:t> </a:t>
            </a:r>
            <a:r>
              <a:rPr lang="sv-SE" sz="1600" baseline="0" dirty="0" err="1"/>
              <a:t>pink</a:t>
            </a:r>
            <a:r>
              <a:rPr lang="sv-SE" sz="1600" baseline="0" dirty="0"/>
              <a:t>, black, green. Ökande andel inom alla </a:t>
            </a:r>
            <a:r>
              <a:rPr lang="sv-SE" sz="1600" baseline="0" dirty="0" err="1"/>
              <a:t>optyper</a:t>
            </a:r>
            <a:r>
              <a:rPr lang="sv-SE" sz="1600" baseline="0" dirty="0"/>
              <a:t> men högst inom laparoskopin. 60 % + BSE  2015. Mycket liten andel </a:t>
            </a:r>
            <a:r>
              <a:rPr lang="sv-SE" sz="1600" baseline="0" dirty="0" err="1"/>
              <a:t>salp</a:t>
            </a:r>
            <a:r>
              <a:rPr lang="sv-SE" sz="1600" baseline="0" dirty="0"/>
              <a:t> vid vag hyst, svårt att jämföra. Därför analys bara på </a:t>
            </a:r>
            <a:r>
              <a:rPr lang="sv-SE" sz="1600" baseline="0" dirty="0" err="1"/>
              <a:t>abd</a:t>
            </a:r>
            <a:r>
              <a:rPr lang="sv-SE" sz="1600" baseline="0" dirty="0"/>
              <a:t> och </a:t>
            </a:r>
            <a:r>
              <a:rPr lang="sv-SE" sz="1600" baseline="0" dirty="0" err="1"/>
              <a:t>laparoskopisk</a:t>
            </a:r>
            <a:r>
              <a:rPr lang="sv-SE" sz="1600" baseline="0" dirty="0"/>
              <a:t>. 4906 op.  </a:t>
            </a:r>
          </a:p>
          <a:p>
            <a:endParaRPr lang="sv-SE" baseline="0" dirty="0"/>
          </a:p>
          <a:p>
            <a:r>
              <a:rPr lang="sv-SE" baseline="0" dirty="0"/>
              <a:t>(3453 abdominal (50.1%), 1453 laparoscopic (21.1%), 1986 vaginal (28.8%) = 4906)</a:t>
            </a:r>
            <a:endParaRPr lang="en-GB" dirty="0"/>
          </a:p>
        </p:txBody>
      </p:sp>
      <p:sp>
        <p:nvSpPr>
          <p:cNvPr id="4" name="Platshållare för bildnummer 3"/>
          <p:cNvSpPr>
            <a:spLocks noGrp="1"/>
          </p:cNvSpPr>
          <p:nvPr>
            <p:ph type="sldNum" sz="quarter" idx="10"/>
          </p:nvPr>
        </p:nvSpPr>
        <p:spPr/>
        <p:txBody>
          <a:bodyPr/>
          <a:lstStyle/>
          <a:p>
            <a:fld id="{DC04DE22-D486-4EAE-993E-BD63DC5C81A9}" type="slidenum">
              <a:rPr lang="en-GB" smtClean="0"/>
              <a:t>6</a:t>
            </a:fld>
            <a:endParaRPr lang="en-GB" dirty="0"/>
          </a:p>
        </p:txBody>
      </p:sp>
    </p:spTree>
    <p:extLst>
      <p:ext uri="{BB962C8B-B14F-4D97-AF65-F5344CB8AC3E}">
        <p14:creationId xmlns:p14="http://schemas.microsoft.com/office/powerpoint/2010/main" val="204393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Justerat</a:t>
            </a:r>
            <a:r>
              <a:rPr lang="en-US" dirty="0"/>
              <a:t> </a:t>
            </a:r>
            <a:r>
              <a:rPr lang="en-US" dirty="0" err="1"/>
              <a:t>för</a:t>
            </a:r>
            <a:r>
              <a:rPr lang="en-US" dirty="0"/>
              <a:t> BMI, </a:t>
            </a:r>
            <a:r>
              <a:rPr lang="en-US" dirty="0" err="1"/>
              <a:t>paritet</a:t>
            </a:r>
            <a:r>
              <a:rPr lang="en-US" dirty="0"/>
              <a:t>, </a:t>
            </a:r>
            <a:r>
              <a:rPr lang="en-US" dirty="0" err="1"/>
              <a:t>rökning</a:t>
            </a:r>
            <a:r>
              <a:rPr lang="en-US" dirty="0"/>
              <a:t>, ASA </a:t>
            </a:r>
            <a:r>
              <a:rPr lang="en-US" dirty="0" err="1"/>
              <a:t>klass</a:t>
            </a:r>
            <a:r>
              <a:rPr lang="en-US" dirty="0"/>
              <a:t>, </a:t>
            </a:r>
            <a:r>
              <a:rPr lang="en-US" dirty="0" err="1"/>
              <a:t>ålder</a:t>
            </a:r>
            <a:endParaRPr lang="en-US" dirty="0"/>
          </a:p>
        </p:txBody>
      </p:sp>
      <p:sp>
        <p:nvSpPr>
          <p:cNvPr id="4" name="Slide Number Placeholder 3"/>
          <p:cNvSpPr>
            <a:spLocks noGrp="1"/>
          </p:cNvSpPr>
          <p:nvPr>
            <p:ph type="sldNum" sz="quarter" idx="5"/>
          </p:nvPr>
        </p:nvSpPr>
        <p:spPr/>
        <p:txBody>
          <a:bodyPr/>
          <a:lstStyle/>
          <a:p>
            <a:fld id="{6C07D24E-47C0-4941-8A5A-18ACB0A77697}" type="slidenum">
              <a:rPr lang="sv-SE" smtClean="0"/>
              <a:t>7</a:t>
            </a:fld>
            <a:endParaRPr lang="sv-SE"/>
          </a:p>
        </p:txBody>
      </p:sp>
    </p:spTree>
    <p:extLst>
      <p:ext uri="{BB962C8B-B14F-4D97-AF65-F5344CB8AC3E}">
        <p14:creationId xmlns:p14="http://schemas.microsoft.com/office/powerpoint/2010/main" val="255064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Justerat för </a:t>
            </a:r>
            <a:r>
              <a:rPr lang="sv-SE" dirty="0" err="1"/>
              <a:t>opmetod</a:t>
            </a:r>
            <a:r>
              <a:rPr lang="sv-SE" dirty="0"/>
              <a:t>, BMI, rökare, tidigare salpingit. ( allvarlig kompl justerat för </a:t>
            </a:r>
            <a:r>
              <a:rPr lang="sv-SE" dirty="0" err="1"/>
              <a:t>opmetod</a:t>
            </a:r>
            <a:r>
              <a:rPr lang="sv-SE" dirty="0"/>
              <a:t>, </a:t>
            </a:r>
            <a:r>
              <a:rPr lang="sv-SE" dirty="0" err="1"/>
              <a:t>subtot</a:t>
            </a:r>
            <a:r>
              <a:rPr lang="sv-SE" dirty="0"/>
              <a:t>/</a:t>
            </a:r>
            <a:r>
              <a:rPr lang="sv-SE" dirty="0" err="1"/>
              <a:t>tot</a:t>
            </a:r>
            <a:r>
              <a:rPr lang="sv-SE" dirty="0"/>
              <a:t> hyst, BMI, ålder)</a:t>
            </a:r>
          </a:p>
          <a:p>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8</a:t>
            </a:fld>
            <a:endParaRPr lang="sv-SE"/>
          </a:p>
        </p:txBody>
      </p:sp>
    </p:spTree>
    <p:extLst>
      <p:ext uri="{BB962C8B-B14F-4D97-AF65-F5344CB8AC3E}">
        <p14:creationId xmlns:p14="http://schemas.microsoft.com/office/powerpoint/2010/main" val="116875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of early 2018, 13 FIGO member societies representing 14 countries have statements regarding opportunistic salpingectomy. Nine were separate, stand-alone statements, four were embedded in other documents. Nine of the 13 statements (from Canada, Finland, U.S.A., Great Britain, Australia and New Zealand, Denmark, Austria, Turkey, and Japan) support consideration of opportunistic salpingectomy in appropriate women and four (from Germany, Sweden, Norway, and France) are ambivalent; there are no statements recommending against opportunistic salpingectomy. </a:t>
            </a:r>
            <a:r>
              <a:rPr lang="sv-SE" sz="1200" b="0" i="0" kern="1200" dirty="0">
                <a:solidFill>
                  <a:schemeClr val="tx1"/>
                </a:solidFill>
                <a:effectLst/>
                <a:latin typeface="+mn-lt"/>
                <a:ea typeface="+mn-ea"/>
                <a:cs typeface="+mn-cs"/>
              </a:rPr>
              <a:t>130 FIGO </a:t>
            </a:r>
            <a:r>
              <a:rPr lang="sv-SE" sz="1200" b="0" i="0" kern="1200" dirty="0" err="1">
                <a:solidFill>
                  <a:schemeClr val="tx1"/>
                </a:solidFill>
                <a:effectLst/>
                <a:latin typeface="+mn-lt"/>
                <a:ea typeface="+mn-ea"/>
                <a:cs typeface="+mn-cs"/>
              </a:rPr>
              <a:t>member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societies</a:t>
            </a:r>
            <a:r>
              <a:rPr lang="sv-SE"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C07D24E-47C0-4941-8A5A-18ACB0A77697}" type="slidenum">
              <a:rPr lang="sv-SE" smtClean="0"/>
              <a:t>9</a:t>
            </a:fld>
            <a:endParaRPr lang="sv-SE"/>
          </a:p>
        </p:txBody>
      </p:sp>
    </p:spTree>
    <p:extLst>
      <p:ext uri="{BB962C8B-B14F-4D97-AF65-F5344CB8AC3E}">
        <p14:creationId xmlns:p14="http://schemas.microsoft.com/office/powerpoint/2010/main" val="363285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Darelius systematisk </a:t>
            </a:r>
            <a:r>
              <a:rPr lang="sv-SE" dirty="0" err="1"/>
              <a:t>review</a:t>
            </a:r>
            <a:r>
              <a:rPr lang="sv-SE" dirty="0"/>
              <a:t> 2017.</a:t>
            </a:r>
            <a:r>
              <a:rPr lang="sv-SE" baseline="0" dirty="0"/>
              <a:t> inget underlag för förebygga ovarialcancer, otillräckligt underlag komplikationer och risk för </a:t>
            </a:r>
            <a:r>
              <a:rPr lang="sv-SE" baseline="0" dirty="0" err="1"/>
              <a:t>ovarialpåverkan</a:t>
            </a:r>
            <a:r>
              <a:rPr lang="sv-SE" baseline="0" dirty="0"/>
              <a:t>. </a:t>
            </a:r>
            <a:r>
              <a:rPr lang="sv-SE" baseline="0" dirty="0" err="1"/>
              <a:t>Cochranerapport</a:t>
            </a:r>
            <a:r>
              <a:rPr lang="sv-SE" baseline="0" dirty="0"/>
              <a:t> publicerad </a:t>
            </a:r>
            <a:r>
              <a:rPr lang="sv-SE" baseline="0" dirty="0" err="1"/>
              <a:t>sept</a:t>
            </a:r>
            <a:r>
              <a:rPr lang="sv-SE" baseline="0" dirty="0"/>
              <a:t> 2019 samma konklusion. Så sammantaget så hoppas man mycket på att opp sa ska kunna förebygga ovarialcancer men det vetenskapliga beviset saknas och det har uttryckts från många av de internationella </a:t>
            </a:r>
            <a:r>
              <a:rPr lang="sv-SE" baseline="0" dirty="0" err="1"/>
              <a:t>statements</a:t>
            </a:r>
            <a:r>
              <a:rPr lang="sv-SE" baseline="0" dirty="0"/>
              <a:t> att det behövs studier.</a:t>
            </a:r>
            <a:endParaRPr lang="sv-SE" dirty="0"/>
          </a:p>
        </p:txBody>
      </p:sp>
      <p:sp>
        <p:nvSpPr>
          <p:cNvPr id="4" name="Platshållare för bildnummer 3"/>
          <p:cNvSpPr>
            <a:spLocks noGrp="1"/>
          </p:cNvSpPr>
          <p:nvPr>
            <p:ph type="sldNum" sz="quarter" idx="10"/>
          </p:nvPr>
        </p:nvSpPr>
        <p:spPr/>
        <p:txBody>
          <a:bodyPr/>
          <a:lstStyle/>
          <a:p>
            <a:fld id="{1F3AB873-F603-46F0-AE23-4C74433E1395}" type="slidenum">
              <a:rPr lang="sv-SE" smtClean="0"/>
              <a:t>10</a:t>
            </a:fld>
            <a:endParaRPr lang="sv-SE"/>
          </a:p>
        </p:txBody>
      </p:sp>
    </p:spTree>
    <p:extLst>
      <p:ext uri="{BB962C8B-B14F-4D97-AF65-F5344CB8AC3E}">
        <p14:creationId xmlns:p14="http://schemas.microsoft.com/office/powerpoint/2010/main" val="93749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52D16C68-55AE-4C7B-B398-DFB4BA5B7678}" type="datetime1">
              <a:rPr lang="sv-SE" smtClean="0"/>
              <a:t>2019-11-13</a:t>
            </a:fld>
            <a:endParaRPr lang="sv-SE"/>
          </a:p>
        </p:txBody>
      </p:sp>
      <p:sp>
        <p:nvSpPr>
          <p:cNvPr id="5" name="Platshållare för sidfot 4"/>
          <p:cNvSpPr>
            <a:spLocks noGrp="1"/>
          </p:cNvSpPr>
          <p:nvPr>
            <p:ph type="ftr" sz="quarter" idx="11"/>
          </p:nvPr>
        </p:nvSpPr>
        <p:spPr/>
        <p:txBody>
          <a:bodyPr/>
          <a:lstStyle/>
          <a:p>
            <a:r>
              <a:rPr lang="sv-SE"/>
              <a:t>Elin Collins, Umeå Universitet</a:t>
            </a:r>
          </a:p>
        </p:txBody>
      </p:sp>
      <p:sp>
        <p:nvSpPr>
          <p:cNvPr id="6" name="Platshållare för bildnummer 5"/>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231503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D9A16A-C46A-4C90-84B8-8CD89A88D158}" type="datetime1">
              <a:rPr lang="sv-SE" smtClean="0"/>
              <a:t>2019-11-13</a:t>
            </a:fld>
            <a:endParaRPr lang="sv-SE"/>
          </a:p>
        </p:txBody>
      </p:sp>
      <p:sp>
        <p:nvSpPr>
          <p:cNvPr id="5" name="Platshållare för sidfot 4"/>
          <p:cNvSpPr>
            <a:spLocks noGrp="1"/>
          </p:cNvSpPr>
          <p:nvPr>
            <p:ph type="ftr" sz="quarter" idx="11"/>
          </p:nvPr>
        </p:nvSpPr>
        <p:spPr/>
        <p:txBody>
          <a:bodyPr/>
          <a:lstStyle/>
          <a:p>
            <a:r>
              <a:rPr lang="sv-SE"/>
              <a:t>Elin Collins, Umeå Universitet</a:t>
            </a:r>
          </a:p>
        </p:txBody>
      </p:sp>
      <p:sp>
        <p:nvSpPr>
          <p:cNvPr id="6" name="Platshållare för bildnummer 5"/>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363443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4ED1DDF-B88D-4D22-B05C-DE46F4995B56}" type="datetime1">
              <a:rPr lang="sv-SE" smtClean="0"/>
              <a:t>2019-11-13</a:t>
            </a:fld>
            <a:endParaRPr lang="sv-SE"/>
          </a:p>
        </p:txBody>
      </p:sp>
      <p:sp>
        <p:nvSpPr>
          <p:cNvPr id="5" name="Platshållare för sidfot 4"/>
          <p:cNvSpPr>
            <a:spLocks noGrp="1"/>
          </p:cNvSpPr>
          <p:nvPr>
            <p:ph type="ftr" sz="quarter" idx="11"/>
          </p:nvPr>
        </p:nvSpPr>
        <p:spPr/>
        <p:txBody>
          <a:bodyPr/>
          <a:lstStyle/>
          <a:p>
            <a:r>
              <a:rPr lang="sv-SE"/>
              <a:t>Elin Collins, Umeå Universitet</a:t>
            </a:r>
          </a:p>
        </p:txBody>
      </p:sp>
      <p:sp>
        <p:nvSpPr>
          <p:cNvPr id="6" name="Platshållare för bildnummer 5"/>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13358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47E651B-685C-438B-A6F2-0750C47B4195}" type="datetime1">
              <a:rPr lang="sv-SE" smtClean="0"/>
              <a:t>2019-11-13</a:t>
            </a:fld>
            <a:endParaRPr lang="sv-SE"/>
          </a:p>
        </p:txBody>
      </p:sp>
      <p:sp>
        <p:nvSpPr>
          <p:cNvPr id="5" name="Platshållare för sidfot 4"/>
          <p:cNvSpPr>
            <a:spLocks noGrp="1"/>
          </p:cNvSpPr>
          <p:nvPr>
            <p:ph type="ftr" sz="quarter" idx="11"/>
          </p:nvPr>
        </p:nvSpPr>
        <p:spPr/>
        <p:txBody>
          <a:bodyPr/>
          <a:lstStyle/>
          <a:p>
            <a:r>
              <a:rPr lang="sv-SE"/>
              <a:t>Elin Collins, Umeå Universitet</a:t>
            </a:r>
          </a:p>
        </p:txBody>
      </p:sp>
      <p:sp>
        <p:nvSpPr>
          <p:cNvPr id="6" name="Platshållare för bildnummer 5"/>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19256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99D83087-B331-4CB6-9BCA-6A00ADAA4B50}" type="datetime1">
              <a:rPr lang="sv-SE" smtClean="0"/>
              <a:t>2019-11-13</a:t>
            </a:fld>
            <a:endParaRPr lang="sv-SE"/>
          </a:p>
        </p:txBody>
      </p:sp>
      <p:sp>
        <p:nvSpPr>
          <p:cNvPr id="5" name="Platshållare för sidfot 4"/>
          <p:cNvSpPr>
            <a:spLocks noGrp="1"/>
          </p:cNvSpPr>
          <p:nvPr>
            <p:ph type="ftr" sz="quarter" idx="11"/>
          </p:nvPr>
        </p:nvSpPr>
        <p:spPr/>
        <p:txBody>
          <a:bodyPr/>
          <a:lstStyle/>
          <a:p>
            <a:r>
              <a:rPr lang="sv-SE"/>
              <a:t>Elin Collins, Umeå Universitet</a:t>
            </a:r>
          </a:p>
        </p:txBody>
      </p:sp>
      <p:sp>
        <p:nvSpPr>
          <p:cNvPr id="6" name="Platshållare för bildnummer 5"/>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82466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6F1509C-138A-4FA4-A524-E625203A4D58}" type="datetime1">
              <a:rPr lang="sv-SE" smtClean="0"/>
              <a:t>2019-11-13</a:t>
            </a:fld>
            <a:endParaRPr lang="sv-SE"/>
          </a:p>
        </p:txBody>
      </p:sp>
      <p:sp>
        <p:nvSpPr>
          <p:cNvPr id="6" name="Platshållare för sidfot 5"/>
          <p:cNvSpPr>
            <a:spLocks noGrp="1"/>
          </p:cNvSpPr>
          <p:nvPr>
            <p:ph type="ftr" sz="quarter" idx="11"/>
          </p:nvPr>
        </p:nvSpPr>
        <p:spPr/>
        <p:txBody>
          <a:bodyPr/>
          <a:lstStyle/>
          <a:p>
            <a:r>
              <a:rPr lang="sv-SE"/>
              <a:t>Elin Collins, Umeå Universitet</a:t>
            </a:r>
          </a:p>
        </p:txBody>
      </p:sp>
      <p:sp>
        <p:nvSpPr>
          <p:cNvPr id="7" name="Platshållare för bildnummer 6"/>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202464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F477AA0-B352-47BC-BC72-18B5723E5F0A}" type="datetime1">
              <a:rPr lang="sv-SE" smtClean="0"/>
              <a:t>2019-11-13</a:t>
            </a:fld>
            <a:endParaRPr lang="sv-SE"/>
          </a:p>
        </p:txBody>
      </p:sp>
      <p:sp>
        <p:nvSpPr>
          <p:cNvPr id="8" name="Platshållare för sidfot 7"/>
          <p:cNvSpPr>
            <a:spLocks noGrp="1"/>
          </p:cNvSpPr>
          <p:nvPr>
            <p:ph type="ftr" sz="quarter" idx="11"/>
          </p:nvPr>
        </p:nvSpPr>
        <p:spPr/>
        <p:txBody>
          <a:bodyPr/>
          <a:lstStyle/>
          <a:p>
            <a:r>
              <a:rPr lang="sv-SE"/>
              <a:t>Elin Collins, Umeå Universitet</a:t>
            </a:r>
          </a:p>
        </p:txBody>
      </p:sp>
      <p:sp>
        <p:nvSpPr>
          <p:cNvPr id="9" name="Platshållare för bildnummer 8"/>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203498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E6DDBAD-71B6-4F9F-8D04-E7ABA1A9FF32}" type="datetime1">
              <a:rPr lang="sv-SE" smtClean="0"/>
              <a:t>2019-11-13</a:t>
            </a:fld>
            <a:endParaRPr lang="sv-SE"/>
          </a:p>
        </p:txBody>
      </p:sp>
      <p:sp>
        <p:nvSpPr>
          <p:cNvPr id="4" name="Platshållare för sidfot 3"/>
          <p:cNvSpPr>
            <a:spLocks noGrp="1"/>
          </p:cNvSpPr>
          <p:nvPr>
            <p:ph type="ftr" sz="quarter" idx="11"/>
          </p:nvPr>
        </p:nvSpPr>
        <p:spPr/>
        <p:txBody>
          <a:bodyPr/>
          <a:lstStyle/>
          <a:p>
            <a:r>
              <a:rPr lang="sv-SE"/>
              <a:t>Elin Collins, Umeå Universitet</a:t>
            </a:r>
          </a:p>
        </p:txBody>
      </p:sp>
      <p:sp>
        <p:nvSpPr>
          <p:cNvPr id="5" name="Platshållare för bildnummer 4"/>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44829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7C3872A-08B2-483F-AE3D-B292F3667BD2}" type="datetime1">
              <a:rPr lang="sv-SE" smtClean="0"/>
              <a:t>2019-11-13</a:t>
            </a:fld>
            <a:endParaRPr lang="sv-SE"/>
          </a:p>
        </p:txBody>
      </p:sp>
      <p:sp>
        <p:nvSpPr>
          <p:cNvPr id="3" name="Platshållare för sidfot 2"/>
          <p:cNvSpPr>
            <a:spLocks noGrp="1"/>
          </p:cNvSpPr>
          <p:nvPr>
            <p:ph type="ftr" sz="quarter" idx="11"/>
          </p:nvPr>
        </p:nvSpPr>
        <p:spPr/>
        <p:txBody>
          <a:bodyPr/>
          <a:lstStyle/>
          <a:p>
            <a:r>
              <a:rPr lang="sv-SE"/>
              <a:t>Elin Collins, Umeå Universitet</a:t>
            </a:r>
          </a:p>
        </p:txBody>
      </p:sp>
      <p:sp>
        <p:nvSpPr>
          <p:cNvPr id="4" name="Platshållare för bildnummer 3"/>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221922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2F0915B-3BDD-49E3-BF41-A4B171589AF4}" type="datetime1">
              <a:rPr lang="sv-SE" smtClean="0"/>
              <a:t>2019-11-13</a:t>
            </a:fld>
            <a:endParaRPr lang="sv-SE"/>
          </a:p>
        </p:txBody>
      </p:sp>
      <p:sp>
        <p:nvSpPr>
          <p:cNvPr id="6" name="Platshållare för sidfot 5"/>
          <p:cNvSpPr>
            <a:spLocks noGrp="1"/>
          </p:cNvSpPr>
          <p:nvPr>
            <p:ph type="ftr" sz="quarter" idx="11"/>
          </p:nvPr>
        </p:nvSpPr>
        <p:spPr/>
        <p:txBody>
          <a:bodyPr/>
          <a:lstStyle/>
          <a:p>
            <a:r>
              <a:rPr lang="sv-SE"/>
              <a:t>Elin Collins, Umeå Universitet</a:t>
            </a:r>
          </a:p>
        </p:txBody>
      </p:sp>
      <p:sp>
        <p:nvSpPr>
          <p:cNvPr id="7" name="Platshållare för bildnummer 6"/>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336028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A3EFD04-ACFE-4B15-A3E8-F0C37CF70B8B}" type="datetime1">
              <a:rPr lang="sv-SE" smtClean="0"/>
              <a:t>2019-11-13</a:t>
            </a:fld>
            <a:endParaRPr lang="sv-SE"/>
          </a:p>
        </p:txBody>
      </p:sp>
      <p:sp>
        <p:nvSpPr>
          <p:cNvPr id="6" name="Platshållare för sidfot 5"/>
          <p:cNvSpPr>
            <a:spLocks noGrp="1"/>
          </p:cNvSpPr>
          <p:nvPr>
            <p:ph type="ftr" sz="quarter" idx="11"/>
          </p:nvPr>
        </p:nvSpPr>
        <p:spPr/>
        <p:txBody>
          <a:bodyPr/>
          <a:lstStyle/>
          <a:p>
            <a:r>
              <a:rPr lang="sv-SE"/>
              <a:t>Elin Collins, Umeå Universitet</a:t>
            </a:r>
          </a:p>
        </p:txBody>
      </p:sp>
      <p:sp>
        <p:nvSpPr>
          <p:cNvPr id="7" name="Platshållare för bildnummer 6"/>
          <p:cNvSpPr>
            <a:spLocks noGrp="1"/>
          </p:cNvSpPr>
          <p:nvPr>
            <p:ph type="sldNum" sz="quarter" idx="12"/>
          </p:nvPr>
        </p:nvSpPr>
        <p:spPr/>
        <p:txBody>
          <a:bodyPr/>
          <a:lstStyle/>
          <a:p>
            <a:fld id="{7CFCB680-89AE-455F-B641-AD9E4F8CF511}" type="slidenum">
              <a:rPr lang="sv-SE" smtClean="0"/>
              <a:t>‹#›</a:t>
            </a:fld>
            <a:endParaRPr lang="sv-SE"/>
          </a:p>
        </p:txBody>
      </p:sp>
    </p:spTree>
    <p:extLst>
      <p:ext uri="{BB962C8B-B14F-4D97-AF65-F5344CB8AC3E}">
        <p14:creationId xmlns:p14="http://schemas.microsoft.com/office/powerpoint/2010/main" val="156245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EF35A-5153-4266-A96C-11E52E690800}" type="datetime1">
              <a:rPr lang="sv-SE" smtClean="0"/>
              <a:t>2019-11-13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Elin Collins, Umeå Universitet</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B680-89AE-455F-B641-AD9E4F8CF511}" type="slidenum">
              <a:rPr lang="sv-SE" smtClean="0"/>
              <a:t>‹#›</a:t>
            </a:fld>
            <a:endParaRPr lang="sv-SE"/>
          </a:p>
        </p:txBody>
      </p:sp>
    </p:spTree>
    <p:extLst>
      <p:ext uri="{BB962C8B-B14F-4D97-AF65-F5344CB8AC3E}">
        <p14:creationId xmlns:p14="http://schemas.microsoft.com/office/powerpoint/2010/main" val="90141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ciencedirect.com/topics/medicine-and-dentistry/hysterectomy" TargetMode="External"/><Relationship Id="rId5" Type="http://schemas.openxmlformats.org/officeDocument/2006/relationships/hyperlink" Target="https://www.sciencedirect.com/topics/medicine-and-dentistry/salpingectomy"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iencedirect.com/topics/medicine-and-dentistry/surgical-approach"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Nulägesrapport </a:t>
            </a:r>
            <a:br>
              <a:rPr lang="sv-SE" dirty="0"/>
            </a:br>
            <a:r>
              <a:rPr lang="sv-SE" dirty="0"/>
              <a:t>HOPPSA och SALSTER</a:t>
            </a:r>
          </a:p>
        </p:txBody>
      </p:sp>
      <p:pic>
        <p:nvPicPr>
          <p:cNvPr id="4" name="Bild 1" descr="C:\Users\Annika Strandell\Documents\SNAKS\Loggor\LOGOTYPER\HOPPSA_fa¦êrg_liten.png">
            <a:extLst>
              <a:ext uri="{FF2B5EF4-FFF2-40B4-BE49-F238E27FC236}">
                <a16:creationId xmlns:a16="http://schemas.microsoft.com/office/drawing/2014/main" id="{D07C902D-2463-AB40-81C4-FCB4588BAADC}"/>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14609" y="3547124"/>
            <a:ext cx="1582057" cy="1630648"/>
          </a:xfrm>
          <a:prstGeom prst="rect">
            <a:avLst/>
          </a:prstGeom>
          <a:noFill/>
          <a:ln w="9525">
            <a:noFill/>
            <a:miter lim="800000"/>
            <a:headEnd/>
            <a:tailEnd/>
          </a:ln>
        </p:spPr>
      </p:pic>
      <p:pic>
        <p:nvPicPr>
          <p:cNvPr id="5" name="Bildobjekt 4"/>
          <p:cNvPicPr>
            <a:picLocks noChangeAspect="1"/>
          </p:cNvPicPr>
          <p:nvPr/>
        </p:nvPicPr>
        <p:blipFill>
          <a:blip r:embed="rId3"/>
          <a:stretch>
            <a:fillRect/>
          </a:stretch>
        </p:blipFill>
        <p:spPr>
          <a:xfrm>
            <a:off x="1694022" y="4218530"/>
            <a:ext cx="2597121" cy="725487"/>
          </a:xfrm>
          <a:prstGeom prst="rect">
            <a:avLst/>
          </a:prstGeom>
        </p:spPr>
      </p:pic>
      <p:pic>
        <p:nvPicPr>
          <p:cNvPr id="6" name="Bildobjekt 5"/>
          <p:cNvPicPr>
            <a:picLocks noChangeAspect="1"/>
          </p:cNvPicPr>
          <p:nvPr/>
        </p:nvPicPr>
        <p:blipFill>
          <a:blip r:embed="rId4"/>
          <a:stretch>
            <a:fillRect/>
          </a:stretch>
        </p:blipFill>
        <p:spPr>
          <a:xfrm>
            <a:off x="3444469" y="5460636"/>
            <a:ext cx="1091279" cy="463336"/>
          </a:xfrm>
          <a:prstGeom prst="rect">
            <a:avLst/>
          </a:prstGeom>
        </p:spPr>
      </p:pic>
      <p:pic>
        <p:nvPicPr>
          <p:cNvPr id="7" name="Bildobjekt 6"/>
          <p:cNvPicPr>
            <a:picLocks noChangeAspect="1"/>
          </p:cNvPicPr>
          <p:nvPr/>
        </p:nvPicPr>
        <p:blipFill>
          <a:blip r:embed="rId5"/>
          <a:stretch>
            <a:fillRect/>
          </a:stretch>
        </p:blipFill>
        <p:spPr>
          <a:xfrm>
            <a:off x="5515176" y="5355721"/>
            <a:ext cx="2857500" cy="838200"/>
          </a:xfrm>
          <a:prstGeom prst="rect">
            <a:avLst/>
          </a:prstGeom>
        </p:spPr>
      </p:pic>
      <p:sp>
        <p:nvSpPr>
          <p:cNvPr id="8" name="Platshållare för sidfot 7"/>
          <p:cNvSpPr>
            <a:spLocks noGrp="1"/>
          </p:cNvSpPr>
          <p:nvPr>
            <p:ph type="ftr" sz="quarter" idx="11"/>
          </p:nvPr>
        </p:nvSpPr>
        <p:spPr/>
        <p:txBody>
          <a:bodyPr/>
          <a:lstStyle/>
          <a:p>
            <a:r>
              <a:rPr lang="sv-SE" dirty="0"/>
              <a:t>Elin Collins, Umeå Universitet</a:t>
            </a:r>
          </a:p>
        </p:txBody>
      </p:sp>
    </p:spTree>
    <p:extLst>
      <p:ext uri="{BB962C8B-B14F-4D97-AF65-F5344CB8AC3E}">
        <p14:creationId xmlns:p14="http://schemas.microsoft.com/office/powerpoint/2010/main" val="321474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Vad är det vetenskapliga</a:t>
            </a:r>
            <a:r>
              <a:rPr lang="sv-SE" dirty="0"/>
              <a:t> </a:t>
            </a:r>
            <a:r>
              <a:rPr lang="sv-SE" b="1" dirty="0"/>
              <a:t>läget</a:t>
            </a:r>
            <a:r>
              <a:rPr lang="sv-SE" dirty="0"/>
              <a:t> </a:t>
            </a:r>
            <a:r>
              <a:rPr lang="sv-SE" b="1" dirty="0"/>
              <a:t>?</a:t>
            </a:r>
          </a:p>
        </p:txBody>
      </p:sp>
      <p:sp>
        <p:nvSpPr>
          <p:cNvPr id="4" name="Platshållare för sidfot 3"/>
          <p:cNvSpPr>
            <a:spLocks noGrp="1"/>
          </p:cNvSpPr>
          <p:nvPr>
            <p:ph type="ftr" sz="quarter" idx="11"/>
          </p:nvPr>
        </p:nvSpPr>
        <p:spPr/>
        <p:txBody>
          <a:bodyPr/>
          <a:lstStyle/>
          <a:p>
            <a:r>
              <a:rPr lang="sv-SE"/>
              <a:t>Elin Collins, Umeå Universitet</a:t>
            </a:r>
          </a:p>
        </p:txBody>
      </p:sp>
      <p:pic>
        <p:nvPicPr>
          <p:cNvPr id="6" name="Bildobjekt 5"/>
          <p:cNvPicPr>
            <a:picLocks noChangeAspect="1"/>
          </p:cNvPicPr>
          <p:nvPr/>
        </p:nvPicPr>
        <p:blipFill>
          <a:blip r:embed="rId3"/>
          <a:stretch>
            <a:fillRect/>
          </a:stretch>
        </p:blipFill>
        <p:spPr>
          <a:xfrm>
            <a:off x="941064" y="1817730"/>
            <a:ext cx="6966308" cy="3924502"/>
          </a:xfrm>
          <a:prstGeom prst="rect">
            <a:avLst/>
          </a:prstGeom>
          <a:ln>
            <a:solidFill>
              <a:schemeClr val="tx1"/>
            </a:solidFill>
          </a:ln>
          <a:effectLst>
            <a:outerShdw blurRad="50800" dist="38100" dir="5400000" algn="t" rotWithShape="0">
              <a:prstClr val="black">
                <a:alpha val="40000"/>
              </a:prstClr>
            </a:outerShdw>
          </a:effectLst>
        </p:spPr>
      </p:pic>
      <p:pic>
        <p:nvPicPr>
          <p:cNvPr id="5" name="Platshållare för innehåll 4"/>
          <p:cNvPicPr>
            <a:picLocks noGrp="1" noChangeAspect="1"/>
          </p:cNvPicPr>
          <p:nvPr>
            <p:ph idx="1"/>
          </p:nvPr>
        </p:nvPicPr>
        <p:blipFill>
          <a:blip r:embed="rId4"/>
          <a:stretch>
            <a:fillRect/>
          </a:stretch>
        </p:blipFill>
        <p:spPr>
          <a:xfrm>
            <a:off x="3160946" y="1464297"/>
            <a:ext cx="7772799" cy="3626036"/>
          </a:xfrm>
          <a:prstGeom prst="rect">
            <a:avLst/>
          </a:prstGeom>
          <a:ln>
            <a:solidFill>
              <a:schemeClr val="tx1"/>
            </a:solidFill>
          </a:ln>
          <a:effectLst>
            <a:outerShdw blurRad="50800" dist="38100" dir="5400000" algn="t" rotWithShape="0">
              <a:prstClr val="black">
                <a:alpha val="40000"/>
              </a:prstClr>
            </a:outerShdw>
          </a:effectLst>
        </p:spPr>
      </p:pic>
      <p:pic>
        <p:nvPicPr>
          <p:cNvPr id="7" name="Bildobjekt 6"/>
          <p:cNvPicPr>
            <a:picLocks noChangeAspect="1"/>
          </p:cNvPicPr>
          <p:nvPr/>
        </p:nvPicPr>
        <p:blipFill>
          <a:blip r:embed="rId5"/>
          <a:stretch>
            <a:fillRect/>
          </a:stretch>
        </p:blipFill>
        <p:spPr>
          <a:xfrm>
            <a:off x="3656031" y="2027544"/>
            <a:ext cx="4605302" cy="486420"/>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9" name="Bildobjekt 8"/>
          <p:cNvPicPr>
            <a:picLocks noChangeAspect="1"/>
          </p:cNvPicPr>
          <p:nvPr/>
        </p:nvPicPr>
        <p:blipFill>
          <a:blip r:embed="rId6"/>
          <a:stretch>
            <a:fillRect/>
          </a:stretch>
        </p:blipFill>
        <p:spPr>
          <a:xfrm>
            <a:off x="4891408" y="2333816"/>
            <a:ext cx="4311873" cy="591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Bildobjekt 9"/>
          <p:cNvPicPr>
            <a:picLocks noChangeAspect="1"/>
          </p:cNvPicPr>
          <p:nvPr/>
        </p:nvPicPr>
        <p:blipFill>
          <a:blip r:embed="rId7"/>
          <a:stretch>
            <a:fillRect/>
          </a:stretch>
        </p:blipFill>
        <p:spPr>
          <a:xfrm>
            <a:off x="4922793" y="2723777"/>
            <a:ext cx="6426377" cy="844991"/>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1" name="Bildobjekt 10"/>
          <p:cNvPicPr>
            <a:picLocks noChangeAspect="1"/>
          </p:cNvPicPr>
          <p:nvPr/>
        </p:nvPicPr>
        <p:blipFill>
          <a:blip r:embed="rId8"/>
          <a:stretch>
            <a:fillRect/>
          </a:stretch>
        </p:blipFill>
        <p:spPr>
          <a:xfrm>
            <a:off x="2018486" y="2820237"/>
            <a:ext cx="8763389" cy="1138492"/>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2" name="Bildobjekt 11"/>
          <p:cNvPicPr>
            <a:picLocks noChangeAspect="1"/>
          </p:cNvPicPr>
          <p:nvPr/>
        </p:nvPicPr>
        <p:blipFill>
          <a:blip r:embed="rId9"/>
          <a:stretch>
            <a:fillRect/>
          </a:stretch>
        </p:blipFill>
        <p:spPr>
          <a:xfrm>
            <a:off x="2035469" y="2223597"/>
            <a:ext cx="7846425" cy="10662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Bildobjekt 12"/>
          <p:cNvPicPr>
            <a:picLocks noChangeAspect="1"/>
          </p:cNvPicPr>
          <p:nvPr/>
        </p:nvPicPr>
        <p:blipFill>
          <a:blip r:embed="rId10"/>
          <a:stretch>
            <a:fillRect/>
          </a:stretch>
        </p:blipFill>
        <p:spPr>
          <a:xfrm>
            <a:off x="838200" y="2542070"/>
            <a:ext cx="9381496" cy="1995377"/>
          </a:xfrm>
          <a:prstGeom prst="rect">
            <a:avLst/>
          </a:prstGeom>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0935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chemeClr val="tx1"/>
                </a:solidFill>
              </a:rPr>
              <a:t>Sveriges förutsättningar</a:t>
            </a:r>
            <a:endParaRPr lang="sv-SE" dirty="0"/>
          </a:p>
        </p:txBody>
      </p:sp>
      <p:pic>
        <p:nvPicPr>
          <p:cNvPr id="7" name="Platshållare för innehåll 6"/>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635000" y="2487613"/>
            <a:ext cx="5384800" cy="4133850"/>
          </a:xfrm>
        </p:spPr>
      </p:pic>
      <p:sp>
        <p:nvSpPr>
          <p:cNvPr id="6" name="Platshållare för innehåll 5"/>
          <p:cNvSpPr>
            <a:spLocks noGrp="1"/>
          </p:cNvSpPr>
          <p:nvPr>
            <p:ph sz="half" idx="2"/>
          </p:nvPr>
        </p:nvSpPr>
        <p:spPr>
          <a:xfrm>
            <a:off x="5854700" y="2297154"/>
            <a:ext cx="5727700" cy="3829009"/>
          </a:xfrm>
        </p:spPr>
        <p:txBody>
          <a:bodyPr>
            <a:normAutofit fontScale="92500"/>
          </a:bodyPr>
          <a:lstStyle/>
          <a:p>
            <a:r>
              <a:rPr lang="en-US" sz="3300" dirty="0"/>
              <a:t>GynOp</a:t>
            </a:r>
          </a:p>
          <a:p>
            <a:pPr marL="0" indent="0">
              <a:buNone/>
            </a:pPr>
            <a:endParaRPr lang="en-US" dirty="0"/>
          </a:p>
          <a:p>
            <a:pPr marL="0" indent="0">
              <a:buNone/>
            </a:pPr>
            <a:endParaRPr lang="en-US" dirty="0"/>
          </a:p>
          <a:p>
            <a:r>
              <a:rPr lang="en-US" sz="3300" dirty="0"/>
              <a:t>SNAKS</a:t>
            </a:r>
            <a:r>
              <a:rPr lang="en-US" dirty="0"/>
              <a:t> </a:t>
            </a:r>
            <a:r>
              <a:rPr lang="en-US" sz="2600" dirty="0"/>
              <a:t>(</a:t>
            </a:r>
            <a:r>
              <a:rPr lang="en-US" sz="2600" dirty="0" err="1"/>
              <a:t>Svenskt</a:t>
            </a:r>
            <a:r>
              <a:rPr lang="en-US" sz="2600" dirty="0"/>
              <a:t> </a:t>
            </a:r>
            <a:r>
              <a:rPr lang="en-US" sz="2600" dirty="0" err="1"/>
              <a:t>Nätverk</a:t>
            </a:r>
            <a:r>
              <a:rPr lang="en-US" sz="2600" dirty="0"/>
              <a:t> </a:t>
            </a:r>
            <a:r>
              <a:rPr lang="en-US" sz="2600" dirty="0" err="1"/>
              <a:t>för</a:t>
            </a:r>
            <a:r>
              <a:rPr lang="en-US" sz="2600" dirty="0"/>
              <a:t> </a:t>
            </a:r>
            <a:r>
              <a:rPr lang="en-US" sz="2600" dirty="0" err="1"/>
              <a:t>Nationella</a:t>
            </a:r>
            <a:r>
              <a:rPr lang="en-US" sz="2600" dirty="0"/>
              <a:t> </a:t>
            </a:r>
            <a:r>
              <a:rPr lang="en-US" sz="2600" dirty="0" err="1"/>
              <a:t>Kliniska</a:t>
            </a:r>
            <a:r>
              <a:rPr lang="en-US" sz="2600" dirty="0"/>
              <a:t> Studier </a:t>
            </a:r>
            <a:r>
              <a:rPr lang="en-US" sz="2600" dirty="0" err="1"/>
              <a:t>inom</a:t>
            </a:r>
            <a:r>
              <a:rPr lang="en-US" sz="2600" dirty="0"/>
              <a:t> Ob/</a:t>
            </a:r>
            <a:r>
              <a:rPr lang="en-US" sz="2600" dirty="0" err="1"/>
              <a:t>Gyn</a:t>
            </a:r>
            <a:r>
              <a:rPr lang="en-US" sz="2600" dirty="0"/>
              <a:t>)</a:t>
            </a:r>
          </a:p>
          <a:p>
            <a:endParaRPr lang="en-US" sz="1400" dirty="0"/>
          </a:p>
          <a:p>
            <a:pPr marL="0" indent="0">
              <a:buNone/>
            </a:pPr>
            <a:endParaRPr lang="en-US" sz="2400" dirty="0"/>
          </a:p>
          <a:p>
            <a:r>
              <a:rPr lang="en-US" sz="3300" dirty="0" err="1"/>
              <a:t>Nationella</a:t>
            </a:r>
            <a:r>
              <a:rPr lang="en-US" sz="3300" dirty="0"/>
              <a:t> register</a:t>
            </a: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37773" y="1914103"/>
            <a:ext cx="1359528" cy="1203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Bildobjekt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21699" y="362943"/>
            <a:ext cx="1037227" cy="375377"/>
          </a:xfrm>
          <a:prstGeom prst="rect">
            <a:avLst/>
          </a:prstGeom>
        </p:spPr>
      </p:pic>
      <p:pic>
        <p:nvPicPr>
          <p:cNvPr id="9" name="Platshållare för innehåll 4" descr="the-1764-register-book.jpg"/>
          <p:cNvPicPr>
            <a:picLocks noChangeAspect="1"/>
          </p:cNvPicPr>
          <p:nvPr/>
        </p:nvPicPr>
        <p:blipFill rotWithShape="1">
          <a:blip r:embed="rId5" cstate="screen">
            <a:extLst>
              <a:ext uri="{28A0092B-C50C-407E-A947-70E740481C1C}">
                <a14:useLocalDpi xmlns:a14="http://schemas.microsoft.com/office/drawing/2010/main"/>
              </a:ext>
            </a:extLst>
          </a:blip>
          <a:srcRect l="-2577" t="-15137" r="-44188" b="-218419"/>
          <a:stretch/>
        </p:blipFill>
        <p:spPr>
          <a:xfrm>
            <a:off x="2032000" y="4942928"/>
            <a:ext cx="3902453" cy="3511516"/>
          </a:xfrm>
          <a:prstGeom prst="rect">
            <a:avLst/>
          </a:prstGeom>
        </p:spPr>
      </p:pic>
      <p:pic>
        <p:nvPicPr>
          <p:cNvPr id="10" name="Picture 2" descr="\\vgregion.se\Hem\SU-004\annst42\Mina dokument\SNAKS\Loggor\SNAKS_fa¦êrg_lite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5708" y="3367461"/>
            <a:ext cx="3478284" cy="125592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Bild 1" descr="C:\Users\Annika Strandell\Documents\SNAKS\Loggor\LOGOTYPER\HOPPSA_fa¦êrg_liten.png">
            <a:extLst>
              <a:ext uri="{FF2B5EF4-FFF2-40B4-BE49-F238E27FC236}">
                <a16:creationId xmlns:a16="http://schemas.microsoft.com/office/drawing/2014/main" id="{CCF65D39-2B20-B24B-865D-21C6776A0A00}"/>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9F6C4BE3-A217-C044-83C9-0D28C4204B3E}"/>
              </a:ext>
            </a:extLst>
          </p:cNvPr>
          <p:cNvSpPr>
            <a:spLocks noGrp="1"/>
          </p:cNvSpPr>
          <p:nvPr>
            <p:ph type="ftr" sz="quarter" idx="11"/>
          </p:nvPr>
        </p:nvSpPr>
        <p:spPr/>
        <p:txBody>
          <a:bodyPr/>
          <a:lstStyle/>
          <a:p>
            <a:r>
              <a:rPr lang="sv-SE" dirty="0"/>
              <a:t>Elin Collins, Umeå Universitet</a:t>
            </a:r>
          </a:p>
        </p:txBody>
      </p:sp>
    </p:spTree>
    <p:extLst>
      <p:ext uri="{BB962C8B-B14F-4D97-AF65-F5344CB8AC3E}">
        <p14:creationId xmlns:p14="http://schemas.microsoft.com/office/powerpoint/2010/main" val="338039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2"/>
          <a:stretch>
            <a:fillRect/>
          </a:stretch>
        </p:blipFill>
        <p:spPr>
          <a:xfrm>
            <a:off x="1965353" y="588684"/>
            <a:ext cx="1816765" cy="1749704"/>
          </a:xfrm>
          <a:prstGeom prst="rect">
            <a:avLst/>
          </a:prstGeom>
        </p:spPr>
      </p:pic>
      <p:sp>
        <p:nvSpPr>
          <p:cNvPr id="7" name="Platshållare för innehåll 6"/>
          <p:cNvSpPr>
            <a:spLocks noGrp="1"/>
          </p:cNvSpPr>
          <p:nvPr>
            <p:ph sz="half" idx="2"/>
          </p:nvPr>
        </p:nvSpPr>
        <p:spPr/>
        <p:txBody>
          <a:bodyPr>
            <a:normAutofit fontScale="77500" lnSpcReduction="20000"/>
          </a:bodyPr>
          <a:lstStyle/>
          <a:p>
            <a:r>
              <a:rPr lang="sv-SE" dirty="0"/>
              <a:t>Primära utfall:</a:t>
            </a:r>
          </a:p>
          <a:p>
            <a:pPr marL="514350" indent="-514350">
              <a:buFont typeface="+mj-lt"/>
              <a:buAutoNum type="arabicPeriod"/>
            </a:pPr>
            <a:r>
              <a:rPr lang="sv-SE" dirty="0"/>
              <a:t>Komplikationsfrekvens: 8 veckor</a:t>
            </a:r>
          </a:p>
          <a:p>
            <a:pPr marL="514350" indent="-514350">
              <a:buFont typeface="+mj-lt"/>
              <a:buAutoNum type="arabicPeriod"/>
            </a:pPr>
            <a:r>
              <a:rPr lang="sv-SE" dirty="0" err="1"/>
              <a:t>Klimakteriesymtom</a:t>
            </a:r>
            <a:r>
              <a:rPr lang="sv-SE" dirty="0"/>
              <a:t>: 1 år</a:t>
            </a:r>
          </a:p>
          <a:p>
            <a:pPr marL="514350" indent="-514350">
              <a:buFont typeface="+mj-lt"/>
              <a:buAutoNum type="arabicPeriod"/>
            </a:pPr>
            <a:r>
              <a:rPr lang="sv-SE" dirty="0" err="1"/>
              <a:t>Ovarialcancerincidens</a:t>
            </a:r>
            <a:r>
              <a:rPr lang="sv-SE" dirty="0"/>
              <a:t>: 10, 15 …. 30 år</a:t>
            </a:r>
          </a:p>
          <a:p>
            <a:pPr marL="0" indent="0">
              <a:buNone/>
            </a:pPr>
            <a:endParaRPr lang="sv-SE" dirty="0"/>
          </a:p>
          <a:p>
            <a:pPr marL="0" indent="0">
              <a:buNone/>
            </a:pPr>
            <a:r>
              <a:rPr lang="sv-SE" u="sng" dirty="0"/>
              <a:t>Substudier</a:t>
            </a:r>
            <a:r>
              <a:rPr lang="sv-SE" dirty="0"/>
              <a:t>:</a:t>
            </a:r>
          </a:p>
          <a:p>
            <a:pPr marL="0" indent="0">
              <a:buNone/>
            </a:pPr>
            <a:r>
              <a:rPr lang="sv-SE" dirty="0"/>
              <a:t>AMH före och efter ett år</a:t>
            </a:r>
          </a:p>
          <a:p>
            <a:pPr marL="0" indent="0">
              <a:buNone/>
            </a:pPr>
            <a:r>
              <a:rPr lang="en-US" dirty="0" err="1"/>
              <a:t>Precursorer</a:t>
            </a:r>
            <a:r>
              <a:rPr lang="en-US" dirty="0"/>
              <a:t> </a:t>
            </a:r>
            <a:r>
              <a:rPr lang="en-US" dirty="0" err="1"/>
              <a:t>i</a:t>
            </a:r>
            <a:r>
              <a:rPr lang="en-US" dirty="0"/>
              <a:t> </a:t>
            </a:r>
            <a:r>
              <a:rPr lang="en-US" dirty="0" err="1"/>
              <a:t>tubarvävnad</a:t>
            </a:r>
            <a:endParaRPr lang="en-US" dirty="0"/>
          </a:p>
          <a:p>
            <a:pPr marL="0" indent="0">
              <a:buNone/>
            </a:pPr>
            <a:r>
              <a:rPr lang="sv-SE" dirty="0"/>
              <a:t>Fokusgruppsdiskussioner inför hysterektomi</a:t>
            </a:r>
          </a:p>
          <a:p>
            <a:pPr marL="0" indent="0">
              <a:buNone/>
            </a:pPr>
            <a:r>
              <a:rPr lang="sv-SE" dirty="0" err="1"/>
              <a:t>Ovarialvävnad</a:t>
            </a:r>
            <a:r>
              <a:rPr lang="sv-SE" dirty="0"/>
              <a:t> på </a:t>
            </a:r>
            <a:r>
              <a:rPr lang="sv-SE" dirty="0" err="1"/>
              <a:t>tubarfimbrier</a:t>
            </a:r>
            <a:r>
              <a:rPr lang="sv-SE" dirty="0"/>
              <a:t> - Falun</a:t>
            </a:r>
          </a:p>
          <a:p>
            <a:endParaRPr lang="sv-SE" dirty="0"/>
          </a:p>
        </p:txBody>
      </p:sp>
      <p:pic>
        <p:nvPicPr>
          <p:cNvPr id="10" name="Bildobjekt 9"/>
          <p:cNvPicPr>
            <a:picLocks noChangeAspect="1"/>
          </p:cNvPicPr>
          <p:nvPr/>
        </p:nvPicPr>
        <p:blipFill>
          <a:blip r:embed="rId3"/>
          <a:stretch>
            <a:fillRect/>
          </a:stretch>
        </p:blipFill>
        <p:spPr>
          <a:xfrm>
            <a:off x="6744002" y="1005719"/>
            <a:ext cx="2597121" cy="731583"/>
          </a:xfrm>
          <a:prstGeom prst="rect">
            <a:avLst/>
          </a:prstGeom>
        </p:spPr>
      </p:pic>
      <p:sp>
        <p:nvSpPr>
          <p:cNvPr id="9" name="Platshållare för innehåll 8"/>
          <p:cNvSpPr>
            <a:spLocks noGrp="1"/>
          </p:cNvSpPr>
          <p:nvPr>
            <p:ph sz="quarter" idx="4"/>
          </p:nvPr>
        </p:nvSpPr>
        <p:spPr/>
        <p:txBody>
          <a:bodyPr>
            <a:normAutofit/>
          </a:bodyPr>
          <a:lstStyle/>
          <a:p>
            <a:r>
              <a:rPr lang="en-US" sz="2200" dirty="0" err="1"/>
              <a:t>Primära</a:t>
            </a:r>
            <a:r>
              <a:rPr lang="en-US" sz="2200" dirty="0"/>
              <a:t> </a:t>
            </a:r>
            <a:r>
              <a:rPr lang="en-US" sz="2200" dirty="0" err="1"/>
              <a:t>utfall</a:t>
            </a:r>
            <a:r>
              <a:rPr lang="en-US" sz="2200" dirty="0"/>
              <a:t>:</a:t>
            </a:r>
          </a:p>
          <a:p>
            <a:pPr marL="457200" indent="-457200">
              <a:buFont typeface="+mj-lt"/>
              <a:buAutoNum type="arabicPeriod"/>
            </a:pPr>
            <a:r>
              <a:rPr lang="sv-SE" sz="2200" dirty="0"/>
              <a:t>Komplikationsfrekvens: 8 veckor</a:t>
            </a:r>
          </a:p>
          <a:p>
            <a:pPr marL="457200" indent="-457200">
              <a:buFont typeface="+mj-lt"/>
              <a:buAutoNum type="arabicPeriod"/>
            </a:pPr>
            <a:r>
              <a:rPr lang="en-US" sz="2200" dirty="0" err="1"/>
              <a:t>Ålder</a:t>
            </a:r>
            <a:r>
              <a:rPr lang="en-US" sz="2200" dirty="0"/>
              <a:t> vid </a:t>
            </a:r>
            <a:r>
              <a:rPr lang="en-US" sz="2200" dirty="0" err="1"/>
              <a:t>menopaus</a:t>
            </a:r>
            <a:endParaRPr lang="en-US" sz="2200" dirty="0"/>
          </a:p>
          <a:p>
            <a:pPr marL="0" indent="0">
              <a:buNone/>
            </a:pPr>
            <a:endParaRPr lang="en-US" sz="2600" dirty="0"/>
          </a:p>
          <a:p>
            <a:pPr marL="0" indent="0">
              <a:buNone/>
            </a:pPr>
            <a:r>
              <a:rPr lang="sv-SE" sz="2200" u="sng" dirty="0"/>
              <a:t>Substudier</a:t>
            </a:r>
            <a:r>
              <a:rPr lang="sv-SE" sz="2200" dirty="0"/>
              <a:t>:</a:t>
            </a:r>
          </a:p>
          <a:p>
            <a:pPr marL="0" indent="0">
              <a:buNone/>
            </a:pPr>
            <a:r>
              <a:rPr lang="sv-SE" sz="2200" dirty="0"/>
              <a:t>AMH före och efter ett år</a:t>
            </a:r>
            <a:endParaRPr lang="en-US" sz="2200" dirty="0"/>
          </a:p>
          <a:p>
            <a:pPr marL="0" indent="0">
              <a:buNone/>
            </a:pPr>
            <a:r>
              <a:rPr lang="en-US" sz="2200" dirty="0" err="1"/>
              <a:t>Precursorer</a:t>
            </a:r>
            <a:r>
              <a:rPr lang="en-US" sz="2200" dirty="0"/>
              <a:t> </a:t>
            </a:r>
            <a:r>
              <a:rPr lang="en-US" sz="2200" dirty="0" err="1"/>
              <a:t>i</a:t>
            </a:r>
            <a:r>
              <a:rPr lang="en-US" sz="2200" dirty="0"/>
              <a:t> </a:t>
            </a:r>
            <a:r>
              <a:rPr lang="en-US" sz="2200" dirty="0" err="1"/>
              <a:t>tubarvävnad</a:t>
            </a:r>
            <a:endParaRPr lang="en-US" sz="2200" dirty="0"/>
          </a:p>
          <a:p>
            <a:pPr marL="0" indent="0">
              <a:buNone/>
            </a:pPr>
            <a:r>
              <a:rPr lang="en-US" sz="2200" dirty="0" err="1"/>
              <a:t>Smärtlindringsbehov</a:t>
            </a:r>
            <a:r>
              <a:rPr lang="en-US" sz="2200" dirty="0"/>
              <a:t> - Karlstad</a:t>
            </a:r>
          </a:p>
          <a:p>
            <a:endParaRPr lang="sv-SE" dirty="0"/>
          </a:p>
        </p:txBody>
      </p:sp>
      <p:sp>
        <p:nvSpPr>
          <p:cNvPr id="4" name="Platshållare för sidfot 3"/>
          <p:cNvSpPr>
            <a:spLocks noGrp="1"/>
          </p:cNvSpPr>
          <p:nvPr>
            <p:ph type="ftr" sz="quarter" idx="11"/>
          </p:nvPr>
        </p:nvSpPr>
        <p:spPr/>
        <p:txBody>
          <a:bodyPr/>
          <a:lstStyle/>
          <a:p>
            <a:r>
              <a:rPr lang="sv-SE"/>
              <a:t>Elin Collins, Umeå Universitet</a:t>
            </a:r>
          </a:p>
        </p:txBody>
      </p:sp>
    </p:spTree>
    <p:extLst>
      <p:ext uri="{BB962C8B-B14F-4D97-AF65-F5344CB8AC3E}">
        <p14:creationId xmlns:p14="http://schemas.microsoft.com/office/powerpoint/2010/main" val="206835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dirty="0"/>
              <a:t>Randomiserade sedan studiestart</a:t>
            </a:r>
          </a:p>
        </p:txBody>
      </p:sp>
      <p:sp>
        <p:nvSpPr>
          <p:cNvPr id="7" name="Platshållare för sidfot 6"/>
          <p:cNvSpPr>
            <a:spLocks noGrp="1"/>
          </p:cNvSpPr>
          <p:nvPr>
            <p:ph type="ftr" sz="quarter" idx="11"/>
          </p:nvPr>
        </p:nvSpPr>
        <p:spPr/>
        <p:txBody>
          <a:bodyPr/>
          <a:lstStyle/>
          <a:p>
            <a:r>
              <a:rPr lang="sv-SE"/>
              <a:t>Elin Collins, Umeå Universitet</a:t>
            </a:r>
          </a:p>
        </p:txBody>
      </p:sp>
      <p:pic>
        <p:nvPicPr>
          <p:cNvPr id="9" name="Bildobjekt 8"/>
          <p:cNvPicPr>
            <a:picLocks noChangeAspect="1"/>
          </p:cNvPicPr>
          <p:nvPr/>
        </p:nvPicPr>
        <p:blipFill>
          <a:blip r:embed="rId3"/>
          <a:stretch>
            <a:fillRect/>
          </a:stretch>
        </p:blipFill>
        <p:spPr>
          <a:xfrm>
            <a:off x="3154547" y="1270001"/>
            <a:ext cx="5876311" cy="4887228"/>
          </a:xfrm>
          <a:prstGeom prst="rect">
            <a:avLst/>
          </a:prstGeom>
        </p:spPr>
      </p:pic>
      <p:pic>
        <p:nvPicPr>
          <p:cNvPr id="5" name="Bildobjekt 4"/>
          <p:cNvPicPr>
            <a:picLocks noChangeAspect="1"/>
          </p:cNvPicPr>
          <p:nvPr/>
        </p:nvPicPr>
        <p:blipFill>
          <a:blip r:embed="rId4"/>
          <a:stretch>
            <a:fillRect/>
          </a:stretch>
        </p:blipFill>
        <p:spPr>
          <a:xfrm>
            <a:off x="9622076" y="709870"/>
            <a:ext cx="1816765" cy="1749704"/>
          </a:xfrm>
          <a:prstGeom prst="rect">
            <a:avLst/>
          </a:prstGeom>
        </p:spPr>
      </p:pic>
    </p:spTree>
    <p:extLst>
      <p:ext uri="{BB962C8B-B14F-4D97-AF65-F5344CB8AC3E}">
        <p14:creationId xmlns:p14="http://schemas.microsoft.com/office/powerpoint/2010/main" val="110801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idx="1"/>
          </p:nvPr>
        </p:nvPicPr>
        <p:blipFill>
          <a:blip r:embed="rId3"/>
          <a:stretch>
            <a:fillRect/>
          </a:stretch>
        </p:blipFill>
        <p:spPr>
          <a:xfrm>
            <a:off x="6210743" y="285632"/>
            <a:ext cx="5659158" cy="6354563"/>
          </a:xfrm>
          <a:prstGeom prst="rect">
            <a:avLst/>
          </a:prstGeom>
        </p:spPr>
      </p:pic>
      <p:sp>
        <p:nvSpPr>
          <p:cNvPr id="7" name="Platshållare för sidfot 6"/>
          <p:cNvSpPr>
            <a:spLocks noGrp="1"/>
          </p:cNvSpPr>
          <p:nvPr>
            <p:ph type="ftr" sz="quarter" idx="11"/>
          </p:nvPr>
        </p:nvSpPr>
        <p:spPr/>
        <p:txBody>
          <a:bodyPr/>
          <a:lstStyle/>
          <a:p>
            <a:r>
              <a:rPr lang="sv-SE"/>
              <a:t>Elin Collins, Umeå Universitet</a:t>
            </a:r>
          </a:p>
        </p:txBody>
      </p:sp>
      <p:pic>
        <p:nvPicPr>
          <p:cNvPr id="13" name="Bildobjekt 12"/>
          <p:cNvPicPr>
            <a:picLocks noChangeAspect="1"/>
          </p:cNvPicPr>
          <p:nvPr/>
        </p:nvPicPr>
        <p:blipFill>
          <a:blip r:embed="rId4"/>
          <a:stretch>
            <a:fillRect/>
          </a:stretch>
        </p:blipFill>
        <p:spPr>
          <a:xfrm>
            <a:off x="1651000" y="926347"/>
            <a:ext cx="1816765" cy="1749704"/>
          </a:xfrm>
          <a:prstGeom prst="rect">
            <a:avLst/>
          </a:prstGeom>
        </p:spPr>
      </p:pic>
      <p:pic>
        <p:nvPicPr>
          <p:cNvPr id="2" name="Bildobjekt 1"/>
          <p:cNvPicPr>
            <a:picLocks noChangeAspect="1"/>
          </p:cNvPicPr>
          <p:nvPr/>
        </p:nvPicPr>
        <p:blipFill>
          <a:blip r:embed="rId5"/>
          <a:stretch>
            <a:fillRect/>
          </a:stretch>
        </p:blipFill>
        <p:spPr>
          <a:xfrm>
            <a:off x="406725" y="494570"/>
            <a:ext cx="5306773" cy="5861780"/>
          </a:xfrm>
          <a:prstGeom prst="rect">
            <a:avLst/>
          </a:prstGeom>
        </p:spPr>
      </p:pic>
      <p:sp>
        <p:nvSpPr>
          <p:cNvPr id="4" name="textruta 3"/>
          <p:cNvSpPr txBox="1"/>
          <p:nvPr/>
        </p:nvSpPr>
        <p:spPr>
          <a:xfrm>
            <a:off x="3128790" y="4076241"/>
            <a:ext cx="2280492" cy="369332"/>
          </a:xfrm>
          <a:prstGeom prst="rect">
            <a:avLst/>
          </a:prstGeom>
          <a:solidFill>
            <a:schemeClr val="bg1"/>
          </a:solidFill>
        </p:spPr>
        <p:txBody>
          <a:bodyPr wrap="square" rtlCol="0">
            <a:spAutoFit/>
          </a:bodyPr>
          <a:lstStyle/>
          <a:p>
            <a:r>
              <a:rPr lang="sv-SE" dirty="0"/>
              <a:t>Randomiserade 2019</a:t>
            </a:r>
          </a:p>
        </p:txBody>
      </p:sp>
    </p:spTree>
    <p:extLst>
      <p:ext uri="{BB962C8B-B14F-4D97-AF65-F5344CB8AC3E}">
        <p14:creationId xmlns:p14="http://schemas.microsoft.com/office/powerpoint/2010/main" val="26699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67471"/>
            <a:ext cx="10774680" cy="1325563"/>
          </a:xfrm>
        </p:spPr>
        <p:txBody>
          <a:bodyPr/>
          <a:lstStyle/>
          <a:p>
            <a:r>
              <a:rPr lang="sv-SE" dirty="0"/>
              <a:t>Stor andel av inkluderade där det saknas </a:t>
            </a:r>
            <a:r>
              <a:rPr lang="sv-SE" sz="4000" dirty="0"/>
              <a:t>preoperativ</a:t>
            </a:r>
            <a:r>
              <a:rPr lang="sv-SE" dirty="0"/>
              <a:t> HOPPSA-enkät</a:t>
            </a:r>
          </a:p>
        </p:txBody>
      </p:sp>
      <p:sp>
        <p:nvSpPr>
          <p:cNvPr id="3" name="Platshållare för sidfot 2"/>
          <p:cNvSpPr>
            <a:spLocks noGrp="1"/>
          </p:cNvSpPr>
          <p:nvPr>
            <p:ph type="ftr" sz="quarter" idx="11"/>
          </p:nvPr>
        </p:nvSpPr>
        <p:spPr/>
        <p:txBody>
          <a:bodyPr/>
          <a:lstStyle/>
          <a:p>
            <a:r>
              <a:rPr lang="sv-SE"/>
              <a:t>Elin Collins, Umeå Universitet</a:t>
            </a:r>
          </a:p>
        </p:txBody>
      </p:sp>
      <p:pic>
        <p:nvPicPr>
          <p:cNvPr id="4" name="Bildobjekt 3"/>
          <p:cNvPicPr>
            <a:picLocks noChangeAspect="1"/>
          </p:cNvPicPr>
          <p:nvPr/>
        </p:nvPicPr>
        <p:blipFill>
          <a:blip r:embed="rId2"/>
          <a:stretch>
            <a:fillRect/>
          </a:stretch>
        </p:blipFill>
        <p:spPr>
          <a:xfrm>
            <a:off x="2806449" y="1469995"/>
            <a:ext cx="5514591" cy="4733955"/>
          </a:xfrm>
          <a:prstGeom prst="rect">
            <a:avLst/>
          </a:prstGeom>
        </p:spPr>
      </p:pic>
      <p:pic>
        <p:nvPicPr>
          <p:cNvPr id="5" name="Bildobjekt 4"/>
          <p:cNvPicPr>
            <a:picLocks noChangeAspect="1"/>
          </p:cNvPicPr>
          <p:nvPr/>
        </p:nvPicPr>
        <p:blipFill>
          <a:blip r:embed="rId3"/>
          <a:stretch>
            <a:fillRect/>
          </a:stretch>
        </p:blipFill>
        <p:spPr>
          <a:xfrm>
            <a:off x="577228" y="4606646"/>
            <a:ext cx="1816765" cy="1749704"/>
          </a:xfrm>
          <a:prstGeom prst="rect">
            <a:avLst/>
          </a:prstGeom>
        </p:spPr>
      </p:pic>
    </p:spTree>
    <p:extLst>
      <p:ext uri="{BB962C8B-B14F-4D97-AF65-F5344CB8AC3E}">
        <p14:creationId xmlns:p14="http://schemas.microsoft.com/office/powerpoint/2010/main" val="408647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903282-BFC0-D240-B87A-91DA1E8FC33F}"/>
              </a:ext>
            </a:extLst>
          </p:cNvPr>
          <p:cNvSpPr>
            <a:spLocks noGrp="1"/>
          </p:cNvSpPr>
          <p:nvPr>
            <p:ph type="ftr" sz="quarter" idx="11"/>
          </p:nvPr>
        </p:nvSpPr>
        <p:spPr/>
        <p:txBody>
          <a:bodyPr/>
          <a:lstStyle/>
          <a:p>
            <a:r>
              <a:rPr lang="sv-SE" dirty="0"/>
              <a:t>Elin Collins, Umeå Universitet</a:t>
            </a:r>
          </a:p>
          <a:p>
            <a:endParaRPr lang="sv-SE" dirty="0"/>
          </a:p>
        </p:txBody>
      </p:sp>
      <p:pic>
        <p:nvPicPr>
          <p:cNvPr id="5" name="Bildobjekt 1">
            <a:extLst>
              <a:ext uri="{FF2B5EF4-FFF2-40B4-BE49-F238E27FC236}">
                <a16:creationId xmlns:a16="http://schemas.microsoft.com/office/drawing/2014/main" id="{644D1354-B557-C641-91B7-D07958BDEF37}"/>
              </a:ext>
            </a:extLst>
          </p:cNvPr>
          <p:cNvPicPr>
            <a:picLocks noGrp="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2996162" y="844335"/>
            <a:ext cx="6199675" cy="5198341"/>
          </a:xfrm>
          <a:prstGeom prst="rect">
            <a:avLst/>
          </a:prstGeom>
        </p:spPr>
      </p:pic>
      <p:pic>
        <p:nvPicPr>
          <p:cNvPr id="6" name="Bild 1" descr="C:\Users\Annika Strandell\Documents\SNAKS\Loggor\LOGOTYPER\HOPPSA_fa¦êrg_liten.png">
            <a:extLst>
              <a:ext uri="{FF2B5EF4-FFF2-40B4-BE49-F238E27FC236}">
                <a16:creationId xmlns:a16="http://schemas.microsoft.com/office/drawing/2014/main" id="{9718628F-5EBE-F94A-953F-B6C45A55E5F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2" name="Rektangel med rundade hörn 1"/>
          <p:cNvSpPr/>
          <p:nvPr/>
        </p:nvSpPr>
        <p:spPr>
          <a:xfrm>
            <a:off x="3158837" y="5010297"/>
            <a:ext cx="1505528" cy="4341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59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Uppföljningsenkäterna svarsfrekvens</a:t>
            </a:r>
          </a:p>
        </p:txBody>
      </p:sp>
      <p:sp>
        <p:nvSpPr>
          <p:cNvPr id="4" name="Platshållare för innehåll 3"/>
          <p:cNvSpPr>
            <a:spLocks noGrp="1"/>
          </p:cNvSpPr>
          <p:nvPr>
            <p:ph idx="1"/>
          </p:nvPr>
        </p:nvSpPr>
        <p:spPr>
          <a:xfrm>
            <a:off x="838200" y="2370137"/>
            <a:ext cx="10515600" cy="4351338"/>
          </a:xfrm>
        </p:spPr>
        <p:txBody>
          <a:bodyPr/>
          <a:lstStyle/>
          <a:p>
            <a:r>
              <a:rPr lang="sv-SE" dirty="0"/>
              <a:t>8 v enkäten – 93.3 %</a:t>
            </a:r>
          </a:p>
          <a:p>
            <a:endParaRPr lang="sv-SE" dirty="0"/>
          </a:p>
          <a:p>
            <a:r>
              <a:rPr lang="sv-SE" dirty="0"/>
              <a:t>1 års enkäten - 87.3 %</a:t>
            </a:r>
          </a:p>
        </p:txBody>
      </p:sp>
      <p:sp>
        <p:nvSpPr>
          <p:cNvPr id="2" name="Platshållare för sidfot 1"/>
          <p:cNvSpPr>
            <a:spLocks noGrp="1"/>
          </p:cNvSpPr>
          <p:nvPr>
            <p:ph type="ftr" sz="quarter" idx="11"/>
          </p:nvPr>
        </p:nvSpPr>
        <p:spPr/>
        <p:txBody>
          <a:bodyPr/>
          <a:lstStyle/>
          <a:p>
            <a:r>
              <a:rPr lang="sv-SE"/>
              <a:t>Elin Collins, Umeå Universitet</a:t>
            </a:r>
          </a:p>
        </p:txBody>
      </p:sp>
    </p:spTree>
    <p:extLst>
      <p:ext uri="{BB962C8B-B14F-4D97-AF65-F5344CB8AC3E}">
        <p14:creationId xmlns:p14="http://schemas.microsoft.com/office/powerpoint/2010/main" val="277222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Rekryteringsmål för at kunna bedöma primära utfall</a:t>
            </a:r>
          </a:p>
        </p:txBody>
      </p:sp>
      <p:sp>
        <p:nvSpPr>
          <p:cNvPr id="4" name="Platshållare för sidfot 3"/>
          <p:cNvSpPr>
            <a:spLocks noGrp="1"/>
          </p:cNvSpPr>
          <p:nvPr>
            <p:ph type="ftr" sz="quarter" idx="11"/>
          </p:nvPr>
        </p:nvSpPr>
        <p:spPr/>
        <p:txBody>
          <a:bodyPr/>
          <a:lstStyle/>
          <a:p>
            <a:r>
              <a:rPr lang="sv-SE"/>
              <a:t>Elin Collins, Umeå Universitet</a:t>
            </a:r>
          </a:p>
        </p:txBody>
      </p:sp>
      <p:sp>
        <p:nvSpPr>
          <p:cNvPr id="5" name="Rektangel 4"/>
          <p:cNvSpPr/>
          <p:nvPr/>
        </p:nvSpPr>
        <p:spPr>
          <a:xfrm>
            <a:off x="3048000" y="2428240"/>
            <a:ext cx="6217920" cy="1569660"/>
          </a:xfrm>
          <a:prstGeom prst="rect">
            <a:avLst/>
          </a:prstGeom>
        </p:spPr>
        <p:txBody>
          <a:bodyPr wrap="square">
            <a:spAutoFit/>
          </a:bodyPr>
          <a:lstStyle/>
          <a:p>
            <a:r>
              <a:rPr lang="sv-SE" sz="3200" dirty="0"/>
              <a:t>Komplikationer: 2800        		</a:t>
            </a:r>
          </a:p>
          <a:p>
            <a:r>
              <a:rPr lang="sv-SE" sz="3200" dirty="0"/>
              <a:t>Menopaussymtom: 1670 		</a:t>
            </a:r>
          </a:p>
          <a:p>
            <a:r>
              <a:rPr lang="sv-SE" sz="3200" dirty="0"/>
              <a:t>Ovarialcancer: 5052</a:t>
            </a:r>
          </a:p>
        </p:txBody>
      </p:sp>
      <p:pic>
        <p:nvPicPr>
          <p:cNvPr id="6" name="Bild 1" descr="C:\Users\Annika Strandell\Documents\SNAKS\Loggor\LOGOTYPER\HOPPSA_fa¦êrg_liten.png">
            <a:extLst>
              <a:ext uri="{FF2B5EF4-FFF2-40B4-BE49-F238E27FC236}">
                <a16:creationId xmlns:a16="http://schemas.microsoft.com/office/drawing/2014/main" id="{9718628F-5EBE-F94A-953F-B6C45A55E5FD}"/>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65920" y="4577112"/>
            <a:ext cx="1582057" cy="1630648"/>
          </a:xfrm>
          <a:prstGeom prst="rect">
            <a:avLst/>
          </a:prstGeom>
          <a:noFill/>
          <a:ln w="9525">
            <a:noFill/>
            <a:miter lim="800000"/>
            <a:headEnd/>
            <a:tailEnd/>
          </a:ln>
        </p:spPr>
      </p:pic>
    </p:spTree>
    <p:extLst>
      <p:ext uri="{BB962C8B-B14F-4D97-AF65-F5344CB8AC3E}">
        <p14:creationId xmlns:p14="http://schemas.microsoft.com/office/powerpoint/2010/main" val="9496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2"/>
          </p:nvPr>
        </p:nvSpPr>
        <p:spPr>
          <a:xfrm>
            <a:off x="6530271" y="1620150"/>
            <a:ext cx="5181600" cy="4351338"/>
          </a:xfrm>
        </p:spPr>
        <p:txBody>
          <a:bodyPr/>
          <a:lstStyle/>
          <a:p>
            <a:r>
              <a:rPr lang="sv-SE" dirty="0"/>
              <a:t>116 randomiserade</a:t>
            </a:r>
          </a:p>
          <a:p>
            <a:endParaRPr lang="sv-SE" dirty="0"/>
          </a:p>
          <a:p>
            <a:r>
              <a:rPr lang="sv-SE" dirty="0"/>
              <a:t>90 avstår</a:t>
            </a:r>
          </a:p>
          <a:p>
            <a:endParaRPr lang="sv-SE" dirty="0"/>
          </a:p>
          <a:p>
            <a:r>
              <a:rPr lang="sv-SE" dirty="0"/>
              <a:t>53 % saknas info</a:t>
            </a:r>
          </a:p>
          <a:p>
            <a:endParaRPr lang="sv-SE" dirty="0"/>
          </a:p>
        </p:txBody>
      </p:sp>
      <p:sp>
        <p:nvSpPr>
          <p:cNvPr id="4" name="Platshållare för sidfot 3"/>
          <p:cNvSpPr>
            <a:spLocks noGrp="1"/>
          </p:cNvSpPr>
          <p:nvPr>
            <p:ph type="ftr" sz="quarter" idx="11"/>
          </p:nvPr>
        </p:nvSpPr>
        <p:spPr/>
        <p:txBody>
          <a:bodyPr/>
          <a:lstStyle/>
          <a:p>
            <a:r>
              <a:rPr lang="sv-SE"/>
              <a:t>Elin Collins, Umeå Universitet</a:t>
            </a:r>
          </a:p>
        </p:txBody>
      </p:sp>
      <p:pic>
        <p:nvPicPr>
          <p:cNvPr id="9" name="Bildobjekt 8"/>
          <p:cNvPicPr>
            <a:picLocks noChangeAspect="1"/>
          </p:cNvPicPr>
          <p:nvPr/>
        </p:nvPicPr>
        <p:blipFill>
          <a:blip r:embed="rId2"/>
          <a:stretch>
            <a:fillRect/>
          </a:stretch>
        </p:blipFill>
        <p:spPr>
          <a:xfrm>
            <a:off x="2056548" y="620997"/>
            <a:ext cx="2597121" cy="731583"/>
          </a:xfrm>
          <a:prstGeom prst="rect">
            <a:avLst/>
          </a:prstGeom>
        </p:spPr>
      </p:pic>
      <p:pic>
        <p:nvPicPr>
          <p:cNvPr id="2" name="Bildobjekt 1"/>
          <p:cNvPicPr>
            <a:picLocks noChangeAspect="1"/>
          </p:cNvPicPr>
          <p:nvPr/>
        </p:nvPicPr>
        <p:blipFill>
          <a:blip r:embed="rId3"/>
          <a:stretch>
            <a:fillRect/>
          </a:stretch>
        </p:blipFill>
        <p:spPr>
          <a:xfrm>
            <a:off x="179945" y="1437355"/>
            <a:ext cx="6350326" cy="4534133"/>
          </a:xfrm>
          <a:prstGeom prst="rect">
            <a:avLst/>
          </a:prstGeom>
        </p:spPr>
      </p:pic>
    </p:spTree>
    <p:extLst>
      <p:ext uri="{BB962C8B-B14F-4D97-AF65-F5344CB8AC3E}">
        <p14:creationId xmlns:p14="http://schemas.microsoft.com/office/powerpoint/2010/main" val="16883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3A9E049-FB17-4B72-AD18-FA7520B07BC0}"/>
              </a:ext>
            </a:extLst>
          </p:cNvPr>
          <p:cNvSpPr>
            <a:spLocks noGrp="1"/>
          </p:cNvSpPr>
          <p:nvPr>
            <p:ph type="title"/>
          </p:nvPr>
        </p:nvSpPr>
        <p:spPr>
          <a:xfrm>
            <a:off x="1097280" y="286604"/>
            <a:ext cx="10058400" cy="2550864"/>
          </a:xfrm>
        </p:spPr>
        <p:txBody>
          <a:bodyPr/>
          <a:lstStyle/>
          <a:p>
            <a:r>
              <a:rPr lang="sv-SE" dirty="0"/>
              <a:t>Varför opportunistisk salpingektomi?</a:t>
            </a:r>
          </a:p>
        </p:txBody>
      </p:sp>
      <p:sp>
        <p:nvSpPr>
          <p:cNvPr id="6" name="Platshållare för innehåll 5">
            <a:extLst>
              <a:ext uri="{FF2B5EF4-FFF2-40B4-BE49-F238E27FC236}">
                <a16:creationId xmlns:a16="http://schemas.microsoft.com/office/drawing/2014/main" id="{77EA0FFC-BF08-4EDD-864B-5322FC187A0B}"/>
              </a:ext>
            </a:extLst>
          </p:cNvPr>
          <p:cNvSpPr>
            <a:spLocks noGrp="1"/>
          </p:cNvSpPr>
          <p:nvPr>
            <p:ph idx="1"/>
          </p:nvPr>
        </p:nvSpPr>
        <p:spPr>
          <a:xfrm>
            <a:off x="1015536" y="2837468"/>
            <a:ext cx="10058400" cy="2819127"/>
          </a:xfrm>
        </p:spPr>
        <p:txBody>
          <a:bodyPr>
            <a:normAutofit/>
          </a:bodyPr>
          <a:lstStyle/>
          <a:p>
            <a:r>
              <a:rPr lang="sv-SE" dirty="0"/>
              <a:t>Viss typ av o</a:t>
            </a:r>
            <a:r>
              <a:rPr lang="sv-SE" sz="2800" dirty="0"/>
              <a:t>varialcancer uppstår i äggledarna</a:t>
            </a:r>
          </a:p>
          <a:p>
            <a:r>
              <a:rPr lang="sv-SE" sz="2800" dirty="0"/>
              <a:t>Salpingektomi kanske minskar risken för ovarialcancer</a:t>
            </a:r>
          </a:p>
          <a:p>
            <a:r>
              <a:rPr lang="sv-SE" sz="2800" dirty="0"/>
              <a:t>Oklart om salpingektomi kan göras opportunistiskt utan ökad risk för komplikationer eller </a:t>
            </a:r>
            <a:r>
              <a:rPr lang="sv-SE" sz="2800" dirty="0" err="1"/>
              <a:t>ovarialpåverkan</a:t>
            </a:r>
            <a:endParaRPr lang="sv-SE" sz="2800" dirty="0"/>
          </a:p>
        </p:txBody>
      </p:sp>
      <p:sp>
        <p:nvSpPr>
          <p:cNvPr id="7" name="textruta 6">
            <a:extLst>
              <a:ext uri="{FF2B5EF4-FFF2-40B4-BE49-F238E27FC236}">
                <a16:creationId xmlns:a16="http://schemas.microsoft.com/office/drawing/2014/main" id="{92929929-CA01-4A68-8CE5-88BB8CD632EB}"/>
              </a:ext>
            </a:extLst>
          </p:cNvPr>
          <p:cNvSpPr txBox="1"/>
          <p:nvPr/>
        </p:nvSpPr>
        <p:spPr>
          <a:xfrm>
            <a:off x="3614478" y="6150933"/>
            <a:ext cx="3787512" cy="369332"/>
          </a:xfrm>
          <a:prstGeom prst="rect">
            <a:avLst/>
          </a:prstGeom>
          <a:noFill/>
        </p:spPr>
        <p:txBody>
          <a:bodyPr wrap="none" rtlCol="0">
            <a:spAutoFit/>
          </a:bodyPr>
          <a:lstStyle/>
          <a:p>
            <a:r>
              <a:rPr lang="sv-SE" dirty="0">
                <a:solidFill>
                  <a:schemeClr val="bg1"/>
                </a:solidFill>
              </a:rPr>
              <a:t>Pågående multicenter studier i Sverige</a:t>
            </a:r>
          </a:p>
        </p:txBody>
      </p:sp>
      <p:pic>
        <p:nvPicPr>
          <p:cNvPr id="9" name="Bildobjekt 8">
            <a:extLst>
              <a:ext uri="{FF2B5EF4-FFF2-40B4-BE49-F238E27FC236}">
                <a16:creationId xmlns:a16="http://schemas.microsoft.com/office/drawing/2014/main" id="{2F5F7735-357B-9A42-A0D8-EC5A7FB0CE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0932" y="4995074"/>
            <a:ext cx="1817349" cy="1748040"/>
          </a:xfrm>
          <a:prstGeom prst="rect">
            <a:avLst/>
          </a:prstGeom>
        </p:spPr>
      </p:pic>
      <p:pic>
        <p:nvPicPr>
          <p:cNvPr id="10" name="Bildobjekt 9">
            <a:extLst>
              <a:ext uri="{FF2B5EF4-FFF2-40B4-BE49-F238E27FC236}">
                <a16:creationId xmlns:a16="http://schemas.microsoft.com/office/drawing/2014/main" id="{5346ABD0-F033-BA42-BC89-9C49BCB57A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046" y="5786697"/>
            <a:ext cx="2593853" cy="728473"/>
          </a:xfrm>
          <a:prstGeom prst="rect">
            <a:avLst/>
          </a:prstGeom>
        </p:spPr>
      </p:pic>
    </p:spTree>
    <p:extLst>
      <p:ext uri="{BB962C8B-B14F-4D97-AF65-F5344CB8AC3E}">
        <p14:creationId xmlns:p14="http://schemas.microsoft.com/office/powerpoint/2010/main" val="16870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a:t>Elin Collins, Umeå Universitet</a:t>
            </a:r>
          </a:p>
        </p:txBody>
      </p:sp>
      <p:pic>
        <p:nvPicPr>
          <p:cNvPr id="7" name="Bildobjekt 6"/>
          <p:cNvPicPr>
            <a:picLocks noChangeAspect="1"/>
          </p:cNvPicPr>
          <p:nvPr/>
        </p:nvPicPr>
        <p:blipFill>
          <a:blip r:embed="rId2"/>
          <a:stretch>
            <a:fillRect/>
          </a:stretch>
        </p:blipFill>
        <p:spPr>
          <a:xfrm>
            <a:off x="2219126" y="1212736"/>
            <a:ext cx="7753748" cy="4432528"/>
          </a:xfrm>
          <a:prstGeom prst="rect">
            <a:avLst/>
          </a:prstGeom>
        </p:spPr>
      </p:pic>
      <p:pic>
        <p:nvPicPr>
          <p:cNvPr id="8" name="Bildobjekt 7"/>
          <p:cNvPicPr>
            <a:picLocks noChangeAspect="1"/>
          </p:cNvPicPr>
          <p:nvPr/>
        </p:nvPicPr>
        <p:blipFill>
          <a:blip r:embed="rId3"/>
          <a:stretch>
            <a:fillRect/>
          </a:stretch>
        </p:blipFill>
        <p:spPr>
          <a:xfrm>
            <a:off x="1197232" y="481153"/>
            <a:ext cx="2597121" cy="731583"/>
          </a:xfrm>
          <a:prstGeom prst="rect">
            <a:avLst/>
          </a:prstGeom>
        </p:spPr>
      </p:pic>
    </p:spTree>
    <p:extLst>
      <p:ext uri="{BB962C8B-B14F-4D97-AF65-F5344CB8AC3E}">
        <p14:creationId xmlns:p14="http://schemas.microsoft.com/office/powerpoint/2010/main" val="297175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a:t>Komplikationer: 900			Målet nås 2022</a:t>
            </a:r>
          </a:p>
          <a:p>
            <a:r>
              <a:rPr lang="sv-SE" dirty="0"/>
              <a:t>Menopausålder: 900			Målet nås 2022</a:t>
            </a:r>
          </a:p>
          <a:p>
            <a:r>
              <a:rPr lang="sv-SE" dirty="0"/>
              <a:t>AMH substudie: 202</a:t>
            </a:r>
          </a:p>
          <a:p>
            <a:pPr marL="0" indent="0">
              <a:buNone/>
            </a:pPr>
            <a:endParaRPr lang="sv-SE" dirty="0"/>
          </a:p>
          <a:p>
            <a:pPr marL="0" indent="0">
              <a:buNone/>
            </a:pPr>
            <a:r>
              <a:rPr lang="sv-SE" dirty="0"/>
              <a:t>Precursorer i tubor: 600 (SALSTER 200 + HOPPSA 400)</a:t>
            </a:r>
          </a:p>
          <a:p>
            <a:endParaRPr lang="sv-SE" dirty="0"/>
          </a:p>
        </p:txBody>
      </p:sp>
      <p:sp>
        <p:nvSpPr>
          <p:cNvPr id="4" name="Platshållare för sidfot 3"/>
          <p:cNvSpPr>
            <a:spLocks noGrp="1"/>
          </p:cNvSpPr>
          <p:nvPr>
            <p:ph type="ftr" sz="quarter" idx="11"/>
          </p:nvPr>
        </p:nvSpPr>
        <p:spPr/>
        <p:txBody>
          <a:bodyPr/>
          <a:lstStyle/>
          <a:p>
            <a:r>
              <a:rPr lang="sv-SE"/>
              <a:t>Elin Collins, Umeå Universitet</a:t>
            </a:r>
          </a:p>
        </p:txBody>
      </p:sp>
      <p:pic>
        <p:nvPicPr>
          <p:cNvPr id="5" name="Bildobjekt 4"/>
          <p:cNvPicPr>
            <a:picLocks noChangeAspect="1"/>
          </p:cNvPicPr>
          <p:nvPr/>
        </p:nvPicPr>
        <p:blipFill>
          <a:blip r:embed="rId2"/>
          <a:stretch>
            <a:fillRect/>
          </a:stretch>
        </p:blipFill>
        <p:spPr>
          <a:xfrm>
            <a:off x="2740039" y="597464"/>
            <a:ext cx="2597121" cy="731583"/>
          </a:xfrm>
          <a:prstGeom prst="rect">
            <a:avLst/>
          </a:prstGeom>
        </p:spPr>
      </p:pic>
      <p:sp>
        <p:nvSpPr>
          <p:cNvPr id="6" name="Right Arrow 10">
            <a:extLst>
              <a:ext uri="{FF2B5EF4-FFF2-40B4-BE49-F238E27FC236}">
                <a16:creationId xmlns:a16="http://schemas.microsoft.com/office/drawing/2014/main" id="{3E61844D-29DC-5040-AB50-384B3B5A313A}"/>
              </a:ext>
            </a:extLst>
          </p:cNvPr>
          <p:cNvSpPr/>
          <p:nvPr/>
        </p:nvSpPr>
        <p:spPr>
          <a:xfrm>
            <a:off x="4807303" y="2517922"/>
            <a:ext cx="978408" cy="1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0">
            <a:extLst>
              <a:ext uri="{FF2B5EF4-FFF2-40B4-BE49-F238E27FC236}">
                <a16:creationId xmlns:a16="http://schemas.microsoft.com/office/drawing/2014/main" id="{3E61844D-29DC-5040-AB50-384B3B5A313A}"/>
              </a:ext>
            </a:extLst>
          </p:cNvPr>
          <p:cNvSpPr/>
          <p:nvPr/>
        </p:nvSpPr>
        <p:spPr>
          <a:xfrm>
            <a:off x="4807303" y="2044435"/>
            <a:ext cx="978408" cy="1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68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6" name="Platshållare för innehåll 5"/>
          <p:cNvSpPr>
            <a:spLocks noGrp="1"/>
          </p:cNvSpPr>
          <p:nvPr>
            <p:ph idx="1"/>
          </p:nvPr>
        </p:nvSpPr>
        <p:spPr/>
        <p:txBody>
          <a:bodyPr/>
          <a:lstStyle/>
          <a:p>
            <a:r>
              <a:rPr lang="sv-SE" dirty="0"/>
              <a:t>HOPPSA och SALSTER en bit på vägen men låg </a:t>
            </a:r>
            <a:r>
              <a:rPr lang="sv-SE" dirty="0" err="1"/>
              <a:t>inklusionstakt</a:t>
            </a:r>
            <a:endParaRPr lang="sv-SE" dirty="0"/>
          </a:p>
          <a:p>
            <a:r>
              <a:rPr lang="sv-SE" dirty="0"/>
              <a:t>Låg andel som fått HOPPSA-enkät, se över logistik </a:t>
            </a:r>
          </a:p>
          <a:p>
            <a:pPr marL="0" indent="0">
              <a:buNone/>
            </a:pPr>
            <a:endParaRPr lang="sv-SE" dirty="0"/>
          </a:p>
        </p:txBody>
      </p:sp>
      <p:sp>
        <p:nvSpPr>
          <p:cNvPr id="5" name="Platshållare för sidfot 4"/>
          <p:cNvSpPr>
            <a:spLocks noGrp="1"/>
          </p:cNvSpPr>
          <p:nvPr>
            <p:ph type="ftr" sz="quarter" idx="11"/>
          </p:nvPr>
        </p:nvSpPr>
        <p:spPr/>
        <p:txBody>
          <a:bodyPr/>
          <a:lstStyle/>
          <a:p>
            <a:r>
              <a:rPr lang="sv-SE"/>
              <a:t>Elin Collins, Umeå Universitet</a:t>
            </a:r>
          </a:p>
        </p:txBody>
      </p:sp>
    </p:spTree>
    <p:extLst>
      <p:ext uri="{BB962C8B-B14F-4D97-AF65-F5344CB8AC3E}">
        <p14:creationId xmlns:p14="http://schemas.microsoft.com/office/powerpoint/2010/main" val="3825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kan vi öka inkluderingen?</a:t>
            </a:r>
          </a:p>
        </p:txBody>
      </p:sp>
      <p:sp>
        <p:nvSpPr>
          <p:cNvPr id="3" name="Platshållare för innehåll 2"/>
          <p:cNvSpPr>
            <a:spLocks noGrp="1"/>
          </p:cNvSpPr>
          <p:nvPr>
            <p:ph idx="1"/>
          </p:nvPr>
        </p:nvSpPr>
        <p:spPr>
          <a:xfrm>
            <a:off x="838200" y="2009918"/>
            <a:ext cx="10515600" cy="3282518"/>
          </a:xfrm>
        </p:spPr>
        <p:txBody>
          <a:bodyPr/>
          <a:lstStyle/>
          <a:p>
            <a:r>
              <a:rPr lang="sv-SE" dirty="0"/>
              <a:t>Klinikbesök</a:t>
            </a:r>
          </a:p>
          <a:p>
            <a:r>
              <a:rPr lang="sv-SE" dirty="0"/>
              <a:t>Vykort, affischer</a:t>
            </a:r>
          </a:p>
          <a:p>
            <a:r>
              <a:rPr lang="sv-SE" dirty="0"/>
              <a:t>Nyhetsbrev</a:t>
            </a:r>
          </a:p>
          <a:p>
            <a:r>
              <a:rPr lang="sv-SE" dirty="0"/>
              <a:t>Forskningssköterska?</a:t>
            </a:r>
          </a:p>
          <a:p>
            <a:r>
              <a:rPr lang="sv-SE" dirty="0"/>
              <a:t>Webb och sociala medier</a:t>
            </a:r>
          </a:p>
        </p:txBody>
      </p:sp>
      <p:sp>
        <p:nvSpPr>
          <p:cNvPr id="4" name="Platshållare för sidfot 3"/>
          <p:cNvSpPr>
            <a:spLocks noGrp="1"/>
          </p:cNvSpPr>
          <p:nvPr>
            <p:ph type="ftr" sz="quarter" idx="11"/>
          </p:nvPr>
        </p:nvSpPr>
        <p:spPr/>
        <p:txBody>
          <a:bodyPr/>
          <a:lstStyle/>
          <a:p>
            <a:r>
              <a:rPr lang="sv-SE"/>
              <a:t>Elin Collins, Umeå Universitet</a:t>
            </a:r>
          </a:p>
        </p:txBody>
      </p:sp>
    </p:spTree>
    <p:extLst>
      <p:ext uri="{BB962C8B-B14F-4D97-AF65-F5344CB8AC3E}">
        <p14:creationId xmlns:p14="http://schemas.microsoft.com/office/powerpoint/2010/main" val="343287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lgn="ctr"/>
            <a:r>
              <a:rPr lang="sv-SE" dirty="0"/>
              <a:t>Tack för mig!</a:t>
            </a:r>
          </a:p>
        </p:txBody>
      </p:sp>
      <p:sp>
        <p:nvSpPr>
          <p:cNvPr id="4" name="Platshållare för sidfot 3"/>
          <p:cNvSpPr>
            <a:spLocks noGrp="1"/>
          </p:cNvSpPr>
          <p:nvPr>
            <p:ph type="ftr" sz="quarter" idx="11"/>
          </p:nvPr>
        </p:nvSpPr>
        <p:spPr/>
        <p:txBody>
          <a:bodyPr/>
          <a:lstStyle/>
          <a:p>
            <a:r>
              <a:rPr lang="sv-SE" dirty="0"/>
              <a:t>Elin Collins, Umeå Universitet</a:t>
            </a:r>
          </a:p>
        </p:txBody>
      </p:sp>
    </p:spTree>
    <p:extLst>
      <p:ext uri="{BB962C8B-B14F-4D97-AF65-F5344CB8AC3E}">
        <p14:creationId xmlns:p14="http://schemas.microsoft.com/office/powerpoint/2010/main" val="314142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Opportunistisk </a:t>
            </a:r>
            <a:r>
              <a:rPr lang="sv-SE" dirty="0" err="1"/>
              <a:t>salpingektomi</a:t>
            </a:r>
            <a:endParaRPr lang="sv-SE" dirty="0"/>
          </a:p>
        </p:txBody>
      </p:sp>
      <p:pic>
        <p:nvPicPr>
          <p:cNvPr id="4" name="Platshållare för innehåll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42540" y="2669619"/>
            <a:ext cx="3706920" cy="2404864"/>
          </a:xfrm>
        </p:spPr>
      </p:pic>
      <p:sp>
        <p:nvSpPr>
          <p:cNvPr id="5" name="textruta 4"/>
          <p:cNvSpPr txBox="1"/>
          <p:nvPr/>
        </p:nvSpPr>
        <p:spPr>
          <a:xfrm>
            <a:off x="8304726" y="4074481"/>
            <a:ext cx="2417449" cy="1077218"/>
          </a:xfrm>
          <a:prstGeom prst="rect">
            <a:avLst/>
          </a:prstGeom>
          <a:noFill/>
        </p:spPr>
        <p:txBody>
          <a:bodyPr wrap="none" rtlCol="0">
            <a:spAutoFit/>
          </a:bodyPr>
          <a:lstStyle/>
          <a:p>
            <a:r>
              <a:rPr lang="sv-SE" sz="3200" dirty="0"/>
              <a:t>Incidens </a:t>
            </a:r>
          </a:p>
          <a:p>
            <a:r>
              <a:rPr lang="sv-SE" sz="3200" dirty="0" err="1"/>
              <a:t>ovarialcancer</a:t>
            </a:r>
            <a:endParaRPr lang="sv-SE" sz="3200" dirty="0"/>
          </a:p>
        </p:txBody>
      </p:sp>
      <p:sp>
        <p:nvSpPr>
          <p:cNvPr id="6" name="textruta 5"/>
          <p:cNvSpPr txBox="1"/>
          <p:nvPr/>
        </p:nvSpPr>
        <p:spPr>
          <a:xfrm>
            <a:off x="1175917" y="4074481"/>
            <a:ext cx="2862683" cy="1077218"/>
          </a:xfrm>
          <a:prstGeom prst="rect">
            <a:avLst/>
          </a:prstGeom>
          <a:noFill/>
        </p:spPr>
        <p:txBody>
          <a:bodyPr wrap="none" rtlCol="0">
            <a:spAutoFit/>
          </a:bodyPr>
          <a:lstStyle/>
          <a:p>
            <a:r>
              <a:rPr lang="sv-SE" sz="3200" dirty="0"/>
              <a:t>Komplikationer</a:t>
            </a:r>
          </a:p>
          <a:p>
            <a:r>
              <a:rPr lang="sv-SE" sz="3200" dirty="0"/>
              <a:t>Ovarialfunktion</a:t>
            </a:r>
          </a:p>
        </p:txBody>
      </p:sp>
      <p:pic>
        <p:nvPicPr>
          <p:cNvPr id="7" name="Bild 1" descr="C:\Users\Annika Strandell\Documents\SNAKS\Loggor\LOGOTYPER\HOPPSA_fa¦êrg_liten.png">
            <a:extLst>
              <a:ext uri="{FF2B5EF4-FFF2-40B4-BE49-F238E27FC236}">
                <a16:creationId xmlns:a16="http://schemas.microsoft.com/office/drawing/2014/main" id="{BD545D19-C494-A141-BF1C-F5D7E27AB45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8" name="Footer Placeholder 7">
            <a:extLst>
              <a:ext uri="{FF2B5EF4-FFF2-40B4-BE49-F238E27FC236}">
                <a16:creationId xmlns:a16="http://schemas.microsoft.com/office/drawing/2014/main" id="{C21A3327-8913-914D-AEC0-0407B3F0C181}"/>
              </a:ext>
            </a:extLst>
          </p:cNvPr>
          <p:cNvSpPr>
            <a:spLocks noGrp="1"/>
          </p:cNvSpPr>
          <p:nvPr>
            <p:ph type="ftr" sz="quarter" idx="11"/>
          </p:nvPr>
        </p:nvSpPr>
        <p:spPr/>
        <p:txBody>
          <a:bodyPr/>
          <a:lstStyle/>
          <a:p>
            <a:r>
              <a:rPr lang="sv-SE" dirty="0"/>
              <a:t>Elin Collins, Umeå Universitet</a:t>
            </a:r>
          </a:p>
        </p:txBody>
      </p:sp>
      <p:pic>
        <p:nvPicPr>
          <p:cNvPr id="3" name="Bildobjekt 2"/>
          <p:cNvPicPr>
            <a:picLocks noChangeAspect="1"/>
          </p:cNvPicPr>
          <p:nvPr/>
        </p:nvPicPr>
        <p:blipFill>
          <a:blip r:embed="rId5"/>
          <a:stretch>
            <a:fillRect/>
          </a:stretch>
        </p:blipFill>
        <p:spPr>
          <a:xfrm>
            <a:off x="9423614" y="1690688"/>
            <a:ext cx="2597121" cy="725487"/>
          </a:xfrm>
          <a:prstGeom prst="rect">
            <a:avLst/>
          </a:prstGeom>
        </p:spPr>
      </p:pic>
    </p:spTree>
    <p:extLst>
      <p:ext uri="{BB962C8B-B14F-4D97-AF65-F5344CB8AC3E}">
        <p14:creationId xmlns:p14="http://schemas.microsoft.com/office/powerpoint/2010/main" val="8046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8905-C1C7-2047-A893-7CE92BEBA8D6}"/>
              </a:ext>
            </a:extLst>
          </p:cNvPr>
          <p:cNvSpPr>
            <a:spLocks noGrp="1"/>
          </p:cNvSpPr>
          <p:nvPr>
            <p:ph type="title"/>
          </p:nvPr>
        </p:nvSpPr>
        <p:spPr>
          <a:xfrm>
            <a:off x="838200" y="365125"/>
            <a:ext cx="10515600" cy="2256745"/>
          </a:xfrm>
        </p:spPr>
        <p:txBody>
          <a:bodyPr>
            <a:normAutofit fontScale="90000"/>
          </a:bodyPr>
          <a:lstStyle/>
          <a:p>
            <a:pPr algn="ctr"/>
            <a:r>
              <a:rPr lang="en-US" b="1" dirty="0"/>
              <a:t>Menopausal symptoms and surgical complications after opportunistic bilateral salpingectomy, a register-based cohort study</a:t>
            </a:r>
            <a:br>
              <a:rPr lang="en-US" b="1" dirty="0"/>
            </a:br>
            <a:r>
              <a:rPr lang="en-US" sz="2200" b="1" dirty="0"/>
              <a:t>Collins E. et al., 2019, AJOG</a:t>
            </a:r>
            <a:br>
              <a:rPr lang="sv-SE" dirty="0"/>
            </a:br>
            <a:endParaRPr lang="en-US" dirty="0"/>
          </a:p>
        </p:txBody>
      </p:sp>
      <p:sp>
        <p:nvSpPr>
          <p:cNvPr id="3" name="Content Placeholder 2">
            <a:extLst>
              <a:ext uri="{FF2B5EF4-FFF2-40B4-BE49-F238E27FC236}">
                <a16:creationId xmlns:a16="http://schemas.microsoft.com/office/drawing/2014/main" id="{B77BCEBD-15AD-8E4C-BDB1-51FFC7942666}"/>
              </a:ext>
            </a:extLst>
          </p:cNvPr>
          <p:cNvSpPr>
            <a:spLocks noGrp="1"/>
          </p:cNvSpPr>
          <p:nvPr>
            <p:ph idx="1"/>
          </p:nvPr>
        </p:nvSpPr>
        <p:spPr>
          <a:xfrm>
            <a:off x="838200" y="2438400"/>
            <a:ext cx="10515600" cy="3738563"/>
          </a:xfrm>
        </p:spPr>
        <p:txBody>
          <a:bodyPr>
            <a:normAutofit/>
          </a:bodyPr>
          <a:lstStyle/>
          <a:p>
            <a:r>
              <a:rPr lang="en-US" dirty="0" err="1"/>
              <a:t>Retrospektiv</a:t>
            </a:r>
            <a:r>
              <a:rPr lang="en-US" dirty="0"/>
              <a:t> </a:t>
            </a:r>
            <a:r>
              <a:rPr lang="en-US" dirty="0" err="1"/>
              <a:t>observationsstudie</a:t>
            </a:r>
            <a:r>
              <a:rPr lang="en-US" dirty="0"/>
              <a:t> </a:t>
            </a:r>
            <a:r>
              <a:rPr lang="en-US" dirty="0" err="1"/>
              <a:t>GynOp</a:t>
            </a:r>
            <a:r>
              <a:rPr lang="en-US" dirty="0"/>
              <a:t> </a:t>
            </a:r>
          </a:p>
          <a:p>
            <a:r>
              <a:rPr lang="en-US" dirty="0"/>
              <a:t>Hysterektomi med bilat salpingektomi vs. hysterektomi </a:t>
            </a:r>
          </a:p>
          <a:p>
            <a:r>
              <a:rPr lang="en-US" dirty="0"/>
              <a:t>1998 – 2016</a:t>
            </a:r>
          </a:p>
          <a:p>
            <a:r>
              <a:rPr lang="en-US" dirty="0"/>
              <a:t>Benign </a:t>
            </a:r>
            <a:r>
              <a:rPr lang="en-US" dirty="0" err="1"/>
              <a:t>indikation</a:t>
            </a:r>
            <a:r>
              <a:rPr lang="en-US" dirty="0"/>
              <a:t>, &lt; 55 </a:t>
            </a:r>
            <a:r>
              <a:rPr lang="en-US" dirty="0" err="1"/>
              <a:t>år</a:t>
            </a:r>
            <a:endParaRPr lang="en-US" dirty="0"/>
          </a:p>
          <a:p>
            <a:r>
              <a:rPr lang="en-US" dirty="0" err="1"/>
              <a:t>Utfall</a:t>
            </a:r>
            <a:r>
              <a:rPr lang="en-US" dirty="0"/>
              <a:t>:</a:t>
            </a:r>
          </a:p>
          <a:p>
            <a:pPr lvl="1"/>
            <a:r>
              <a:rPr lang="en-US" dirty="0" err="1"/>
              <a:t>Klimakteriesymtom</a:t>
            </a:r>
            <a:r>
              <a:rPr lang="en-US" dirty="0"/>
              <a:t> </a:t>
            </a:r>
            <a:r>
              <a:rPr lang="en-US" dirty="0" err="1"/>
              <a:t>efter</a:t>
            </a:r>
            <a:r>
              <a:rPr lang="en-US" dirty="0"/>
              <a:t> </a:t>
            </a:r>
            <a:r>
              <a:rPr lang="en-US" dirty="0" err="1"/>
              <a:t>ett</a:t>
            </a:r>
            <a:r>
              <a:rPr lang="en-US" dirty="0"/>
              <a:t> </a:t>
            </a:r>
            <a:r>
              <a:rPr lang="en-US" dirty="0" err="1"/>
              <a:t>år</a:t>
            </a:r>
            <a:endParaRPr lang="en-US" dirty="0"/>
          </a:p>
          <a:p>
            <a:pPr lvl="1"/>
            <a:r>
              <a:rPr lang="en-US" dirty="0" err="1"/>
              <a:t>Komplikationer</a:t>
            </a:r>
            <a:r>
              <a:rPr lang="en-US" dirty="0"/>
              <a:t> vid </a:t>
            </a:r>
            <a:r>
              <a:rPr lang="en-US" dirty="0" err="1"/>
              <a:t>åtta</a:t>
            </a:r>
            <a:r>
              <a:rPr lang="en-US" dirty="0"/>
              <a:t> </a:t>
            </a:r>
            <a:r>
              <a:rPr lang="en-US" dirty="0" err="1"/>
              <a:t>veckor</a:t>
            </a:r>
            <a:r>
              <a:rPr lang="en-US" dirty="0"/>
              <a:t> </a:t>
            </a:r>
            <a:r>
              <a:rPr lang="en-US" dirty="0" err="1"/>
              <a:t>och</a:t>
            </a:r>
            <a:r>
              <a:rPr lang="en-US" dirty="0"/>
              <a:t> </a:t>
            </a:r>
            <a:r>
              <a:rPr lang="en-US" dirty="0" err="1"/>
              <a:t>ett</a:t>
            </a:r>
            <a:r>
              <a:rPr lang="en-US" dirty="0"/>
              <a:t> </a:t>
            </a:r>
            <a:r>
              <a:rPr lang="en-US" dirty="0" err="1"/>
              <a:t>år</a:t>
            </a:r>
            <a:endParaRPr lang="en-US" dirty="0"/>
          </a:p>
          <a:p>
            <a:pPr lvl="1"/>
            <a:r>
              <a:rPr lang="en-US" dirty="0" err="1"/>
              <a:t>Perioperativa</a:t>
            </a:r>
            <a:r>
              <a:rPr lang="en-US" dirty="0"/>
              <a:t> data</a:t>
            </a:r>
          </a:p>
        </p:txBody>
      </p:sp>
      <p:pic>
        <p:nvPicPr>
          <p:cNvPr id="5" name="Bild 1" descr="C:\Users\Annika Strandell\Documents\SNAKS\Loggor\LOGOTYPER\HOPPSA_fa¦êrg_liten.png">
            <a:extLst>
              <a:ext uri="{FF2B5EF4-FFF2-40B4-BE49-F238E27FC236}">
                <a16:creationId xmlns:a16="http://schemas.microsoft.com/office/drawing/2014/main" id="{91EBA50F-87A8-5146-8C5B-C5AF975433B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3B2E8A2B-BD84-7E4B-9F44-8B611C5DE5F6}"/>
              </a:ext>
            </a:extLst>
          </p:cNvPr>
          <p:cNvSpPr>
            <a:spLocks noGrp="1"/>
          </p:cNvSpPr>
          <p:nvPr>
            <p:ph type="ftr" sz="quarter" idx="11"/>
          </p:nvPr>
        </p:nvSpPr>
        <p:spPr/>
        <p:txBody>
          <a:bodyPr/>
          <a:lstStyle/>
          <a:p>
            <a:r>
              <a:rPr lang="sv-SE" dirty="0"/>
              <a:t>Elin Collins, Umeå Universitet</a:t>
            </a:r>
          </a:p>
        </p:txBody>
      </p:sp>
    </p:spTree>
    <p:extLst>
      <p:ext uri="{BB962C8B-B14F-4D97-AF65-F5344CB8AC3E}">
        <p14:creationId xmlns:p14="http://schemas.microsoft.com/office/powerpoint/2010/main" val="42744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589" y="267351"/>
            <a:ext cx="10508625" cy="1080468"/>
          </a:xfrm>
        </p:spPr>
        <p:txBody>
          <a:bodyPr>
            <a:noAutofit/>
          </a:bodyPr>
          <a:lstStyle/>
          <a:p>
            <a:pPr algn="ctr"/>
            <a:r>
              <a:rPr lang="sv-SE" sz="3200" b="1" dirty="0"/>
              <a:t>Förändring i andel bilateral salpingektomi (BSE) i samband med benign hysterektomi i Sverige</a:t>
            </a:r>
          </a:p>
        </p:txBody>
      </p:sp>
      <p:pic>
        <p:nvPicPr>
          <p:cNvPr id="3" name="Platshållare för innehåll 2"/>
          <p:cNvPicPr>
            <a:picLocks noGrp="1" noChangeAspect="1"/>
          </p:cNvPicPr>
          <p:nvPr>
            <p:ph idx="1"/>
          </p:nvPr>
        </p:nvPicPr>
        <p:blipFill>
          <a:blip r:embed="rId3"/>
          <a:stretch>
            <a:fillRect/>
          </a:stretch>
        </p:blipFill>
        <p:spPr>
          <a:xfrm>
            <a:off x="2459398" y="1347819"/>
            <a:ext cx="7267003" cy="4444551"/>
          </a:xfrm>
          <a:prstGeom prst="rect">
            <a:avLst/>
          </a:prstGeom>
        </p:spPr>
      </p:pic>
      <p:pic>
        <p:nvPicPr>
          <p:cNvPr id="5" name="Bild 1" descr="C:\Users\Annika Strandell\Documents\SNAKS\Loggor\LOGOTYPER\HOPPSA_fa¦êrg_liten.png">
            <a:extLst>
              <a:ext uri="{FF2B5EF4-FFF2-40B4-BE49-F238E27FC236}">
                <a16:creationId xmlns:a16="http://schemas.microsoft.com/office/drawing/2014/main" id="{67AB827F-D27B-0B44-BE66-8FB9A758B1D9}"/>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985E56CD-BE7A-B540-903C-AFBD7D232DC0}"/>
              </a:ext>
            </a:extLst>
          </p:cNvPr>
          <p:cNvSpPr>
            <a:spLocks noGrp="1"/>
          </p:cNvSpPr>
          <p:nvPr>
            <p:ph type="ftr" sz="quarter" idx="11"/>
          </p:nvPr>
        </p:nvSpPr>
        <p:spPr/>
        <p:txBody>
          <a:bodyPr/>
          <a:lstStyle/>
          <a:p>
            <a:endParaRPr lang="sv-SE" dirty="0"/>
          </a:p>
        </p:txBody>
      </p:sp>
      <p:sp>
        <p:nvSpPr>
          <p:cNvPr id="2" name="Rektangel 1"/>
          <p:cNvSpPr/>
          <p:nvPr/>
        </p:nvSpPr>
        <p:spPr>
          <a:xfrm>
            <a:off x="1674310" y="5719510"/>
            <a:ext cx="8837177" cy="646331"/>
          </a:xfrm>
          <a:prstGeom prst="rect">
            <a:avLst/>
          </a:prstGeom>
        </p:spPr>
        <p:txBody>
          <a:bodyPr wrap="square">
            <a:spAutoFit/>
          </a:bodyPr>
          <a:lstStyle/>
          <a:p>
            <a:r>
              <a:rPr lang="en-US" dirty="0"/>
              <a:t>Uptake of bilateral </a:t>
            </a:r>
            <a:r>
              <a:rPr lang="en-US" dirty="0">
                <a:hlinkClick r:id="rId5" tooltip="Learn more about Salpingectomy from ScienceDirect's AI-generated Topic Pages"/>
              </a:rPr>
              <a:t>salpingectomy</a:t>
            </a:r>
            <a:r>
              <a:rPr lang="en-US" dirty="0"/>
              <a:t> at benign </a:t>
            </a:r>
            <a:r>
              <a:rPr lang="en-US" dirty="0">
                <a:hlinkClick r:id="rId6" tooltip="Learn more about Hysterectomy from ScienceDirect's AI-generated Topic Pages"/>
              </a:rPr>
              <a:t>hysterectomy</a:t>
            </a:r>
            <a:r>
              <a:rPr lang="en-US" dirty="0"/>
              <a:t> in Sweden. </a:t>
            </a:r>
            <a:r>
              <a:rPr lang="sv-SE" i="1" dirty="0">
                <a:solidFill>
                  <a:srgbClr val="323232"/>
                </a:solidFill>
                <a:latin typeface="+mj-lt"/>
              </a:rPr>
              <a:t>Collins et al. </a:t>
            </a:r>
            <a:r>
              <a:rPr lang="sv-SE" i="1" dirty="0" err="1">
                <a:solidFill>
                  <a:srgbClr val="323232"/>
                </a:solidFill>
                <a:latin typeface="+mj-lt"/>
              </a:rPr>
              <a:t>Complications</a:t>
            </a:r>
            <a:r>
              <a:rPr lang="sv-SE" i="1" dirty="0">
                <a:solidFill>
                  <a:srgbClr val="323232"/>
                </a:solidFill>
                <a:latin typeface="+mj-lt"/>
              </a:rPr>
              <a:t> </a:t>
            </a:r>
            <a:r>
              <a:rPr lang="sv-SE" i="1" dirty="0" err="1">
                <a:solidFill>
                  <a:srgbClr val="323232"/>
                </a:solidFill>
                <a:latin typeface="+mj-lt"/>
              </a:rPr>
              <a:t>after</a:t>
            </a:r>
            <a:r>
              <a:rPr lang="sv-SE" i="1" dirty="0">
                <a:solidFill>
                  <a:srgbClr val="323232"/>
                </a:solidFill>
                <a:latin typeface="+mj-lt"/>
              </a:rPr>
              <a:t> </a:t>
            </a:r>
            <a:r>
              <a:rPr lang="sv-SE" i="1" dirty="0" err="1">
                <a:solidFill>
                  <a:srgbClr val="323232"/>
                </a:solidFill>
                <a:latin typeface="+mj-lt"/>
              </a:rPr>
              <a:t>opportunistic</a:t>
            </a:r>
            <a:r>
              <a:rPr lang="sv-SE" i="1" dirty="0">
                <a:solidFill>
                  <a:srgbClr val="323232"/>
                </a:solidFill>
                <a:latin typeface="+mj-lt"/>
              </a:rPr>
              <a:t> </a:t>
            </a:r>
            <a:r>
              <a:rPr lang="sv-SE" i="1" dirty="0" err="1">
                <a:solidFill>
                  <a:srgbClr val="323232"/>
                </a:solidFill>
                <a:latin typeface="+mj-lt"/>
              </a:rPr>
              <a:t>salpingectomy</a:t>
            </a:r>
            <a:r>
              <a:rPr lang="sv-SE" i="1" dirty="0">
                <a:solidFill>
                  <a:srgbClr val="323232"/>
                </a:solidFill>
                <a:latin typeface="+mj-lt"/>
              </a:rPr>
              <a:t>. </a:t>
            </a:r>
            <a:r>
              <a:rPr lang="sv-SE" i="1" dirty="0" err="1">
                <a:solidFill>
                  <a:srgbClr val="323232"/>
                </a:solidFill>
                <a:latin typeface="+mj-lt"/>
              </a:rPr>
              <a:t>Am</a:t>
            </a:r>
            <a:r>
              <a:rPr lang="sv-SE" i="1" dirty="0">
                <a:solidFill>
                  <a:srgbClr val="323232"/>
                </a:solidFill>
                <a:latin typeface="+mj-lt"/>
              </a:rPr>
              <a:t> J </a:t>
            </a:r>
            <a:r>
              <a:rPr lang="sv-SE" i="1" dirty="0" err="1">
                <a:solidFill>
                  <a:srgbClr val="323232"/>
                </a:solidFill>
                <a:latin typeface="+mj-lt"/>
              </a:rPr>
              <a:t>Obstet</a:t>
            </a:r>
            <a:r>
              <a:rPr lang="sv-SE" i="1" dirty="0">
                <a:solidFill>
                  <a:srgbClr val="323232"/>
                </a:solidFill>
                <a:latin typeface="+mj-lt"/>
              </a:rPr>
              <a:t> </a:t>
            </a:r>
            <a:r>
              <a:rPr lang="sv-SE" i="1" dirty="0" err="1">
                <a:solidFill>
                  <a:srgbClr val="323232"/>
                </a:solidFill>
                <a:latin typeface="+mj-lt"/>
              </a:rPr>
              <a:t>Gynecol</a:t>
            </a:r>
            <a:r>
              <a:rPr lang="sv-SE" i="1" dirty="0">
                <a:solidFill>
                  <a:srgbClr val="323232"/>
                </a:solidFill>
                <a:latin typeface="+mj-lt"/>
              </a:rPr>
              <a:t> 2019</a:t>
            </a:r>
            <a:r>
              <a:rPr lang="sv-SE" dirty="0">
                <a:solidFill>
                  <a:srgbClr val="323232"/>
                </a:solidFill>
                <a:latin typeface="+mj-lt"/>
              </a:rPr>
              <a:t>.</a:t>
            </a:r>
            <a:endParaRPr lang="sv-SE" dirty="0">
              <a:latin typeface="+mj-lt"/>
            </a:endParaRPr>
          </a:p>
        </p:txBody>
      </p:sp>
    </p:spTree>
    <p:extLst>
      <p:ext uri="{BB962C8B-B14F-4D97-AF65-F5344CB8AC3E}">
        <p14:creationId xmlns:p14="http://schemas.microsoft.com/office/powerpoint/2010/main" val="147986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p:cNvGraphicFramePr>
            <a:graphicFrameLocks noGrp="1"/>
          </p:cNvGraphicFramePr>
          <p:nvPr>
            <p:ph idx="1"/>
            <p:extLst>
              <p:ext uri="{D42A27DB-BD31-4B8C-83A1-F6EECF244321}">
                <p14:modId xmlns:p14="http://schemas.microsoft.com/office/powerpoint/2010/main" val="847244155"/>
              </p:ext>
            </p:extLst>
          </p:nvPr>
        </p:nvGraphicFramePr>
        <p:xfrm>
          <a:off x="2408244" y="649994"/>
          <a:ext cx="7275583" cy="52385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291345" y="372720"/>
            <a:ext cx="11757814" cy="584775"/>
          </a:xfrm>
          <a:prstGeom prst="rect">
            <a:avLst/>
          </a:prstGeom>
          <a:noFill/>
        </p:spPr>
        <p:txBody>
          <a:bodyPr wrap="square" rtlCol="0">
            <a:spAutoFit/>
          </a:bodyPr>
          <a:lstStyle/>
          <a:p>
            <a:pPr algn="ctr"/>
            <a:r>
              <a:rPr lang="sv-SE" sz="3200" dirty="0"/>
              <a:t>Andel hysterektomi  med bilat salpingektomi per operationsmetod</a:t>
            </a:r>
            <a:endParaRPr lang="en-GB" sz="3200" dirty="0"/>
          </a:p>
        </p:txBody>
      </p:sp>
      <p:pic>
        <p:nvPicPr>
          <p:cNvPr id="4" name="Bild 1" descr="C:\Users\Annika Strandell\Documents\SNAKS\Loggor\LOGOTYPER\HOPPSA_fa¦êrg_liten.png">
            <a:extLst>
              <a:ext uri="{FF2B5EF4-FFF2-40B4-BE49-F238E27FC236}">
                <a16:creationId xmlns:a16="http://schemas.microsoft.com/office/drawing/2014/main" id="{18F7F37F-7289-F84A-9B17-FA8E59088D91}"/>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5772" y="5227352"/>
            <a:ext cx="1582057" cy="1630648"/>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F2C87882-F150-6846-9799-3500A94E52CA}"/>
              </a:ext>
            </a:extLst>
          </p:cNvPr>
          <p:cNvSpPr>
            <a:spLocks noGrp="1"/>
          </p:cNvSpPr>
          <p:nvPr>
            <p:ph type="ftr" sz="quarter" idx="11"/>
          </p:nvPr>
        </p:nvSpPr>
        <p:spPr/>
        <p:txBody>
          <a:bodyPr/>
          <a:lstStyle/>
          <a:p>
            <a:r>
              <a:rPr lang="sv-SE" dirty="0"/>
              <a:t>Elin Collins, Umeå Universitet</a:t>
            </a:r>
          </a:p>
        </p:txBody>
      </p:sp>
      <p:sp>
        <p:nvSpPr>
          <p:cNvPr id="3" name="Rektangel 2"/>
          <p:cNvSpPr/>
          <p:nvPr/>
        </p:nvSpPr>
        <p:spPr>
          <a:xfrm>
            <a:off x="1439536" y="5799274"/>
            <a:ext cx="8795133" cy="646331"/>
          </a:xfrm>
          <a:prstGeom prst="rect">
            <a:avLst/>
          </a:prstGeom>
        </p:spPr>
        <p:txBody>
          <a:bodyPr wrap="square">
            <a:spAutoFit/>
          </a:bodyPr>
          <a:lstStyle/>
          <a:p>
            <a:r>
              <a:rPr lang="en-US" dirty="0">
                <a:solidFill>
                  <a:srgbClr val="323232"/>
                </a:solidFill>
                <a:latin typeface="NexusSerif"/>
              </a:rPr>
              <a:t>Uptake of bilateral </a:t>
            </a:r>
            <a:r>
              <a:rPr lang="en-US" dirty="0" err="1">
                <a:solidFill>
                  <a:srgbClr val="323232"/>
                </a:solidFill>
                <a:latin typeface="NexusSerif"/>
              </a:rPr>
              <a:t>salpingecomy</a:t>
            </a:r>
            <a:r>
              <a:rPr lang="en-US" dirty="0">
                <a:solidFill>
                  <a:srgbClr val="323232"/>
                </a:solidFill>
                <a:latin typeface="NexusSerif"/>
              </a:rPr>
              <a:t> per </a:t>
            </a:r>
            <a:r>
              <a:rPr lang="en-US" dirty="0">
                <a:solidFill>
                  <a:srgbClr val="0C7DBB"/>
                </a:solidFill>
                <a:latin typeface="NexusSerif"/>
                <a:hlinkClick r:id="rId5" tooltip="Learn more about Surgical Approach from ScienceDirect's AI-generated Topic Pages"/>
              </a:rPr>
              <a:t>surgical approach</a:t>
            </a:r>
            <a:r>
              <a:rPr lang="en-US" dirty="0">
                <a:solidFill>
                  <a:srgbClr val="323232"/>
                </a:solidFill>
                <a:latin typeface="NexusSerif"/>
              </a:rPr>
              <a:t> in Sweden. </a:t>
            </a:r>
            <a:r>
              <a:rPr lang="sv-SE" i="1" dirty="0"/>
              <a:t>Collins et al. </a:t>
            </a:r>
            <a:r>
              <a:rPr lang="sv-SE" i="1" dirty="0" err="1"/>
              <a:t>Complications</a:t>
            </a:r>
            <a:r>
              <a:rPr lang="sv-SE" i="1" dirty="0"/>
              <a:t> </a:t>
            </a:r>
            <a:r>
              <a:rPr lang="sv-SE" i="1" dirty="0" err="1"/>
              <a:t>after</a:t>
            </a:r>
            <a:r>
              <a:rPr lang="sv-SE" i="1" dirty="0"/>
              <a:t> </a:t>
            </a:r>
            <a:r>
              <a:rPr lang="sv-SE" i="1" dirty="0" err="1"/>
              <a:t>opportunistic</a:t>
            </a:r>
            <a:r>
              <a:rPr lang="sv-SE" i="1" dirty="0"/>
              <a:t> </a:t>
            </a:r>
            <a:r>
              <a:rPr lang="sv-SE" i="1" dirty="0" err="1"/>
              <a:t>salpingectomy</a:t>
            </a:r>
            <a:r>
              <a:rPr lang="sv-SE" i="1" dirty="0"/>
              <a:t>. </a:t>
            </a:r>
            <a:r>
              <a:rPr lang="sv-SE" i="1" dirty="0" err="1"/>
              <a:t>Am</a:t>
            </a:r>
            <a:r>
              <a:rPr lang="sv-SE" i="1" dirty="0"/>
              <a:t> J </a:t>
            </a:r>
            <a:r>
              <a:rPr lang="sv-SE" i="1" dirty="0" err="1"/>
              <a:t>Obstet</a:t>
            </a:r>
            <a:r>
              <a:rPr lang="sv-SE" i="1" dirty="0"/>
              <a:t> </a:t>
            </a:r>
            <a:r>
              <a:rPr lang="sv-SE" i="1" dirty="0" err="1"/>
              <a:t>Gynecol</a:t>
            </a:r>
            <a:r>
              <a:rPr lang="sv-SE" i="1" dirty="0"/>
              <a:t> 2019</a:t>
            </a:r>
            <a:endParaRPr lang="sv-SE" dirty="0"/>
          </a:p>
        </p:txBody>
      </p:sp>
    </p:spTree>
    <p:extLst>
      <p:ext uri="{BB962C8B-B14F-4D97-AF65-F5344CB8AC3E}">
        <p14:creationId xmlns:p14="http://schemas.microsoft.com/office/powerpoint/2010/main" val="296715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EEBDD-D5CA-3648-B951-419657CA80DC}"/>
              </a:ext>
            </a:extLst>
          </p:cNvPr>
          <p:cNvSpPr>
            <a:spLocks noGrp="1"/>
          </p:cNvSpPr>
          <p:nvPr>
            <p:ph type="title"/>
          </p:nvPr>
        </p:nvSpPr>
        <p:spPr>
          <a:xfrm>
            <a:off x="838200" y="117343"/>
            <a:ext cx="10515600" cy="1325563"/>
          </a:xfrm>
        </p:spPr>
        <p:txBody>
          <a:bodyPr>
            <a:normAutofit/>
          </a:bodyPr>
          <a:lstStyle/>
          <a:p>
            <a:r>
              <a:rPr lang="en-US" sz="3200" b="1" dirty="0" err="1"/>
              <a:t>Klimakteriesymtom</a:t>
            </a:r>
            <a:endParaRPr lang="en-US" sz="3200" b="1" dirty="0"/>
          </a:p>
        </p:txBody>
      </p:sp>
      <p:graphicFrame>
        <p:nvGraphicFramePr>
          <p:cNvPr id="5" name="Content Placeholder 4">
            <a:extLst>
              <a:ext uri="{FF2B5EF4-FFF2-40B4-BE49-F238E27FC236}">
                <a16:creationId xmlns:a16="http://schemas.microsoft.com/office/drawing/2014/main" id="{F428C186-11F5-4243-9253-F37629BB18EB}"/>
              </a:ext>
            </a:extLst>
          </p:cNvPr>
          <p:cNvGraphicFramePr>
            <a:graphicFrameLocks noGrp="1"/>
          </p:cNvGraphicFramePr>
          <p:nvPr>
            <p:ph idx="1"/>
            <p:extLst>
              <p:ext uri="{D42A27DB-BD31-4B8C-83A1-F6EECF244321}">
                <p14:modId xmlns:p14="http://schemas.microsoft.com/office/powerpoint/2010/main" val="1796415100"/>
              </p:ext>
            </p:extLst>
          </p:nvPr>
        </p:nvGraphicFramePr>
        <p:xfrm>
          <a:off x="153240" y="1211502"/>
          <a:ext cx="11677650" cy="4081433"/>
        </p:xfrm>
        <a:graphic>
          <a:graphicData uri="http://schemas.openxmlformats.org/drawingml/2006/table">
            <a:tbl>
              <a:tblPr firstRow="1" bandRow="1">
                <a:tableStyleId>{F2DE63D5-997A-4646-A377-4702673A728D}</a:tableStyleId>
              </a:tblPr>
              <a:tblGrid>
                <a:gridCol w="4371975">
                  <a:extLst>
                    <a:ext uri="{9D8B030D-6E8A-4147-A177-3AD203B41FA5}">
                      <a16:colId xmlns:a16="http://schemas.microsoft.com/office/drawing/2014/main" val="2811332388"/>
                    </a:ext>
                  </a:extLst>
                </a:gridCol>
                <a:gridCol w="1238250">
                  <a:extLst>
                    <a:ext uri="{9D8B030D-6E8A-4147-A177-3AD203B41FA5}">
                      <a16:colId xmlns:a16="http://schemas.microsoft.com/office/drawing/2014/main" val="593635137"/>
                    </a:ext>
                  </a:extLst>
                </a:gridCol>
                <a:gridCol w="1333500">
                  <a:extLst>
                    <a:ext uri="{9D8B030D-6E8A-4147-A177-3AD203B41FA5}">
                      <a16:colId xmlns:a16="http://schemas.microsoft.com/office/drawing/2014/main" val="4291106023"/>
                    </a:ext>
                  </a:extLst>
                </a:gridCol>
                <a:gridCol w="2247900">
                  <a:extLst>
                    <a:ext uri="{9D8B030D-6E8A-4147-A177-3AD203B41FA5}">
                      <a16:colId xmlns:a16="http://schemas.microsoft.com/office/drawing/2014/main" val="3399645095"/>
                    </a:ext>
                  </a:extLst>
                </a:gridCol>
                <a:gridCol w="2486025">
                  <a:extLst>
                    <a:ext uri="{9D8B030D-6E8A-4147-A177-3AD203B41FA5}">
                      <a16:colId xmlns:a16="http://schemas.microsoft.com/office/drawing/2014/main" val="2641705071"/>
                    </a:ext>
                  </a:extLst>
                </a:gridCol>
              </a:tblGrid>
              <a:tr h="567023">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N</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 /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RR (CI 95%)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err="1"/>
                        <a:t>aRR</a:t>
                      </a:r>
                      <a:r>
                        <a:rPr lang="en-US" sz="2000" dirty="0"/>
                        <a:t> (95% CI)</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3869217"/>
                  </a:ext>
                </a:extLst>
              </a:tr>
              <a:tr h="544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Klimakteriesymtom</a:t>
                      </a:r>
                      <a:endParaRPr lang="en-US" sz="2000" b="1"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5323752"/>
                  </a:ext>
                </a:extLst>
              </a:tr>
              <a:tr h="544227">
                <a:tc>
                  <a:txBody>
                    <a:bodyPr/>
                    <a:lstStyle/>
                    <a:p>
                      <a:r>
                        <a:rPr lang="en-US" sz="2000" dirty="0" err="1"/>
                        <a:t>Hyst</a:t>
                      </a:r>
                      <a:r>
                        <a:rPr lang="en-US" sz="2000" baseline="0" dirty="0"/>
                        <a:t> med</a:t>
                      </a:r>
                      <a:r>
                        <a:rPr lang="en-US" sz="2000" dirty="0"/>
                        <a:t> BSE vs. hysterektomi</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31 / 24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t>1.29 (1.04;1.60)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kern="1200" dirty="0">
                          <a:effectLst/>
                        </a:rPr>
                        <a:t>1.33 (1.04; 1.69)</a:t>
                      </a:r>
                      <a:r>
                        <a:rPr lang="sv-SE" sz="2000" dirty="0">
                          <a:effectLst/>
                        </a:rPr>
                        <a:t>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9964641"/>
                  </a:ext>
                </a:extLst>
              </a:tr>
              <a:tr h="370840">
                <a:tc>
                  <a:txBody>
                    <a:bodyPr/>
                    <a:lstStyle/>
                    <a:p>
                      <a:pPr indent="381000">
                        <a:lnSpc>
                          <a:spcPct val="200000"/>
                        </a:lnSpc>
                        <a:spcAft>
                          <a:spcPts val="0"/>
                        </a:spcAft>
                      </a:pPr>
                      <a:r>
                        <a:rPr lang="en-US" sz="2000" dirty="0">
                          <a:effectLst/>
                        </a:rPr>
                        <a:t>&lt;40 </a:t>
                      </a:r>
                      <a:r>
                        <a:rPr lang="en-US" sz="2000" dirty="0" err="1">
                          <a:effectLst/>
                        </a:rPr>
                        <a:t>år</a:t>
                      </a:r>
                      <a:r>
                        <a:rPr lang="en-US" sz="2000" dirty="0">
                          <a:effectLst/>
                        </a:rPr>
                        <a:t>    </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dirty="0">
                          <a:effectLst/>
                        </a:rPr>
                        <a:t>(n=148)</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200000"/>
                        </a:lnSpc>
                        <a:spcAft>
                          <a:spcPts val="0"/>
                        </a:spcAft>
                      </a:pPr>
                      <a:r>
                        <a:rPr lang="en-US" sz="2000" dirty="0">
                          <a:effectLst/>
                        </a:rPr>
                        <a:t>2.49 (1.03; 6.00)</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2.29 (0.80; 6.48)</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95970627"/>
                  </a:ext>
                </a:extLst>
              </a:tr>
              <a:tr h="370840">
                <a:tc>
                  <a:txBody>
                    <a:bodyPr/>
                    <a:lstStyle/>
                    <a:p>
                      <a:pPr indent="381000">
                        <a:lnSpc>
                          <a:spcPct val="200000"/>
                        </a:lnSpc>
                        <a:spcAft>
                          <a:spcPts val="0"/>
                        </a:spcAft>
                      </a:pPr>
                      <a:r>
                        <a:rPr lang="en-US" sz="2000" dirty="0">
                          <a:effectLst/>
                        </a:rPr>
                        <a:t>40-44 </a:t>
                      </a:r>
                      <a:r>
                        <a:rPr lang="en-US" sz="2000" dirty="0" err="1">
                          <a:effectLst/>
                        </a:rPr>
                        <a:t>år</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dirty="0">
                          <a:effectLst/>
                        </a:rPr>
                        <a:t>(n=371)</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endParaRPr lang="sv-SE" sz="20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200000"/>
                        </a:lnSpc>
                        <a:spcAft>
                          <a:spcPts val="0"/>
                        </a:spcAft>
                      </a:pPr>
                      <a:r>
                        <a:rPr lang="en-US" sz="2000">
                          <a:effectLst/>
                        </a:rPr>
                        <a:t>1.16 (0.68; 1.96)</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0.93 (0.48; 1.76)</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61806749"/>
                  </a:ext>
                </a:extLst>
              </a:tr>
              <a:tr h="370840">
                <a:tc>
                  <a:txBody>
                    <a:bodyPr/>
                    <a:lstStyle/>
                    <a:p>
                      <a:pPr indent="381000">
                        <a:lnSpc>
                          <a:spcPct val="200000"/>
                        </a:lnSpc>
                        <a:spcAft>
                          <a:spcPts val="0"/>
                        </a:spcAft>
                      </a:pPr>
                      <a:r>
                        <a:rPr lang="en-US" sz="2000" dirty="0">
                          <a:effectLst/>
                        </a:rPr>
                        <a:t>45-49 </a:t>
                      </a:r>
                      <a:r>
                        <a:rPr lang="en-US" sz="2000" dirty="0" err="1">
                          <a:effectLst/>
                        </a:rPr>
                        <a:t>år</a:t>
                      </a:r>
                      <a:r>
                        <a:rPr lang="en-US" sz="2000" dirty="0">
                          <a:effectLst/>
                        </a:rPr>
                        <a:t> </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a:effectLst/>
                        </a:rPr>
                        <a:t>(n=659)</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endParaRPr lang="sv-SE" sz="20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200000"/>
                        </a:lnSpc>
                        <a:spcAft>
                          <a:spcPts val="0"/>
                        </a:spcAft>
                      </a:pPr>
                      <a:r>
                        <a:rPr lang="en-US" sz="2000">
                          <a:effectLst/>
                        </a:rPr>
                        <a:t>1.37 (0.99; 1.89)</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1.53 (1.06; 2.20)</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473499"/>
                  </a:ext>
                </a:extLst>
              </a:tr>
              <a:tr h="370840">
                <a:tc>
                  <a:txBody>
                    <a:bodyPr/>
                    <a:lstStyle/>
                    <a:p>
                      <a:pPr indent="381000">
                        <a:lnSpc>
                          <a:spcPct val="200000"/>
                        </a:lnSpc>
                        <a:spcAft>
                          <a:spcPts val="0"/>
                        </a:spcAft>
                      </a:pPr>
                      <a:r>
                        <a:rPr lang="en-US" sz="2000" dirty="0">
                          <a:effectLst/>
                        </a:rPr>
                        <a:t>50-54 </a:t>
                      </a:r>
                      <a:r>
                        <a:rPr lang="en-US" sz="2000" dirty="0" err="1">
                          <a:effectLst/>
                        </a:rPr>
                        <a:t>år</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dirty="0">
                          <a:effectLst/>
                        </a:rPr>
                        <a:t>(n=305)</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200000"/>
                        </a:lnSpc>
                        <a:spcAft>
                          <a:spcPts val="0"/>
                        </a:spcAft>
                      </a:pPr>
                      <a:r>
                        <a:rPr lang="en-US" sz="2000">
                          <a:effectLst/>
                        </a:rPr>
                        <a:t>1.15 (0.80; 1.66)</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1.17 (0.78; 1.75)</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78534325"/>
                  </a:ext>
                </a:extLst>
              </a:tr>
            </a:tbl>
          </a:graphicData>
        </a:graphic>
      </p:graphicFrame>
      <p:sp>
        <p:nvSpPr>
          <p:cNvPr id="6" name="Footer Placeholder 5">
            <a:extLst>
              <a:ext uri="{FF2B5EF4-FFF2-40B4-BE49-F238E27FC236}">
                <a16:creationId xmlns:a16="http://schemas.microsoft.com/office/drawing/2014/main" id="{9063CEA5-2333-F54D-AC32-9926E65FDD4B}"/>
              </a:ext>
            </a:extLst>
          </p:cNvPr>
          <p:cNvSpPr>
            <a:spLocks noGrp="1"/>
          </p:cNvSpPr>
          <p:nvPr>
            <p:ph type="ftr" sz="quarter" idx="11"/>
          </p:nvPr>
        </p:nvSpPr>
        <p:spPr/>
        <p:txBody>
          <a:bodyPr/>
          <a:lstStyle/>
          <a:p>
            <a:r>
              <a:rPr lang="sv-SE" dirty="0"/>
              <a:t>Elin Collins, Umeå Universitet</a:t>
            </a:r>
          </a:p>
        </p:txBody>
      </p:sp>
      <p:sp>
        <p:nvSpPr>
          <p:cNvPr id="2" name="Rounded Rectangle 1">
            <a:extLst>
              <a:ext uri="{FF2B5EF4-FFF2-40B4-BE49-F238E27FC236}">
                <a16:creationId xmlns:a16="http://schemas.microsoft.com/office/drawing/2014/main" id="{1880E310-994B-4C49-A0AF-A03635E75BF1}"/>
              </a:ext>
            </a:extLst>
          </p:cNvPr>
          <p:cNvSpPr/>
          <p:nvPr/>
        </p:nvSpPr>
        <p:spPr>
          <a:xfrm>
            <a:off x="9637875" y="2298229"/>
            <a:ext cx="2060812" cy="4776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8EE8468-B2EF-414F-A706-267D28187B30}"/>
              </a:ext>
            </a:extLst>
          </p:cNvPr>
          <p:cNvSpPr/>
          <p:nvPr/>
        </p:nvSpPr>
        <p:spPr>
          <a:xfrm>
            <a:off x="9637875" y="4486546"/>
            <a:ext cx="2060812" cy="4776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ktangel 3"/>
          <p:cNvSpPr/>
          <p:nvPr/>
        </p:nvSpPr>
        <p:spPr>
          <a:xfrm>
            <a:off x="756491" y="5829078"/>
            <a:ext cx="9621398" cy="369332"/>
          </a:xfrm>
          <a:prstGeom prst="rect">
            <a:avLst/>
          </a:prstGeom>
        </p:spPr>
        <p:txBody>
          <a:bodyPr wrap="square">
            <a:spAutoFit/>
          </a:bodyPr>
          <a:lstStyle/>
          <a:p>
            <a:r>
              <a:rPr lang="sv-SE" i="1" dirty="0">
                <a:solidFill>
                  <a:srgbClr val="323232"/>
                </a:solidFill>
                <a:latin typeface="NexusSerif"/>
              </a:rPr>
              <a:t>Collins et al. </a:t>
            </a:r>
            <a:r>
              <a:rPr lang="sv-SE" i="1" dirty="0" err="1">
                <a:solidFill>
                  <a:srgbClr val="323232"/>
                </a:solidFill>
                <a:latin typeface="NexusSerif"/>
              </a:rPr>
              <a:t>Complications</a:t>
            </a:r>
            <a:r>
              <a:rPr lang="sv-SE" i="1" dirty="0">
                <a:solidFill>
                  <a:srgbClr val="323232"/>
                </a:solidFill>
                <a:latin typeface="NexusSerif"/>
              </a:rPr>
              <a:t> </a:t>
            </a:r>
            <a:r>
              <a:rPr lang="sv-SE" i="1" dirty="0" err="1">
                <a:solidFill>
                  <a:srgbClr val="323232"/>
                </a:solidFill>
                <a:latin typeface="NexusSerif"/>
              </a:rPr>
              <a:t>after</a:t>
            </a:r>
            <a:r>
              <a:rPr lang="sv-SE" i="1" dirty="0">
                <a:solidFill>
                  <a:srgbClr val="323232"/>
                </a:solidFill>
                <a:latin typeface="NexusSerif"/>
              </a:rPr>
              <a:t> </a:t>
            </a:r>
            <a:r>
              <a:rPr lang="sv-SE" i="1" dirty="0" err="1">
                <a:solidFill>
                  <a:srgbClr val="323232"/>
                </a:solidFill>
                <a:latin typeface="NexusSerif"/>
              </a:rPr>
              <a:t>opportunistic</a:t>
            </a:r>
            <a:r>
              <a:rPr lang="sv-SE" i="1" dirty="0">
                <a:solidFill>
                  <a:srgbClr val="323232"/>
                </a:solidFill>
                <a:latin typeface="NexusSerif"/>
              </a:rPr>
              <a:t> </a:t>
            </a:r>
            <a:r>
              <a:rPr lang="sv-SE" i="1" dirty="0" err="1">
                <a:solidFill>
                  <a:srgbClr val="323232"/>
                </a:solidFill>
                <a:latin typeface="NexusSerif"/>
              </a:rPr>
              <a:t>salpingectomy</a:t>
            </a:r>
            <a:r>
              <a:rPr lang="sv-SE" i="1" dirty="0">
                <a:solidFill>
                  <a:srgbClr val="323232"/>
                </a:solidFill>
                <a:latin typeface="NexusSerif"/>
              </a:rPr>
              <a:t>. </a:t>
            </a:r>
            <a:r>
              <a:rPr lang="sv-SE" i="1" dirty="0" err="1">
                <a:solidFill>
                  <a:srgbClr val="323232"/>
                </a:solidFill>
                <a:latin typeface="NexusSerif"/>
              </a:rPr>
              <a:t>Am</a:t>
            </a:r>
            <a:r>
              <a:rPr lang="sv-SE" i="1" dirty="0">
                <a:solidFill>
                  <a:srgbClr val="323232"/>
                </a:solidFill>
                <a:latin typeface="NexusSerif"/>
              </a:rPr>
              <a:t> J </a:t>
            </a:r>
            <a:r>
              <a:rPr lang="sv-SE" i="1" dirty="0" err="1">
                <a:solidFill>
                  <a:srgbClr val="323232"/>
                </a:solidFill>
                <a:latin typeface="NexusSerif"/>
              </a:rPr>
              <a:t>Obstet</a:t>
            </a:r>
            <a:r>
              <a:rPr lang="sv-SE" i="1" dirty="0">
                <a:solidFill>
                  <a:srgbClr val="323232"/>
                </a:solidFill>
                <a:latin typeface="NexusSerif"/>
              </a:rPr>
              <a:t> </a:t>
            </a:r>
            <a:r>
              <a:rPr lang="sv-SE" i="1" dirty="0" err="1">
                <a:solidFill>
                  <a:srgbClr val="323232"/>
                </a:solidFill>
                <a:latin typeface="NexusSerif"/>
              </a:rPr>
              <a:t>Gynecol</a:t>
            </a:r>
            <a:r>
              <a:rPr lang="sv-SE" i="1" dirty="0">
                <a:solidFill>
                  <a:srgbClr val="323232"/>
                </a:solidFill>
                <a:latin typeface="NexusSerif"/>
              </a:rPr>
              <a:t> 2019</a:t>
            </a:r>
            <a:endParaRPr lang="sv-SE" dirty="0"/>
          </a:p>
        </p:txBody>
      </p:sp>
    </p:spTree>
    <p:extLst>
      <p:ext uri="{BB962C8B-B14F-4D97-AF65-F5344CB8AC3E}">
        <p14:creationId xmlns:p14="http://schemas.microsoft.com/office/powerpoint/2010/main" val="42331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3AD8-3153-6143-B1B6-B50E8362AB70}"/>
              </a:ext>
            </a:extLst>
          </p:cNvPr>
          <p:cNvSpPr>
            <a:spLocks noGrp="1"/>
          </p:cNvSpPr>
          <p:nvPr>
            <p:ph type="title"/>
          </p:nvPr>
        </p:nvSpPr>
        <p:spPr/>
        <p:txBody>
          <a:bodyPr>
            <a:normAutofit/>
          </a:bodyPr>
          <a:lstStyle/>
          <a:p>
            <a:r>
              <a:rPr lang="en-US" sz="3200" b="1" dirty="0" err="1"/>
              <a:t>Komplikationer</a:t>
            </a:r>
            <a:endParaRPr lang="en-US" sz="3200" b="1" dirty="0"/>
          </a:p>
        </p:txBody>
      </p:sp>
      <p:graphicFrame>
        <p:nvGraphicFramePr>
          <p:cNvPr id="5" name="Content Placeholder 4">
            <a:extLst>
              <a:ext uri="{FF2B5EF4-FFF2-40B4-BE49-F238E27FC236}">
                <a16:creationId xmlns:a16="http://schemas.microsoft.com/office/drawing/2014/main" id="{0FA40228-7756-0C44-99B1-C0722193824C}"/>
              </a:ext>
            </a:extLst>
          </p:cNvPr>
          <p:cNvGraphicFramePr>
            <a:graphicFrameLocks noGrp="1"/>
          </p:cNvGraphicFramePr>
          <p:nvPr>
            <p:ph idx="1"/>
          </p:nvPr>
        </p:nvGraphicFramePr>
        <p:xfrm>
          <a:off x="228600" y="1587500"/>
          <a:ext cx="11734800" cy="2742567"/>
        </p:xfrm>
        <a:graphic>
          <a:graphicData uri="http://schemas.openxmlformats.org/drawingml/2006/table">
            <a:tbl>
              <a:tblPr firstRow="1" bandRow="1">
                <a:tableStyleId>{F2DE63D5-997A-4646-A377-4702673A728D}</a:tableStyleId>
              </a:tblPr>
              <a:tblGrid>
                <a:gridCol w="5086350">
                  <a:extLst>
                    <a:ext uri="{9D8B030D-6E8A-4147-A177-3AD203B41FA5}">
                      <a16:colId xmlns:a16="http://schemas.microsoft.com/office/drawing/2014/main" val="2561486091"/>
                    </a:ext>
                  </a:extLst>
                </a:gridCol>
                <a:gridCol w="1162050">
                  <a:extLst>
                    <a:ext uri="{9D8B030D-6E8A-4147-A177-3AD203B41FA5}">
                      <a16:colId xmlns:a16="http://schemas.microsoft.com/office/drawing/2014/main" val="932765360"/>
                    </a:ext>
                  </a:extLst>
                </a:gridCol>
                <a:gridCol w="1409700">
                  <a:extLst>
                    <a:ext uri="{9D8B030D-6E8A-4147-A177-3AD203B41FA5}">
                      <a16:colId xmlns:a16="http://schemas.microsoft.com/office/drawing/2014/main" val="430093920"/>
                    </a:ext>
                  </a:extLst>
                </a:gridCol>
                <a:gridCol w="2000250">
                  <a:extLst>
                    <a:ext uri="{9D8B030D-6E8A-4147-A177-3AD203B41FA5}">
                      <a16:colId xmlns:a16="http://schemas.microsoft.com/office/drawing/2014/main" val="1201215027"/>
                    </a:ext>
                  </a:extLst>
                </a:gridCol>
                <a:gridCol w="2076450">
                  <a:extLst>
                    <a:ext uri="{9D8B030D-6E8A-4147-A177-3AD203B41FA5}">
                      <a16:colId xmlns:a16="http://schemas.microsoft.com/office/drawing/2014/main" val="517654539"/>
                    </a:ext>
                  </a:extLst>
                </a:gridCol>
              </a:tblGrid>
              <a:tr h="653415">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a:t>n</a:t>
                      </a:r>
                      <a:endParaRPr lang="en-US" sz="2000" dirty="0">
                        <a:latin typeface="Arial" panose="020B0604020202020204" pitchFamily="34" charset="0"/>
                        <a:cs typeface="Arial" panose="020B0604020202020204" pitchFamily="34" charset="0"/>
                      </a:endParaRPr>
                    </a:p>
                  </a:txBody>
                  <a:tcPr/>
                </a:tc>
                <a:tc>
                  <a:txBody>
                    <a:bodyPr/>
                    <a:lstStyle/>
                    <a:p>
                      <a:r>
                        <a:rPr lang="en-US" sz="2000" dirty="0"/>
                        <a:t>% / %</a:t>
                      </a:r>
                      <a:endParaRPr lang="en-US" sz="2000" dirty="0">
                        <a:latin typeface="Arial" panose="020B0604020202020204" pitchFamily="34" charset="0"/>
                        <a:cs typeface="Arial" panose="020B0604020202020204" pitchFamily="34" charset="0"/>
                      </a:endParaRPr>
                    </a:p>
                  </a:txBody>
                  <a:tcPr/>
                </a:tc>
                <a:tc>
                  <a:txBody>
                    <a:bodyPr/>
                    <a:lstStyle/>
                    <a:p>
                      <a:r>
                        <a:rPr lang="en-US" sz="2000" dirty="0"/>
                        <a:t>RR(CI 95%)</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a:t>aRR</a:t>
                      </a:r>
                      <a:r>
                        <a:rPr lang="en-US" sz="2000" dirty="0"/>
                        <a:t> (95% CI)</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1434361"/>
                  </a:ext>
                </a:extLst>
              </a:tr>
              <a:tr h="370840">
                <a:tc>
                  <a:txBody>
                    <a:bodyPr/>
                    <a:lstStyle/>
                    <a:p>
                      <a:pPr>
                        <a:lnSpc>
                          <a:spcPct val="200000"/>
                        </a:lnSpc>
                        <a:spcAft>
                          <a:spcPts val="0"/>
                        </a:spcAft>
                      </a:pPr>
                      <a:r>
                        <a:rPr lang="en-US" sz="2000" b="1" dirty="0">
                          <a:effectLst/>
                        </a:rPr>
                        <a:t>Minor complications one year postop</a:t>
                      </a:r>
                      <a:endParaRPr lang="sv-S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nSpc>
                          <a:spcPct val="200000"/>
                        </a:lnSpc>
                        <a:spcAft>
                          <a:spcPts val="0"/>
                        </a:spcAft>
                      </a:pPr>
                      <a:r>
                        <a:rPr lang="en-US" sz="2000" dirty="0">
                          <a:effectLst/>
                        </a:rPr>
                        <a:t>1610</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nSpc>
                          <a:spcPct val="200000"/>
                        </a:lnSpc>
                        <a:spcAft>
                          <a:spcPts val="0"/>
                        </a:spcAft>
                      </a:pP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 </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a:effectLst/>
                        </a:rPr>
                        <a:t> </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1517976"/>
                  </a:ext>
                </a:extLst>
              </a:tr>
              <a:tr h="370840">
                <a:tc>
                  <a:txBody>
                    <a:bodyPr/>
                    <a:lstStyle/>
                    <a:p>
                      <a:pPr>
                        <a:lnSpc>
                          <a:spcPct val="200000"/>
                        </a:lnSpc>
                        <a:spcAft>
                          <a:spcPts val="0"/>
                        </a:spcAft>
                      </a:pPr>
                      <a:r>
                        <a:rPr lang="en-US" sz="2000" dirty="0">
                          <a:effectLst/>
                        </a:rPr>
                        <a:t>Hysterectomy with BSE vs. hysterectomy</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a:effectLst/>
                        </a:rPr>
                        <a:t> </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dirty="0">
                          <a:effectLst/>
                        </a:rPr>
                        <a:t>16.6, 12.1</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a:effectLst/>
                        </a:rPr>
                        <a:t>1.36 (1.05; 1.77)</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1.30 (0.93; 1.83)</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4994685"/>
                  </a:ext>
                </a:extLst>
              </a:tr>
              <a:tr h="370840">
                <a:tc>
                  <a:txBody>
                    <a:bodyPr/>
                    <a:lstStyle/>
                    <a:p>
                      <a:pPr>
                        <a:lnSpc>
                          <a:spcPct val="200000"/>
                        </a:lnSpc>
                        <a:spcAft>
                          <a:spcPts val="0"/>
                        </a:spcAft>
                      </a:pPr>
                      <a:r>
                        <a:rPr lang="en-US" sz="2000" b="1" dirty="0">
                          <a:effectLst/>
                        </a:rPr>
                        <a:t>Severe complications one year postop</a:t>
                      </a:r>
                      <a:endParaRPr lang="sv-S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nSpc>
                          <a:spcPct val="200000"/>
                        </a:lnSpc>
                        <a:spcAft>
                          <a:spcPts val="0"/>
                        </a:spcAft>
                      </a:pPr>
                      <a:r>
                        <a:rPr lang="en-US" sz="2000" dirty="0">
                          <a:effectLst/>
                        </a:rPr>
                        <a:t>1890</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nSpc>
                          <a:spcPct val="200000"/>
                        </a:lnSpc>
                        <a:spcAft>
                          <a:spcPts val="0"/>
                        </a:spcAft>
                      </a:pP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a:effectLst/>
                        </a:rPr>
                        <a:t> </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508000">
                        <a:lnSpc>
                          <a:spcPct val="200000"/>
                        </a:lnSpc>
                        <a:spcAft>
                          <a:spcPts val="0"/>
                        </a:spcAft>
                      </a:pPr>
                      <a:r>
                        <a:rPr lang="en-US" sz="2000">
                          <a:effectLst/>
                        </a:rPr>
                        <a:t> </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82039708"/>
                  </a:ext>
                </a:extLst>
              </a:tr>
              <a:tr h="370840">
                <a:tc>
                  <a:txBody>
                    <a:bodyPr/>
                    <a:lstStyle/>
                    <a:p>
                      <a:pPr>
                        <a:lnSpc>
                          <a:spcPct val="200000"/>
                        </a:lnSpc>
                        <a:spcAft>
                          <a:spcPts val="0"/>
                        </a:spcAft>
                      </a:pPr>
                      <a:r>
                        <a:rPr lang="en-US" sz="2000" dirty="0">
                          <a:effectLst/>
                        </a:rPr>
                        <a:t>Hysterectomy with BSE vs. hysterectomy </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a:effectLst/>
                        </a:rPr>
                        <a:t> </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US" sz="2000">
                          <a:effectLst/>
                        </a:rPr>
                        <a:t>3.1, 2.6</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a:effectLst/>
                        </a:rPr>
                        <a:t>1.20 (0.67; 2.14)</a:t>
                      </a:r>
                      <a:endParaRPr lang="sv-S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0"/>
                        </a:spcAft>
                      </a:pPr>
                      <a:r>
                        <a:rPr lang="en-US" sz="2000" dirty="0">
                          <a:effectLst/>
                        </a:rPr>
                        <a:t>1.08 (0.51; 2.27)</a:t>
                      </a:r>
                      <a:endParaRPr lang="sv-S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6498057"/>
                  </a:ext>
                </a:extLst>
              </a:tr>
            </a:tbl>
          </a:graphicData>
        </a:graphic>
      </p:graphicFrame>
      <p:sp>
        <p:nvSpPr>
          <p:cNvPr id="6" name="TextBox 5">
            <a:extLst>
              <a:ext uri="{FF2B5EF4-FFF2-40B4-BE49-F238E27FC236}">
                <a16:creationId xmlns:a16="http://schemas.microsoft.com/office/drawing/2014/main" id="{B0854516-5960-3849-98C4-D03C20F4E1BE}"/>
              </a:ext>
            </a:extLst>
          </p:cNvPr>
          <p:cNvSpPr txBox="1"/>
          <p:nvPr/>
        </p:nvSpPr>
        <p:spPr>
          <a:xfrm>
            <a:off x="228600" y="4988635"/>
            <a:ext cx="3741665" cy="707886"/>
          </a:xfrm>
          <a:prstGeom prst="rect">
            <a:avLst/>
          </a:prstGeom>
          <a:noFill/>
        </p:spPr>
        <p:txBody>
          <a:bodyPr wrap="none" rtlCol="0">
            <a:spAutoFit/>
          </a:bodyPr>
          <a:lstStyle/>
          <a:p>
            <a:r>
              <a:rPr lang="en-US" sz="2000" dirty="0" err="1"/>
              <a:t>Uretärskador</a:t>
            </a:r>
            <a:r>
              <a:rPr lang="en-US" sz="2000" dirty="0"/>
              <a:t>: RR 9.8 (1.91; 50.6) </a:t>
            </a:r>
          </a:p>
          <a:p>
            <a:r>
              <a:rPr lang="en-US" sz="2000" dirty="0" err="1"/>
              <a:t>Tarmskador</a:t>
            </a:r>
            <a:r>
              <a:rPr lang="en-US" sz="2000" dirty="0"/>
              <a:t> </a:t>
            </a:r>
            <a:r>
              <a:rPr lang="en-US" sz="2000" dirty="0" err="1"/>
              <a:t>och</a:t>
            </a:r>
            <a:r>
              <a:rPr lang="en-US" sz="2000" dirty="0"/>
              <a:t> </a:t>
            </a:r>
            <a:r>
              <a:rPr lang="en-US" sz="2000" dirty="0" err="1"/>
              <a:t>fistlar</a:t>
            </a:r>
            <a:r>
              <a:rPr lang="en-US" sz="2000" dirty="0"/>
              <a:t>: RR &gt; 2, NS.</a:t>
            </a:r>
          </a:p>
        </p:txBody>
      </p:sp>
      <p:sp>
        <p:nvSpPr>
          <p:cNvPr id="7" name="Footer Placeholder 6">
            <a:extLst>
              <a:ext uri="{FF2B5EF4-FFF2-40B4-BE49-F238E27FC236}">
                <a16:creationId xmlns:a16="http://schemas.microsoft.com/office/drawing/2014/main" id="{E7D9C5A9-BB1C-1D45-AB6D-17357858CE7F}"/>
              </a:ext>
            </a:extLst>
          </p:cNvPr>
          <p:cNvSpPr>
            <a:spLocks noGrp="1"/>
          </p:cNvSpPr>
          <p:nvPr>
            <p:ph type="ftr" sz="quarter" idx="11"/>
          </p:nvPr>
        </p:nvSpPr>
        <p:spPr/>
        <p:txBody>
          <a:bodyPr/>
          <a:lstStyle/>
          <a:p>
            <a:r>
              <a:rPr lang="sv-SE" dirty="0"/>
              <a:t>Elin Collins, Umeå Universitet</a:t>
            </a:r>
          </a:p>
        </p:txBody>
      </p:sp>
      <p:sp>
        <p:nvSpPr>
          <p:cNvPr id="8" name="Rounded Rectangle 7">
            <a:extLst>
              <a:ext uri="{FF2B5EF4-FFF2-40B4-BE49-F238E27FC236}">
                <a16:creationId xmlns:a16="http://schemas.microsoft.com/office/drawing/2014/main" id="{C497BDD8-0D30-6143-8FBD-695D18D6D912}"/>
              </a:ext>
            </a:extLst>
          </p:cNvPr>
          <p:cNvSpPr/>
          <p:nvPr/>
        </p:nvSpPr>
        <p:spPr>
          <a:xfrm>
            <a:off x="9902588" y="2946165"/>
            <a:ext cx="2060812" cy="4776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2171F2E-906A-D642-B642-F18A53B93249}"/>
              </a:ext>
            </a:extLst>
          </p:cNvPr>
          <p:cNvSpPr/>
          <p:nvPr/>
        </p:nvSpPr>
        <p:spPr>
          <a:xfrm>
            <a:off x="279778" y="4988634"/>
            <a:ext cx="3589361" cy="3545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p:cNvSpPr/>
          <p:nvPr/>
        </p:nvSpPr>
        <p:spPr>
          <a:xfrm>
            <a:off x="6992039" y="5288461"/>
            <a:ext cx="6096000" cy="646331"/>
          </a:xfrm>
          <a:prstGeom prst="rect">
            <a:avLst/>
          </a:prstGeom>
        </p:spPr>
        <p:txBody>
          <a:bodyPr>
            <a:spAutoFit/>
          </a:bodyPr>
          <a:lstStyle/>
          <a:p>
            <a:r>
              <a:rPr lang="sv-SE" i="1" dirty="0">
                <a:solidFill>
                  <a:srgbClr val="323232"/>
                </a:solidFill>
                <a:latin typeface="NexusSerif"/>
              </a:rPr>
              <a:t>Collins et al. </a:t>
            </a:r>
            <a:r>
              <a:rPr lang="sv-SE" i="1" dirty="0" err="1">
                <a:solidFill>
                  <a:srgbClr val="323232"/>
                </a:solidFill>
                <a:latin typeface="NexusSerif"/>
              </a:rPr>
              <a:t>Complications</a:t>
            </a:r>
            <a:r>
              <a:rPr lang="sv-SE" i="1" dirty="0">
                <a:solidFill>
                  <a:srgbClr val="323232"/>
                </a:solidFill>
                <a:latin typeface="NexusSerif"/>
              </a:rPr>
              <a:t> </a:t>
            </a:r>
            <a:r>
              <a:rPr lang="sv-SE" i="1" dirty="0" err="1">
                <a:solidFill>
                  <a:srgbClr val="323232"/>
                </a:solidFill>
                <a:latin typeface="NexusSerif"/>
              </a:rPr>
              <a:t>after</a:t>
            </a:r>
            <a:r>
              <a:rPr lang="sv-SE" i="1" dirty="0">
                <a:solidFill>
                  <a:srgbClr val="323232"/>
                </a:solidFill>
                <a:latin typeface="NexusSerif"/>
              </a:rPr>
              <a:t> </a:t>
            </a:r>
            <a:r>
              <a:rPr lang="sv-SE" i="1" dirty="0" err="1">
                <a:solidFill>
                  <a:srgbClr val="323232"/>
                </a:solidFill>
                <a:latin typeface="NexusSerif"/>
              </a:rPr>
              <a:t>opportunistic</a:t>
            </a:r>
            <a:r>
              <a:rPr lang="sv-SE" i="1" dirty="0">
                <a:solidFill>
                  <a:srgbClr val="323232"/>
                </a:solidFill>
                <a:latin typeface="NexusSerif"/>
              </a:rPr>
              <a:t> </a:t>
            </a:r>
            <a:r>
              <a:rPr lang="sv-SE" i="1" dirty="0" err="1">
                <a:solidFill>
                  <a:srgbClr val="323232"/>
                </a:solidFill>
                <a:latin typeface="NexusSerif"/>
              </a:rPr>
              <a:t>salpingectomy</a:t>
            </a:r>
            <a:r>
              <a:rPr lang="sv-SE" i="1" dirty="0">
                <a:solidFill>
                  <a:srgbClr val="323232"/>
                </a:solidFill>
                <a:latin typeface="NexusSerif"/>
              </a:rPr>
              <a:t>. </a:t>
            </a:r>
            <a:r>
              <a:rPr lang="sv-SE" i="1" dirty="0" err="1">
                <a:solidFill>
                  <a:srgbClr val="323232"/>
                </a:solidFill>
                <a:latin typeface="NexusSerif"/>
              </a:rPr>
              <a:t>Am</a:t>
            </a:r>
            <a:r>
              <a:rPr lang="sv-SE" i="1" dirty="0">
                <a:solidFill>
                  <a:srgbClr val="323232"/>
                </a:solidFill>
                <a:latin typeface="NexusSerif"/>
              </a:rPr>
              <a:t> J </a:t>
            </a:r>
            <a:r>
              <a:rPr lang="sv-SE" i="1" dirty="0" err="1">
                <a:solidFill>
                  <a:srgbClr val="323232"/>
                </a:solidFill>
                <a:latin typeface="NexusSerif"/>
              </a:rPr>
              <a:t>Obstet</a:t>
            </a:r>
            <a:r>
              <a:rPr lang="sv-SE" i="1" dirty="0">
                <a:solidFill>
                  <a:srgbClr val="323232"/>
                </a:solidFill>
                <a:latin typeface="NexusSerif"/>
              </a:rPr>
              <a:t> </a:t>
            </a:r>
            <a:r>
              <a:rPr lang="sv-SE" i="1" dirty="0" err="1">
                <a:solidFill>
                  <a:srgbClr val="323232"/>
                </a:solidFill>
                <a:latin typeface="NexusSerif"/>
              </a:rPr>
              <a:t>Gynecol</a:t>
            </a:r>
            <a:r>
              <a:rPr lang="sv-SE" i="1" dirty="0">
                <a:solidFill>
                  <a:srgbClr val="323232"/>
                </a:solidFill>
                <a:latin typeface="NexusSerif"/>
              </a:rPr>
              <a:t> 2019</a:t>
            </a:r>
            <a:endParaRPr lang="sv-SE" dirty="0"/>
          </a:p>
        </p:txBody>
      </p:sp>
    </p:spTree>
    <p:extLst>
      <p:ext uri="{BB962C8B-B14F-4D97-AF65-F5344CB8AC3E}">
        <p14:creationId xmlns:p14="http://schemas.microsoft.com/office/powerpoint/2010/main" val="398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8D3965-DE12-EF49-9246-F587C7175F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518" y="1876899"/>
            <a:ext cx="11184963" cy="4389664"/>
          </a:xfrm>
          <a:prstGeom prst="rect">
            <a:avLst/>
          </a:prstGeom>
        </p:spPr>
      </p:pic>
      <p:sp>
        <p:nvSpPr>
          <p:cNvPr id="4" name="Title 3">
            <a:extLst>
              <a:ext uri="{FF2B5EF4-FFF2-40B4-BE49-F238E27FC236}">
                <a16:creationId xmlns:a16="http://schemas.microsoft.com/office/drawing/2014/main" id="{7F513F55-274E-594D-A179-9025D4000C13}"/>
              </a:ext>
            </a:extLst>
          </p:cNvPr>
          <p:cNvSpPr>
            <a:spLocks noGrp="1"/>
          </p:cNvSpPr>
          <p:nvPr>
            <p:ph type="title"/>
          </p:nvPr>
        </p:nvSpPr>
        <p:spPr/>
        <p:txBody>
          <a:bodyPr/>
          <a:lstStyle/>
          <a:p>
            <a:r>
              <a:rPr lang="en-US" dirty="0" err="1"/>
              <a:t>Nationella</a:t>
            </a:r>
            <a:r>
              <a:rPr lang="en-US" dirty="0"/>
              <a:t> </a:t>
            </a:r>
            <a:r>
              <a:rPr lang="en-US" dirty="0" err="1"/>
              <a:t>riktlinjer</a:t>
            </a:r>
            <a:r>
              <a:rPr lang="en-US" dirty="0"/>
              <a:t> </a:t>
            </a:r>
            <a:r>
              <a:rPr lang="en-US" dirty="0" err="1"/>
              <a:t>inom</a:t>
            </a:r>
            <a:r>
              <a:rPr lang="en-US" dirty="0"/>
              <a:t> FIGO</a:t>
            </a:r>
          </a:p>
        </p:txBody>
      </p:sp>
      <p:sp>
        <p:nvSpPr>
          <p:cNvPr id="7" name="Footer Placeholder 6">
            <a:extLst>
              <a:ext uri="{FF2B5EF4-FFF2-40B4-BE49-F238E27FC236}">
                <a16:creationId xmlns:a16="http://schemas.microsoft.com/office/drawing/2014/main" id="{BC94A907-9936-3047-B814-51024A38E93A}"/>
              </a:ext>
            </a:extLst>
          </p:cNvPr>
          <p:cNvSpPr>
            <a:spLocks noGrp="1"/>
          </p:cNvSpPr>
          <p:nvPr>
            <p:ph type="ftr" sz="quarter" idx="11"/>
          </p:nvPr>
        </p:nvSpPr>
        <p:spPr/>
        <p:txBody>
          <a:bodyPr/>
          <a:lstStyle/>
          <a:p>
            <a:r>
              <a:rPr lang="sv-SE" dirty="0"/>
              <a:t>Elin Collins, Umeå Universitet</a:t>
            </a:r>
          </a:p>
          <a:p>
            <a:endParaRPr lang="sv-SE" dirty="0"/>
          </a:p>
        </p:txBody>
      </p:sp>
    </p:spTree>
    <p:extLst>
      <p:ext uri="{BB962C8B-B14F-4D97-AF65-F5344CB8AC3E}">
        <p14:creationId xmlns:p14="http://schemas.microsoft.com/office/powerpoint/2010/main" val="32611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4EABA875EB0446B3E79CD102E6D4CB" ma:contentTypeVersion="2" ma:contentTypeDescription="Create a new document." ma:contentTypeScope="" ma:versionID="8517ec45d12fbcd568b7987afbfcf06e">
  <xsd:schema xmlns:xsd="http://www.w3.org/2001/XMLSchema" xmlns:xs="http://www.w3.org/2001/XMLSchema" xmlns:p="http://schemas.microsoft.com/office/2006/metadata/properties" xmlns:ns3="f7a654c5-8c90-4718-a87c-25a8af6f4617" targetNamespace="http://schemas.microsoft.com/office/2006/metadata/properties" ma:root="true" ma:fieldsID="57a0835612819dab558cf764d946dde9" ns3:_="">
    <xsd:import namespace="f7a654c5-8c90-4718-a87c-25a8af6f461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654c5-8c90-4718-a87c-25a8af6f4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4B173-E518-410C-9B73-674BADD54133}">
  <ds:schemaRefs>
    <ds:schemaRef ds:uri="http://purl.org/dc/dcmitype/"/>
    <ds:schemaRef ds:uri="http://schemas.microsoft.com/office/infopath/2007/PartnerControls"/>
    <ds:schemaRef ds:uri="http://purl.org/dc/elements/1.1/"/>
    <ds:schemaRef ds:uri="http://schemas.microsoft.com/office/2006/metadata/properties"/>
    <ds:schemaRef ds:uri="f7a654c5-8c90-4718-a87c-25a8af6f4617"/>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3CFF13A3-88B0-4064-9DF5-A5D7A1120CEA}">
  <ds:schemaRefs>
    <ds:schemaRef ds:uri="http://schemas.microsoft.com/sharepoint/v3/contenttype/forms"/>
  </ds:schemaRefs>
</ds:datastoreItem>
</file>

<file path=customXml/itemProps3.xml><?xml version="1.0" encoding="utf-8"?>
<ds:datastoreItem xmlns:ds="http://schemas.openxmlformats.org/officeDocument/2006/customXml" ds:itemID="{9018D18B-479F-4A25-A246-377F9907B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a654c5-8c90-4718-a87c-25a8af6f4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5546</TotalTime>
  <Words>1142</Words>
  <Application>Microsoft Office PowerPoint</Application>
  <PresentationFormat>Bredbild</PresentationFormat>
  <Paragraphs>181</Paragraphs>
  <Slides>24</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Calibri</vt:lpstr>
      <vt:lpstr>Calibri Light</vt:lpstr>
      <vt:lpstr>NexusSerif</vt:lpstr>
      <vt:lpstr>Office-tema</vt:lpstr>
      <vt:lpstr>Nulägesrapport  HOPPSA och SALSTER</vt:lpstr>
      <vt:lpstr>Varför opportunistisk salpingektomi?</vt:lpstr>
      <vt:lpstr>Opportunistisk salpingektomi</vt:lpstr>
      <vt:lpstr>Menopausal symptoms and surgical complications after opportunistic bilateral salpingectomy, a register-based cohort study Collins E. et al., 2019, AJOG </vt:lpstr>
      <vt:lpstr>Förändring i andel bilateral salpingektomi (BSE) i samband med benign hysterektomi i Sverige</vt:lpstr>
      <vt:lpstr>PowerPoint-presentation</vt:lpstr>
      <vt:lpstr>Klimakteriesymtom</vt:lpstr>
      <vt:lpstr>Komplikationer</vt:lpstr>
      <vt:lpstr>Nationella riktlinjer inom FIGO</vt:lpstr>
      <vt:lpstr>Vad är det vetenskapliga läget ?</vt:lpstr>
      <vt:lpstr>Sveriges förutsättningar</vt:lpstr>
      <vt:lpstr>PowerPoint-presentation</vt:lpstr>
      <vt:lpstr>Randomiserade sedan studiestart</vt:lpstr>
      <vt:lpstr>PowerPoint-presentation</vt:lpstr>
      <vt:lpstr>Stor andel av inkluderade där det saknas preoperativ HOPPSA-enkät</vt:lpstr>
      <vt:lpstr>PowerPoint-presentation</vt:lpstr>
      <vt:lpstr>Uppföljningsenkäterna svarsfrekvens</vt:lpstr>
      <vt:lpstr>Rekryteringsmål för at kunna bedöma primära utfall</vt:lpstr>
      <vt:lpstr>PowerPoint-presentation</vt:lpstr>
      <vt:lpstr>PowerPoint-presentation</vt:lpstr>
      <vt:lpstr>PowerPoint-presentation</vt:lpstr>
      <vt:lpstr>PowerPoint-presentation</vt:lpstr>
      <vt:lpstr>Hur kan vi öka inkluderingen?</vt:lpstr>
      <vt:lpstr>Tack för mig!</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Nulägesrapport HOppSa, SalSter (och kvalitativ studie under HOppSa)</dc:title>
  <dc:creator>Elin Collins</dc:creator>
  <cp:lastModifiedBy>Birgitta Renström</cp:lastModifiedBy>
  <cp:revision>88</cp:revision>
  <dcterms:created xsi:type="dcterms:W3CDTF">2019-10-15T17:01:17Z</dcterms:created>
  <dcterms:modified xsi:type="dcterms:W3CDTF">2019-11-13T15:31:10Z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0x0101001F4EABA875EB0446B3E79CD102E6D4CB</vt:lpwstr>
  </property>
</Properties>
</file>