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0" r:id="rId7"/>
    <p:sldId id="277" r:id="rId8"/>
    <p:sldId id="275" r:id="rId9"/>
    <p:sldId id="276" r:id="rId10"/>
    <p:sldId id="272" r:id="rId11"/>
    <p:sldId id="271" r:id="rId12"/>
    <p:sldId id="273" r:id="rId13"/>
    <p:sldId id="279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9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46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D67B6-D1A2-694A-9018-17F42AFAE52F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FF54E-07C4-384C-9FE1-6DFB5394E1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065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78486-68E5-49A6-AA91-042572333C3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86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FB6EEB-027D-4B45-BEA5-C0F81830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66482FB-097D-F443-8BBC-16C03EE6C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177BCD8-D25B-C843-AF67-55EDB97C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B93F72-9FD9-5546-A563-4110AACC4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5D8F59-B9CA-8F49-B4D0-1BA72B697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97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3B6D5-323B-FC49-9B08-631BCC0C0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52FDCD8-5622-464C-BCAE-F697C747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F4DB86-9D03-BC48-99B6-5F489DE27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099C13-4FBA-884B-AB4C-39C483BC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CDF4EB3-3C11-BA42-AC11-21589B93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731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8BDEA7-E970-DF4D-A78C-E6D75A3AD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6EA542E-D790-114C-86D6-FE1759AC2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AAE8E4-B31E-4249-916E-93751962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22EE14-C23F-5343-88B6-D0B9C4D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3A099C-86A6-E644-8E6C-A727DB12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122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97D8A-B3B1-BA43-8D34-2D6C5C09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FD4B0-3869-BB4E-A641-06EB585A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408157-BED2-D54E-AF77-02D46C09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7F5237-0678-784B-A5C9-EADCA220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DC24ED8-A153-DA40-A979-D527CE19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200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B9B90D-776B-4643-BE88-ACB0437B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8F1776-3307-4E41-AD57-7EA4D9D2F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B52F16-651C-764D-B06B-7F153850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42FE18E-1CB3-C743-A012-446E3592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E31093-381C-5141-87CF-36150D3B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967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3E2F6-9345-4D40-8681-34D98DD3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B9A7F1-50CF-2C47-ADDF-BCAB007D5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ED1114-8AB8-E146-922E-D4C32B0FF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BEEDED-2E7C-D942-A0F6-A685A310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D42D8A0-0D84-7F41-89D0-7A393F44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B72C629-6BC6-E74F-AEFC-9490018F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2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98C2D-D9B9-A247-BFC4-2C283BE6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8369A3-4FFF-4641-BDCB-024318A3C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7AE0725-27E1-C546-AD7B-6AABD21F1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DB62858-41F3-C946-A817-1D23ECBECE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30AF61C-6DF1-374B-8A39-886089F95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A6A344E-23A7-C144-91DD-21B04B03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0B30CF2-F906-2D49-9FD0-2D7436D4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4601071-5AF9-6841-92FB-EF9BB900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44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C056AC-2E0E-C544-81E2-8CB57E18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57A8A21-22BF-1C41-8AEC-5FF28889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E69430-BDEC-014B-9994-5ED420D0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5B4172-2C60-FF4A-A73F-E5B093ED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4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44F5619-7607-8047-9DCF-AB7FB6EB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3342C22-3888-AF49-8CB4-5DCA8DB1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49DEB4-F569-D646-B81B-294E9010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500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B0E4C-5DE1-D541-98C4-22BA3EBF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A40B5A3-8D0E-A44F-81EC-410BBE06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CAA269-9800-BE4B-BD8F-9C30FE73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FEA2300-8909-6E49-9C83-214CA5CC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0ECE00-BE0A-0349-A268-C291B7CF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FD51420-4529-F04C-BF37-A20F449C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09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6291E0-B310-C84B-8039-24C197AB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E67BE13-0D0E-6C41-98E3-48890E79E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42999F-179C-6944-85E0-CD7BEC930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6A10E7F-A3A5-D040-8445-71BCB42B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E74E1E2-9723-AF44-AC4A-15D0F33A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2A310A2-F8C0-FC41-8615-437064051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115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3977AC5-1942-274A-8660-FD879E6D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4D5114-C69D-BE46-9431-CB113504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769ECD-75CE-FB4A-A3EB-F5EC6C75F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87C2-0D7A-2442-841B-252F962CCE87}" type="datetimeFigureOut">
              <a:rPr lang="sv-SE" smtClean="0"/>
              <a:t>2021-06-07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0A506D-F680-9344-A1AC-E8344D099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D02781-7E65-4F45-AEF9-E7ADB1C04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208B-2920-3141-9C93-47886BCF74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DB4F01-A128-7641-A786-75854BDFD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sv-SE" sz="4000">
                <a:solidFill>
                  <a:schemeClr val="tx2"/>
                </a:solidFill>
              </a:rPr>
              <a:t>Hysteroskopi 2.0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AE586D-54FC-D34F-84D8-B71037C1E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661729"/>
          </a:xfrm>
        </p:spPr>
        <p:txBody>
          <a:bodyPr anchor="ctr">
            <a:noAutofit/>
          </a:bodyPr>
          <a:lstStyle/>
          <a:p>
            <a:r>
              <a:rPr lang="sv-SE" sz="1200" dirty="0">
                <a:solidFill>
                  <a:schemeClr val="tx2"/>
                </a:solidFill>
              </a:rPr>
              <a:t>Sekreterarmöte 2021-05-28</a:t>
            </a:r>
          </a:p>
          <a:p>
            <a:r>
              <a:rPr lang="sv-SE" sz="1200" dirty="0">
                <a:solidFill>
                  <a:schemeClr val="tx2"/>
                </a:solidFill>
              </a:rPr>
              <a:t>Anneli Jördens, delregisteransvarig </a:t>
            </a:r>
            <a:r>
              <a:rPr lang="sv-SE" sz="1200" dirty="0" err="1">
                <a:solidFill>
                  <a:schemeClr val="tx2"/>
                </a:solidFill>
              </a:rPr>
              <a:t>Interuterin</a:t>
            </a:r>
            <a:r>
              <a:rPr lang="sv-SE" sz="1200" dirty="0">
                <a:solidFill>
                  <a:schemeClr val="tx2"/>
                </a:solidFill>
              </a:rPr>
              <a:t> kirurgi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37F4DC-99E2-4792-A362-B3F388C5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61" y="734697"/>
            <a:ext cx="9076691" cy="240532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393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FA02C661-D621-4F95-A40E-8550E2DAAA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pic>
        <p:nvPicPr>
          <p:cNvPr id="3" name="Bild 2" descr="Körsbärsblomma med hel fyllning">
            <a:extLst>
              <a:ext uri="{FF2B5EF4-FFF2-40B4-BE49-F238E27FC236}">
                <a16:creationId xmlns:a16="http://schemas.microsoft.com/office/drawing/2014/main" id="{43E78A67-B5B4-9C45-A12C-0397143BD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3159" y="1423284"/>
            <a:ext cx="1423284" cy="124040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C84C04B-308F-4D50-B5C6-7E40BF4BC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3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99174-991F-304A-89CD-ACB2CA584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Bakgrund till </a:t>
            </a:r>
            <a:r>
              <a:rPr lang="sv-SE" dirty="0" err="1"/>
              <a:t>Hysteroskopi</a:t>
            </a:r>
            <a:r>
              <a:rPr lang="sv-SE" dirty="0"/>
              <a:t> 2.0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99FC60-BB63-6348-858F-04D1A2B50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användarmötet i november 2020 presenterades </a:t>
            </a:r>
            <a:r>
              <a:rPr lang="sv-SE" dirty="0" err="1"/>
              <a:t>Hysteroskopi</a:t>
            </a:r>
            <a:r>
              <a:rPr lang="sv-SE" dirty="0"/>
              <a:t> 2.0</a:t>
            </a:r>
          </a:p>
          <a:p>
            <a:r>
              <a:rPr lang="sv-SE" dirty="0"/>
              <a:t>Varför Hysteroskopi 2.0? </a:t>
            </a:r>
          </a:p>
          <a:p>
            <a:r>
              <a:rPr lang="sv-SE" dirty="0"/>
              <a:t>Det behövs en uppdatering av delregistret, det saknas en del registreringar, dels av vissa ingrepp, dels av vissa kliniker och mottagningsenheter.</a:t>
            </a:r>
          </a:p>
          <a:p>
            <a:r>
              <a:rPr lang="sv-SE" dirty="0"/>
              <a:t>Men först, delregistret byter namn till…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25138BEE-3EA8-4C4B-B23D-7487ADA6DC1D}"/>
              </a:ext>
            </a:extLst>
          </p:cNvPr>
          <p:cNvSpPr/>
          <p:nvPr/>
        </p:nvSpPr>
        <p:spPr>
          <a:xfrm>
            <a:off x="4552949" y="5372100"/>
            <a:ext cx="2235777" cy="804862"/>
          </a:xfrm>
          <a:prstGeom prst="rightArrow">
            <a:avLst/>
          </a:prstGeom>
          <a:solidFill>
            <a:srgbClr val="5C9C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2A4F0C0-3103-4ACC-BA0D-4754A3B84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2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5A70AC-8806-FC4A-AD0A-AB117A63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365125"/>
            <a:ext cx="10346095" cy="1325563"/>
          </a:xfrm>
        </p:spPr>
        <p:txBody>
          <a:bodyPr anchor="ctr">
            <a:normAutofit/>
          </a:bodyPr>
          <a:lstStyle/>
          <a:p>
            <a:pPr algn="ctr"/>
            <a:r>
              <a:rPr lang="sv-SE" sz="4800" dirty="0"/>
              <a:t>Intrauterin kirurgi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842379-149A-204A-BE14-646B54CC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3" y="1506105"/>
            <a:ext cx="10346095" cy="45991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sv-SE" sz="2200" dirty="0">
                <a:latin typeface="Trebuchet MS" panose="020B0603020202020204" pitchFamily="34" charset="0"/>
              </a:rPr>
              <a:t>Full benämning på delregistret blir – </a:t>
            </a:r>
            <a:br>
              <a:rPr lang="sv-SE" sz="2200" dirty="0">
                <a:latin typeface="Trebuchet MS" panose="020B0603020202020204" pitchFamily="34" charset="0"/>
              </a:rPr>
            </a:br>
            <a:r>
              <a:rPr lang="sv-SE" sz="2200" b="1" i="1" dirty="0">
                <a:latin typeface="Trebuchet MS" panose="020B0603020202020204" pitchFamily="34" charset="0"/>
              </a:rPr>
              <a:t>Intrauterin kirurgi – med hysteroskop och/eller destruktionsmetod</a:t>
            </a:r>
          </a:p>
          <a:p>
            <a:pPr>
              <a:lnSpc>
                <a:spcPct val="100000"/>
              </a:lnSpc>
            </a:pPr>
            <a:r>
              <a:rPr lang="sv-SE" sz="2200" dirty="0">
                <a:latin typeface="Trebuchet MS" panose="020B0603020202020204" pitchFamily="34" charset="0"/>
              </a:rPr>
              <a:t>En tanke med namnbytet är bland annat att få ökad registrering av endometriedestruktion som ej registreras fullt ut idag. År 2019 utfördes 382 enligt Socialstyrelsens register, 259 registrerades i GynOp (68%)</a:t>
            </a:r>
          </a:p>
          <a:p>
            <a:pPr>
              <a:lnSpc>
                <a:spcPct val="100000"/>
              </a:lnSpc>
            </a:pPr>
            <a:r>
              <a:rPr lang="sv-SE" sz="2200" dirty="0">
                <a:latin typeface="Trebuchet MS" panose="020B0603020202020204" pitchFamily="34" charset="0"/>
              </a:rPr>
              <a:t>I dagsläget är täckningsgraden drygt 75% (gäller för 2019, siffror för 2020 kommer först efter sommaren). Denna siffra har ökat med 10% de senaste 5 åren men är fortfarande inte optimal, då vi gärna vill nå &gt;85% täckningsgrad</a:t>
            </a:r>
          </a:p>
          <a:p>
            <a:pPr lvl="1">
              <a:lnSpc>
                <a:spcPct val="100000"/>
              </a:lnSpc>
            </a:pPr>
            <a:r>
              <a:rPr lang="sv-SE" sz="1500" dirty="0">
                <a:latin typeface="Trebuchet MS" panose="020B0603020202020204" pitchFamily="34" charset="0"/>
              </a:rPr>
              <a:t>Täckningsgrad = antal </a:t>
            </a:r>
            <a:r>
              <a:rPr lang="sv-SE" sz="1500" dirty="0" err="1">
                <a:latin typeface="Trebuchet MS" panose="020B0603020202020204" pitchFamily="34" charset="0"/>
              </a:rPr>
              <a:t>intrauterina</a:t>
            </a:r>
            <a:r>
              <a:rPr lang="sv-SE" sz="1500" dirty="0">
                <a:latin typeface="Trebuchet MS" panose="020B0603020202020204" pitchFamily="34" charset="0"/>
              </a:rPr>
              <a:t> kirurgiska ingrepp i GynOp, utförda under det aktuella året jämfört med totala antal </a:t>
            </a:r>
            <a:r>
              <a:rPr lang="sv-SE" sz="1500" dirty="0" err="1">
                <a:latin typeface="Trebuchet MS" panose="020B0603020202020204" pitchFamily="34" charset="0"/>
              </a:rPr>
              <a:t>intrauterina</a:t>
            </a:r>
            <a:r>
              <a:rPr lang="sv-SE" sz="1500" dirty="0">
                <a:latin typeface="Trebuchet MS" panose="020B0603020202020204" pitchFamily="34" charset="0"/>
              </a:rPr>
              <a:t> kirurgiska ingrepp registrerade antingen i GynOp eller i patientregistret, utförda under samma år.  </a:t>
            </a:r>
          </a:p>
          <a:p>
            <a:pPr>
              <a:lnSpc>
                <a:spcPct val="100000"/>
              </a:lnSpc>
            </a:pPr>
            <a:r>
              <a:rPr lang="sv-SE" sz="2200" dirty="0">
                <a:latin typeface="Trebuchet MS" panose="020B0603020202020204" pitchFamily="34" charset="0"/>
              </a:rPr>
              <a:t>Anslutningsgrad = antal kliniker, mottagningar som utför intrauterin kirurgi och som registrerar detta i GynOp-registret jämfört med alla kliniker i landet som utför dessa operationer. Anslutningsgraden ska helst vara 100%, men det är den inte eftersom ett antal kliniker inte alls registrerar sina utförda hysteroskopier i GynOp.</a:t>
            </a:r>
          </a:p>
          <a:p>
            <a:pPr marL="0" indent="0">
              <a:lnSpc>
                <a:spcPct val="100000"/>
              </a:lnSpc>
              <a:buNone/>
            </a:pPr>
            <a:endParaRPr lang="sv-SE" sz="2200" dirty="0">
              <a:latin typeface="Trebuchet MS" panose="020B0603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8FEE70-02C3-4515-A46B-6633A3D7B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79DDBEF-F3F0-4A82-8900-F2FE8FF71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3" y="365125"/>
            <a:ext cx="10346095" cy="1325563"/>
          </a:xfrm>
        </p:spPr>
        <p:txBody>
          <a:bodyPr>
            <a:normAutofit/>
          </a:bodyPr>
          <a:lstStyle/>
          <a:p>
            <a:pPr algn="ctr"/>
            <a:r>
              <a:rPr lang="sv-SE" dirty="0" err="1"/>
              <a:t>Intrauterin</a:t>
            </a:r>
            <a:r>
              <a:rPr lang="sv-SE" dirty="0"/>
              <a:t> kirurgi</a:t>
            </a:r>
          </a:p>
        </p:txBody>
      </p:sp>
      <p:pic>
        <p:nvPicPr>
          <p:cNvPr id="5" name="Platshållare för innehåll 21" descr="En bild som visar fjärrkontroll, kontroll, video, sitter&#10;&#10;Automatiskt genererad beskrivning">
            <a:extLst>
              <a:ext uri="{FF2B5EF4-FFF2-40B4-BE49-F238E27FC236}">
                <a16:creationId xmlns:a16="http://schemas.microsoft.com/office/drawing/2014/main" id="{6AE87A96-681C-4C08-B209-7FEAC1412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2954" y="3903316"/>
            <a:ext cx="3124537" cy="2080942"/>
          </a:xfrm>
        </p:spPr>
      </p:pic>
      <p:pic>
        <p:nvPicPr>
          <p:cNvPr id="6" name="Platshållare för innehåll 18">
            <a:extLst>
              <a:ext uri="{FF2B5EF4-FFF2-40B4-BE49-F238E27FC236}">
                <a16:creationId xmlns:a16="http://schemas.microsoft.com/office/drawing/2014/main" id="{10E85535-06EB-4139-B56E-0FF0CD57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908" y="1491470"/>
            <a:ext cx="2522903" cy="2748419"/>
          </a:xfrm>
          <a:prstGeom prst="rect">
            <a:avLst/>
          </a:prstGeom>
        </p:spPr>
      </p:pic>
      <p:pic>
        <p:nvPicPr>
          <p:cNvPr id="7" name="Platshållare för innehåll 6" descr="En bild som visar sitter, bord, spel, fjärrkontroll&#10;&#10;Automatiskt genererad beskrivning">
            <a:extLst>
              <a:ext uri="{FF2B5EF4-FFF2-40B4-BE49-F238E27FC236}">
                <a16:creationId xmlns:a16="http://schemas.microsoft.com/office/drawing/2014/main" id="{902C003B-0B45-4E3A-BF1E-04E486CAEE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0" b="1884"/>
          <a:stretch/>
        </p:blipFill>
        <p:spPr>
          <a:xfrm>
            <a:off x="4742812" y="2341084"/>
            <a:ext cx="1861809" cy="1826550"/>
          </a:xfrm>
          <a:prstGeom prst="rect">
            <a:avLst/>
          </a:prstGeom>
        </p:spPr>
      </p:pic>
      <p:pic>
        <p:nvPicPr>
          <p:cNvPr id="8" name="Platshållare för innehåll 12" descr="En bild som visar objekt, vas, sitter, bord&#10;&#10;Automatiskt genererad beskrivning">
            <a:extLst>
              <a:ext uri="{FF2B5EF4-FFF2-40B4-BE49-F238E27FC236}">
                <a16:creationId xmlns:a16="http://schemas.microsoft.com/office/drawing/2014/main" id="{13F8CC91-E423-4194-A124-0A752ECBA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1" r="-3" b="6812"/>
          <a:stretch/>
        </p:blipFill>
        <p:spPr>
          <a:xfrm>
            <a:off x="1923102" y="4399537"/>
            <a:ext cx="1859636" cy="1826550"/>
          </a:xfrm>
          <a:prstGeom prst="rect">
            <a:avLst/>
          </a:prstGeom>
        </p:spPr>
      </p:pic>
      <p:pic>
        <p:nvPicPr>
          <p:cNvPr id="9" name="Platshållare för innehåll 9">
            <a:extLst>
              <a:ext uri="{FF2B5EF4-FFF2-40B4-BE49-F238E27FC236}">
                <a16:creationId xmlns:a16="http://schemas.microsoft.com/office/drawing/2014/main" id="{DDB5A85F-E3DA-4F7A-9CC2-F004310AAC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84" r="31614" b="6"/>
          <a:stretch/>
        </p:blipFill>
        <p:spPr>
          <a:xfrm>
            <a:off x="4747983" y="4399537"/>
            <a:ext cx="1859638" cy="1826550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439DC05-2F45-4A27-B80C-38888D9F0192}"/>
              </a:ext>
            </a:extLst>
          </p:cNvPr>
          <p:cNvSpPr txBox="1"/>
          <p:nvPr/>
        </p:nvSpPr>
        <p:spPr>
          <a:xfrm>
            <a:off x="4813343" y="2003586"/>
            <a:ext cx="164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Novasure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AD51FF0-233B-4C35-A41D-7011FD56F44B}"/>
              </a:ext>
            </a:extLst>
          </p:cNvPr>
          <p:cNvSpPr txBox="1"/>
          <p:nvPr/>
        </p:nvSpPr>
        <p:spPr>
          <a:xfrm>
            <a:off x="5012125" y="6346986"/>
            <a:ext cx="1451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/>
              <a:t>Thermablate</a:t>
            </a:r>
            <a:endParaRPr lang="sv-SE" sz="120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F803156-AE37-48AE-BDD9-D3F04D6BE1C9}"/>
              </a:ext>
            </a:extLst>
          </p:cNvPr>
          <p:cNvSpPr txBox="1"/>
          <p:nvPr/>
        </p:nvSpPr>
        <p:spPr>
          <a:xfrm>
            <a:off x="7983925" y="6115967"/>
            <a:ext cx="1093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/>
              <a:t>Lina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A68E86E-9E84-4E37-9CD0-CA199793E2BE}"/>
              </a:ext>
            </a:extLst>
          </p:cNvPr>
          <p:cNvSpPr txBox="1"/>
          <p:nvPr/>
        </p:nvSpPr>
        <p:spPr>
          <a:xfrm>
            <a:off x="7742954" y="1659131"/>
            <a:ext cx="3091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>
                <a:latin typeface="Trebuchet MS" panose="020B0603020202020204" pitchFamily="34" charset="0"/>
              </a:rPr>
              <a:t>Endometriedestruktion</a:t>
            </a:r>
            <a:r>
              <a:rPr lang="sv-SE" sz="1200" dirty="0">
                <a:latin typeface="Trebuchet MS" panose="020B0603020202020204" pitchFamily="34" charset="0"/>
              </a:rPr>
              <a:t>, behandling av riklig menstruation med en normalstor uterus utan </a:t>
            </a:r>
            <a:r>
              <a:rPr lang="sv-SE" sz="1200" dirty="0" err="1">
                <a:latin typeface="Trebuchet MS" panose="020B0603020202020204" pitchFamily="34" charset="0"/>
              </a:rPr>
              <a:t>intrauterin</a:t>
            </a:r>
            <a:r>
              <a:rPr lang="sv-SE" sz="1200" dirty="0">
                <a:latin typeface="Trebuchet MS" panose="020B0603020202020204" pitchFamily="34" charset="0"/>
              </a:rPr>
              <a:t> förändring. Görs med värmebehandling, antingen via radiofrekvensenergi eller ballongmetod med uppvärmning.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C6D70CE-2CF0-4177-AA78-34DEF0E86D74}"/>
              </a:ext>
            </a:extLst>
          </p:cNvPr>
          <p:cNvSpPr txBox="1"/>
          <p:nvPr/>
        </p:nvSpPr>
        <p:spPr>
          <a:xfrm>
            <a:off x="7742954" y="3072319"/>
            <a:ext cx="2944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Trebuchet MS" panose="020B0603020202020204" pitchFamily="34" charset="0"/>
              </a:rPr>
              <a:t>Destruktion kan också göras med </a:t>
            </a:r>
            <a:r>
              <a:rPr lang="sv-SE" sz="1200" dirty="0" err="1">
                <a:latin typeface="Trebuchet MS" panose="020B0603020202020204" pitchFamily="34" charset="0"/>
              </a:rPr>
              <a:t>hysteroskop</a:t>
            </a:r>
            <a:r>
              <a:rPr lang="sv-SE" sz="1200" dirty="0">
                <a:latin typeface="Trebuchet MS" panose="020B0603020202020204" pitchFamily="34" charset="0"/>
              </a:rPr>
              <a:t>, då används någon form av diatermikula, platta eller dylikt som man går över hela </a:t>
            </a:r>
            <a:r>
              <a:rPr lang="sv-SE" sz="1200" dirty="0" err="1">
                <a:latin typeface="Trebuchet MS" panose="020B0603020202020204" pitchFamily="34" charset="0"/>
              </a:rPr>
              <a:t>endometriet</a:t>
            </a:r>
            <a:r>
              <a:rPr lang="sv-SE" sz="1200" dirty="0">
                <a:latin typeface="Trebuchet MS" panose="020B0603020202020204" pitchFamily="34" charset="0"/>
              </a:rPr>
              <a:t> med. 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8EA77F-377B-4D03-BC0A-9563DE6ABF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3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0B701A1-4BB6-4F2C-ACBD-B894BA3A5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Intrauterin kirurgi</a:t>
            </a:r>
          </a:p>
        </p:txBody>
      </p:sp>
      <p:pic>
        <p:nvPicPr>
          <p:cNvPr id="7" name="Platshållare för innehåll 26" descr="En bild som visar skidåkning, snö, foto, person&#10;&#10;Automatiskt genererad beskrivning">
            <a:extLst>
              <a:ext uri="{FF2B5EF4-FFF2-40B4-BE49-F238E27FC236}">
                <a16:creationId xmlns:a16="http://schemas.microsoft.com/office/drawing/2014/main" id="{CECFA48B-A956-4F9C-BBE3-B26116C4A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897" y="2946346"/>
            <a:ext cx="3539628" cy="2353161"/>
          </a:xfrm>
        </p:spPr>
      </p:pic>
      <p:pic>
        <p:nvPicPr>
          <p:cNvPr id="8" name="Platshållare för innehåll 12">
            <a:extLst>
              <a:ext uri="{FF2B5EF4-FFF2-40B4-BE49-F238E27FC236}">
                <a16:creationId xmlns:a16="http://schemas.microsoft.com/office/drawing/2014/main" id="{10D64153-7ACC-494D-A4A3-674A6EE3B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" b="22534"/>
          <a:stretch/>
        </p:blipFill>
        <p:spPr>
          <a:xfrm>
            <a:off x="4237030" y="2315466"/>
            <a:ext cx="2596283" cy="1508336"/>
          </a:xfrm>
          <a:prstGeom prst="rect">
            <a:avLst/>
          </a:prstGeom>
        </p:spPr>
      </p:pic>
      <p:pic>
        <p:nvPicPr>
          <p:cNvPr id="9" name="Platshållare för innehåll 23">
            <a:extLst>
              <a:ext uri="{FF2B5EF4-FFF2-40B4-BE49-F238E27FC236}">
                <a16:creationId xmlns:a16="http://schemas.microsoft.com/office/drawing/2014/main" id="{26922D77-9C3A-4869-83AC-966FC18A8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236" y="2802373"/>
            <a:ext cx="2240492" cy="2240492"/>
          </a:xfrm>
          <a:prstGeom prst="rect">
            <a:avLst/>
          </a:prstGeom>
        </p:spPr>
      </p:pic>
      <p:pic>
        <p:nvPicPr>
          <p:cNvPr id="10" name="Platshållare för innehåll 4" descr="En bild som visar inomhus, bord, foto, liten&#10;&#10;Automatiskt genererad beskrivning">
            <a:extLst>
              <a:ext uri="{FF2B5EF4-FFF2-40B4-BE49-F238E27FC236}">
                <a16:creationId xmlns:a16="http://schemas.microsoft.com/office/drawing/2014/main" id="{832F0B5C-21CB-4FAE-A822-64D459D351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77" r="-6" b="-6"/>
          <a:stretch/>
        </p:blipFill>
        <p:spPr>
          <a:xfrm>
            <a:off x="4241116" y="4373925"/>
            <a:ext cx="2596283" cy="150832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39DEB72A-CD65-4FFA-841F-6B8BB4A23F5E}"/>
              </a:ext>
            </a:extLst>
          </p:cNvPr>
          <p:cNvSpPr txBox="1"/>
          <p:nvPr/>
        </p:nvSpPr>
        <p:spPr>
          <a:xfrm>
            <a:off x="1673180" y="2405270"/>
            <a:ext cx="161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Olympus</a:t>
            </a:r>
            <a:r>
              <a:rPr lang="sv-SE" sz="1200" dirty="0"/>
              <a:t> flexibel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1E67727-5060-42A2-8E31-C963B507D5F3}"/>
              </a:ext>
            </a:extLst>
          </p:cNvPr>
          <p:cNvSpPr txBox="1"/>
          <p:nvPr/>
        </p:nvSpPr>
        <p:spPr>
          <a:xfrm>
            <a:off x="4535650" y="6033052"/>
            <a:ext cx="2077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 err="1"/>
              <a:t>Bettochi</a:t>
            </a:r>
            <a:r>
              <a:rPr lang="sv-SE" sz="1200" dirty="0"/>
              <a:t> </a:t>
            </a:r>
            <a:r>
              <a:rPr lang="sv-SE" sz="1200" dirty="0" err="1"/>
              <a:t>Storz</a:t>
            </a:r>
            <a:endParaRPr lang="sv-SE" sz="12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F7A7981-62F2-4B1F-974D-39B633462A4A}"/>
              </a:ext>
            </a:extLst>
          </p:cNvPr>
          <p:cNvSpPr txBox="1"/>
          <p:nvPr/>
        </p:nvSpPr>
        <p:spPr>
          <a:xfrm>
            <a:off x="7547206" y="5227983"/>
            <a:ext cx="20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/>
              <a:t>Kungshusen officehysteroskop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E0B658E-BE2E-4582-BC5A-90C7268AD85C}"/>
              </a:ext>
            </a:extLst>
          </p:cNvPr>
          <p:cNvSpPr txBox="1"/>
          <p:nvPr/>
        </p:nvSpPr>
        <p:spPr>
          <a:xfrm>
            <a:off x="6833312" y="1421296"/>
            <a:ext cx="435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Trebuchet MS" panose="020B0603020202020204" pitchFamily="34" charset="0"/>
              </a:rPr>
              <a:t>Så kallade </a:t>
            </a:r>
            <a:r>
              <a:rPr lang="sv-SE" sz="1200" b="1" dirty="0">
                <a:latin typeface="Trebuchet MS" panose="020B0603020202020204" pitchFamily="34" charset="0"/>
              </a:rPr>
              <a:t>officehysteroskop</a:t>
            </a:r>
            <a:r>
              <a:rPr lang="sv-SE" sz="1200" dirty="0">
                <a:latin typeface="Trebuchet MS" panose="020B0603020202020204" pitchFamily="34" charset="0"/>
              </a:rPr>
              <a:t> används utan problem på mottagning, men även på operation. På grund av tunn yttre diameter, från 2-5 mm så behövs sällan dilatation av cervix med </a:t>
            </a:r>
            <a:r>
              <a:rPr lang="sv-SE" sz="1200" dirty="0" err="1">
                <a:latin typeface="Trebuchet MS" panose="020B0603020202020204" pitchFamily="34" charset="0"/>
              </a:rPr>
              <a:t>hegarstift</a:t>
            </a:r>
            <a:r>
              <a:rPr lang="sv-SE" sz="1200" dirty="0">
                <a:latin typeface="Trebuchet MS" panose="020B0603020202020204" pitchFamily="34" charset="0"/>
              </a:rPr>
              <a:t>. Tekniken att gå rätt in i uterus med instrumentet, utan spekulum i vagina eller tänger i </a:t>
            </a:r>
            <a:r>
              <a:rPr lang="sv-SE" sz="1200" dirty="0" err="1">
                <a:latin typeface="Trebuchet MS" panose="020B0603020202020204" pitchFamily="34" charset="0"/>
              </a:rPr>
              <a:t>portio</a:t>
            </a:r>
            <a:r>
              <a:rPr lang="sv-SE" sz="1200" dirty="0">
                <a:latin typeface="Trebuchet MS" panose="020B0603020202020204" pitchFamily="34" charset="0"/>
              </a:rPr>
              <a:t>, kallas </a:t>
            </a:r>
            <a:r>
              <a:rPr lang="sv-SE" sz="1200" dirty="0" err="1">
                <a:latin typeface="Trebuchet MS" panose="020B0603020202020204" pitchFamily="34" charset="0"/>
              </a:rPr>
              <a:t>vaginoskopi</a:t>
            </a:r>
            <a:r>
              <a:rPr lang="sv-SE" sz="1200" dirty="0">
                <a:latin typeface="Trebuchet MS" panose="020B0603020202020204" pitchFamily="34" charset="0"/>
              </a:rPr>
              <a:t>. Tack vare en arbetskanal kan mycket operativt utföras med exstirpation av mindre </a:t>
            </a:r>
            <a:r>
              <a:rPr lang="sv-SE" sz="1200" dirty="0" err="1">
                <a:latin typeface="Trebuchet MS" panose="020B0603020202020204" pitchFamily="34" charset="0"/>
              </a:rPr>
              <a:t>graviditetsrest</a:t>
            </a:r>
            <a:r>
              <a:rPr lang="sv-SE" sz="1200" dirty="0">
                <a:latin typeface="Trebuchet MS" panose="020B0603020202020204" pitchFamily="34" charset="0"/>
              </a:rPr>
              <a:t>, biopsi, diatermi av polyper, </a:t>
            </a:r>
            <a:r>
              <a:rPr lang="sv-SE" sz="1200" dirty="0" err="1">
                <a:latin typeface="Trebuchet MS" panose="020B0603020202020204" pitchFamily="34" charset="0"/>
              </a:rPr>
              <a:t>septa</a:t>
            </a:r>
            <a:r>
              <a:rPr lang="sv-SE" sz="1200" dirty="0">
                <a:latin typeface="Trebuchet MS" panose="020B0603020202020204" pitchFamily="34" charset="0"/>
              </a:rPr>
              <a:t> </a:t>
            </a:r>
            <a:r>
              <a:rPr lang="sv-SE" sz="1200" dirty="0" err="1">
                <a:latin typeface="Trebuchet MS" panose="020B0603020202020204" pitchFamily="34" charset="0"/>
              </a:rPr>
              <a:t>etc</a:t>
            </a:r>
            <a:endParaRPr lang="sv-SE" sz="1200" dirty="0">
              <a:latin typeface="Trebuchet MS" panose="020B0603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8AE59F5-6F4F-4563-8CCD-C4E3262E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17" y="4906231"/>
            <a:ext cx="2394409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3F1F51AC-A0D8-4C7D-81FF-9E0F2B73BCC7}"/>
              </a:ext>
            </a:extLst>
          </p:cNvPr>
          <p:cNvSpPr txBox="1"/>
          <p:nvPr/>
        </p:nvSpPr>
        <p:spPr>
          <a:xfrm>
            <a:off x="1416236" y="4582895"/>
            <a:ext cx="117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/>
              <a:t>Stryker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6A5DF29D-C24C-4474-948C-956283F0A454}"/>
              </a:ext>
            </a:extLst>
          </p:cNvPr>
          <p:cNvSpPr txBox="1"/>
          <p:nvPr/>
        </p:nvSpPr>
        <p:spPr>
          <a:xfrm>
            <a:off x="4863640" y="2574235"/>
            <a:ext cx="113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err="1"/>
              <a:t>Gynecare</a:t>
            </a:r>
            <a:endParaRPr lang="sv-SE" sz="1200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286594EB-AF75-4249-8136-66B835BBD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806F66C3-8113-4713-B6F3-B544F52E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323" y="73869"/>
            <a:ext cx="6539268" cy="1320800"/>
          </a:xfrm>
        </p:spPr>
        <p:txBody>
          <a:bodyPr>
            <a:normAutofit/>
          </a:bodyPr>
          <a:lstStyle/>
          <a:p>
            <a:r>
              <a:rPr lang="sv-SE" dirty="0" err="1"/>
              <a:t>Intrauterin</a:t>
            </a:r>
            <a:r>
              <a:rPr lang="sv-SE" dirty="0"/>
              <a:t> kirurgi</a:t>
            </a:r>
          </a:p>
        </p:txBody>
      </p:sp>
      <p:pic>
        <p:nvPicPr>
          <p:cNvPr id="18" name="Platshållare för innehåll 18">
            <a:extLst>
              <a:ext uri="{FF2B5EF4-FFF2-40B4-BE49-F238E27FC236}">
                <a16:creationId xmlns:a16="http://schemas.microsoft.com/office/drawing/2014/main" id="{D71CC02C-A001-4DBB-BCB8-2D9859ADD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2144" y="1676665"/>
            <a:ext cx="3456230" cy="2370615"/>
          </a:xfrm>
        </p:spPr>
      </p:pic>
      <p:pic>
        <p:nvPicPr>
          <p:cNvPr id="19" name="Platshållare för innehåll 12" descr="En bild som visar luft, plan&#10;&#10;Automatiskt genererad beskrivning">
            <a:extLst>
              <a:ext uri="{FF2B5EF4-FFF2-40B4-BE49-F238E27FC236}">
                <a16:creationId xmlns:a16="http://schemas.microsoft.com/office/drawing/2014/main" id="{2F665B08-F1E0-40DC-87E7-DED5873753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9" r="4" b="4"/>
          <a:stretch/>
        </p:blipFill>
        <p:spPr>
          <a:xfrm>
            <a:off x="4716035" y="1953989"/>
            <a:ext cx="2555165" cy="1969724"/>
          </a:xfrm>
          <a:prstGeom prst="rect">
            <a:avLst/>
          </a:prstGeom>
        </p:spPr>
      </p:pic>
      <p:pic>
        <p:nvPicPr>
          <p:cNvPr id="20" name="Platshållare för innehåll 9">
            <a:extLst>
              <a:ext uri="{FF2B5EF4-FFF2-40B4-BE49-F238E27FC236}">
                <a16:creationId xmlns:a16="http://schemas.microsoft.com/office/drawing/2014/main" id="{6A093C66-6BEB-4F20-91EF-FC0A116CA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4" r="5825" b="-4"/>
          <a:stretch/>
        </p:blipFill>
        <p:spPr>
          <a:xfrm>
            <a:off x="1836912" y="1676665"/>
            <a:ext cx="2251539" cy="2122615"/>
          </a:xfrm>
          <a:prstGeom prst="rect">
            <a:avLst/>
          </a:prstGeom>
        </p:spPr>
      </p:pic>
      <p:pic>
        <p:nvPicPr>
          <p:cNvPr id="21" name="Platshållare för innehåll 4" descr="En bild som visar ljus, plan, flygplan, luft&#10;&#10;Automatiskt genererad beskrivning">
            <a:extLst>
              <a:ext uri="{FF2B5EF4-FFF2-40B4-BE49-F238E27FC236}">
                <a16:creationId xmlns:a16="http://schemas.microsoft.com/office/drawing/2014/main" id="{099ABAD2-2114-4625-B59B-B1DFC18079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54" r="4" b="4"/>
          <a:stretch/>
        </p:blipFill>
        <p:spPr>
          <a:xfrm>
            <a:off x="6878925" y="4393000"/>
            <a:ext cx="2879124" cy="1840038"/>
          </a:xfrm>
          <a:prstGeom prst="rect">
            <a:avLst/>
          </a:prstGeom>
        </p:spPr>
      </p:pic>
      <p:pic>
        <p:nvPicPr>
          <p:cNvPr id="22" name="Platshållare för innehåll 6" descr="En bild som visar inomhus, bord, dator, skrivbord&#10;&#10;Automatiskt genererad beskrivning">
            <a:extLst>
              <a:ext uri="{FF2B5EF4-FFF2-40B4-BE49-F238E27FC236}">
                <a16:creationId xmlns:a16="http://schemas.microsoft.com/office/drawing/2014/main" id="{C67866D2-69A9-4EC2-88EC-7816F3ACB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54" r="33273" b="-1"/>
          <a:stretch/>
        </p:blipFill>
        <p:spPr>
          <a:xfrm>
            <a:off x="1902337" y="4200173"/>
            <a:ext cx="2088527" cy="1711886"/>
          </a:xfrm>
          <a:prstGeom prst="rect">
            <a:avLst/>
          </a:prstGeom>
        </p:spPr>
      </p:pic>
      <p:pic>
        <p:nvPicPr>
          <p:cNvPr id="23" name="Bildobjekt 22" descr="En bild som visar plan, luft, flyger, flygplan&#10;&#10;Automatiskt genererad beskrivning">
            <a:extLst>
              <a:ext uri="{FF2B5EF4-FFF2-40B4-BE49-F238E27FC236}">
                <a16:creationId xmlns:a16="http://schemas.microsoft.com/office/drawing/2014/main" id="{DAB7CB99-B9F9-4803-B126-1E99CC35C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4694" y="3900118"/>
            <a:ext cx="2088527" cy="1840037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2D468DB0-F19C-49A2-A0CE-BF401D3503E9}"/>
              </a:ext>
            </a:extLst>
          </p:cNvPr>
          <p:cNvSpPr txBox="1"/>
          <p:nvPr/>
        </p:nvSpPr>
        <p:spPr>
          <a:xfrm>
            <a:off x="2011517" y="1245386"/>
            <a:ext cx="1506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Myosure</a:t>
            </a:r>
            <a:r>
              <a:rPr lang="sv-SE" sz="1100" dirty="0"/>
              <a:t> </a:t>
            </a:r>
            <a:r>
              <a:rPr lang="sv-SE" sz="1100" dirty="0" err="1"/>
              <a:t>morcellator</a:t>
            </a:r>
            <a:endParaRPr lang="sv-SE" sz="1100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8B30E5BD-F084-446F-9E7B-52064E7E4B41}"/>
              </a:ext>
            </a:extLst>
          </p:cNvPr>
          <p:cNvSpPr txBox="1"/>
          <p:nvPr/>
        </p:nvSpPr>
        <p:spPr>
          <a:xfrm>
            <a:off x="5033014" y="1676665"/>
            <a:ext cx="18459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Kungshusen </a:t>
            </a:r>
            <a:r>
              <a:rPr lang="sv-SE" sz="1100" dirty="0" err="1"/>
              <a:t>resektoskop</a:t>
            </a:r>
            <a:endParaRPr lang="sv-SE" sz="1100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27B68A50-815C-4915-A34F-65DC2850454C}"/>
              </a:ext>
            </a:extLst>
          </p:cNvPr>
          <p:cNvSpPr txBox="1"/>
          <p:nvPr/>
        </p:nvSpPr>
        <p:spPr>
          <a:xfrm>
            <a:off x="2220240" y="6082653"/>
            <a:ext cx="15803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Bigatti</a:t>
            </a:r>
            <a:r>
              <a:rPr lang="sv-SE" sz="1100" dirty="0"/>
              <a:t> </a:t>
            </a:r>
            <a:r>
              <a:rPr lang="sv-SE" sz="1100" dirty="0" err="1"/>
              <a:t>morcellator</a:t>
            </a:r>
            <a:endParaRPr lang="sv-SE" sz="1100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C31636C-0F2B-4082-8929-648E96ACF5F3}"/>
              </a:ext>
            </a:extLst>
          </p:cNvPr>
          <p:cNvSpPr txBox="1"/>
          <p:nvPr/>
        </p:nvSpPr>
        <p:spPr>
          <a:xfrm>
            <a:off x="4406848" y="5740155"/>
            <a:ext cx="1866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Truclear</a:t>
            </a:r>
            <a:r>
              <a:rPr lang="sv-SE" sz="1100" dirty="0"/>
              <a:t> </a:t>
            </a:r>
            <a:r>
              <a:rPr lang="sv-SE" sz="1100" dirty="0" err="1"/>
              <a:t>morcellator</a:t>
            </a:r>
            <a:endParaRPr lang="sv-SE" sz="1100" dirty="0"/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A98A5E15-8A6D-410B-B167-392E751ABE83}"/>
              </a:ext>
            </a:extLst>
          </p:cNvPr>
          <p:cNvSpPr txBox="1"/>
          <p:nvPr/>
        </p:nvSpPr>
        <p:spPr>
          <a:xfrm>
            <a:off x="7271201" y="4047280"/>
            <a:ext cx="2088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dirty="0" err="1"/>
              <a:t>Olympus</a:t>
            </a:r>
            <a:r>
              <a:rPr lang="sv-SE" sz="1100" dirty="0"/>
              <a:t> </a:t>
            </a:r>
            <a:r>
              <a:rPr lang="sv-SE" sz="1100" dirty="0" err="1"/>
              <a:t>resektoskop</a:t>
            </a:r>
            <a:endParaRPr lang="sv-SE" sz="1100" dirty="0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49FBA70A-9356-4F3C-8C8A-B2A36D6D238D}"/>
              </a:ext>
            </a:extLst>
          </p:cNvPr>
          <p:cNvSpPr txBox="1"/>
          <p:nvPr/>
        </p:nvSpPr>
        <p:spPr>
          <a:xfrm>
            <a:off x="7509164" y="366354"/>
            <a:ext cx="416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latin typeface="Trebuchet MS" panose="020B0603020202020204" pitchFamily="34" charset="0"/>
              </a:rPr>
              <a:t>Resektoskop och </a:t>
            </a:r>
            <a:r>
              <a:rPr lang="sv-SE" sz="1100" dirty="0" err="1">
                <a:latin typeface="Trebuchet MS" panose="020B0603020202020204" pitchFamily="34" charset="0"/>
              </a:rPr>
              <a:t>morcelleringshysteroskop</a:t>
            </a:r>
            <a:r>
              <a:rPr lang="sv-SE" sz="1100" dirty="0">
                <a:latin typeface="Trebuchet MS" panose="020B0603020202020204" pitchFamily="34" charset="0"/>
              </a:rPr>
              <a:t> används för att åtgärda myom, större polyper, graviditetsrester osv. Ofta används de på operationsavdelning, görs ofta i narkos, därav kallas de </a:t>
            </a:r>
            <a:r>
              <a:rPr lang="sv-SE" sz="1100" b="1" dirty="0" err="1">
                <a:latin typeface="Trebuchet MS" panose="020B0603020202020204" pitchFamily="34" charset="0"/>
              </a:rPr>
              <a:t>operationshysteroskop</a:t>
            </a:r>
            <a:r>
              <a:rPr lang="sv-SE" sz="1100" dirty="0">
                <a:latin typeface="Trebuchet MS" panose="020B0603020202020204" pitchFamily="34" charset="0"/>
              </a:rPr>
              <a:t> traditionellt. De kan givetvis användas på mottagning med, med bra analgetisk rutin. Kräver dilatation av cervix med </a:t>
            </a:r>
            <a:r>
              <a:rPr lang="sv-SE" sz="1100" dirty="0" err="1">
                <a:latin typeface="Trebuchet MS" panose="020B0603020202020204" pitchFamily="34" charset="0"/>
              </a:rPr>
              <a:t>hegarstift</a:t>
            </a:r>
            <a:r>
              <a:rPr lang="sv-SE" sz="1100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6D9AA40-6D8B-46D1-B2D6-6BD91D0DE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3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9211F-3FAE-454C-897A-56566FB9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Intrauterin</a:t>
            </a:r>
            <a:r>
              <a:rPr lang="sv-SE" dirty="0"/>
              <a:t> kirurgi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89F550-BCA0-1F4F-A7AB-E3A3A595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Trebuchet MS" panose="020B0603020202020204" pitchFamily="34" charset="0"/>
              </a:rPr>
              <a:t>Ett ombyggnadsarbete pågår av registret</a:t>
            </a:r>
          </a:p>
          <a:p>
            <a:r>
              <a:rPr lang="sv-SE" sz="2400" dirty="0">
                <a:latin typeface="Trebuchet MS" panose="020B0603020202020204" pitchFamily="34" charset="0"/>
              </a:rPr>
              <a:t>Detta gäller alla delregister i GynOp</a:t>
            </a:r>
          </a:p>
          <a:p>
            <a:r>
              <a:rPr lang="sv-SE" sz="2400" dirty="0" err="1">
                <a:latin typeface="Trebuchet MS" panose="020B0603020202020204" pitchFamily="34" charset="0"/>
              </a:rPr>
              <a:t>Hysteroskopiregistret</a:t>
            </a:r>
            <a:r>
              <a:rPr lang="sv-SE" sz="2400" dirty="0">
                <a:latin typeface="Trebuchet MS" panose="020B0603020202020204" pitchFamily="34" charset="0"/>
              </a:rPr>
              <a:t> byter ju namn och varje inmatningsfaktor är genomgången och förhoppningsvis innebär detta en snabbare registrering i samband med operation och förhoppningsvis mer relevanta detaljer för statistik från registret</a:t>
            </a:r>
          </a:p>
          <a:p>
            <a:r>
              <a:rPr lang="sv-SE" sz="2400" dirty="0">
                <a:latin typeface="Trebuchet MS" panose="020B0603020202020204" pitchFamily="34" charset="0"/>
              </a:rPr>
              <a:t>Får vi fler registrerade </a:t>
            </a:r>
            <a:r>
              <a:rPr lang="sv-SE" sz="2400" dirty="0" err="1">
                <a:latin typeface="Trebuchet MS" panose="020B0603020202020204" pitchFamily="34" charset="0"/>
              </a:rPr>
              <a:t>endometriedestruktioner</a:t>
            </a:r>
            <a:r>
              <a:rPr lang="sv-SE" sz="2400" dirty="0">
                <a:latin typeface="Trebuchet MS" panose="020B0603020202020204" pitchFamily="34" charset="0"/>
              </a:rPr>
              <a:t> i </a:t>
            </a:r>
            <a:r>
              <a:rPr lang="sv-SE" sz="2400" dirty="0" err="1">
                <a:latin typeface="Trebuchet MS" panose="020B0603020202020204" pitchFamily="34" charset="0"/>
              </a:rPr>
              <a:t>GynOp</a:t>
            </a:r>
            <a:r>
              <a:rPr lang="sv-SE" sz="2400" dirty="0">
                <a:latin typeface="Trebuchet MS" panose="020B0603020202020204" pitchFamily="34" charset="0"/>
              </a:rPr>
              <a:t> så får vi bättre kvalitetsutvärdering av metoderna som finns och genom enkäterna patientnöjdheten hos kvinnor med riklig menstruation</a:t>
            </a:r>
          </a:p>
          <a:p>
            <a:r>
              <a:rPr lang="sv-SE" sz="2400" dirty="0">
                <a:latin typeface="Trebuchet MS" panose="020B0603020202020204" pitchFamily="34" charset="0"/>
              </a:rPr>
              <a:t>Arbetets slutdatum ej klarlagt, men processen har kommit långt i omarbetning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4F040D-8A87-4B29-A6D9-5C66790C1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ubrik 4">
            <a:extLst>
              <a:ext uri="{FF2B5EF4-FFF2-40B4-BE49-F238E27FC236}">
                <a16:creationId xmlns:a16="http://schemas.microsoft.com/office/drawing/2014/main" id="{4248636B-F177-0D42-95F5-A83552C3F4C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60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v-SE" sz="2000"/>
              <a:t>Operationsformuläret</a:t>
            </a:r>
            <a:endParaRPr lang="sv-SE" sz="2000" dirty="0"/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765358E6-0431-C44B-A4D1-92AF39955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41"/>
          <a:stretch/>
        </p:blipFill>
        <p:spPr>
          <a:xfrm>
            <a:off x="505075" y="2116621"/>
            <a:ext cx="866775" cy="260518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69D6419A-82CD-6445-878C-DD143F08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846" y="1949933"/>
            <a:ext cx="1352550" cy="333375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36123A6-B775-ED4A-8779-401F9EEBB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91" y="2729929"/>
            <a:ext cx="683630" cy="273452"/>
          </a:xfrm>
          <a:prstGeom prst="rect">
            <a:avLst/>
          </a:prstGeom>
        </p:spPr>
      </p:pic>
      <p:pic>
        <p:nvPicPr>
          <p:cNvPr id="65" name="Bildobjekt 64">
            <a:extLst>
              <a:ext uri="{FF2B5EF4-FFF2-40B4-BE49-F238E27FC236}">
                <a16:creationId xmlns:a16="http://schemas.microsoft.com/office/drawing/2014/main" id="{7C861EE1-C1E7-9F41-BCA6-0BA710975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075" y="1940462"/>
            <a:ext cx="590550" cy="306418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816B2F57-8DB0-254B-99BE-FDA96324D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0772" y="1939798"/>
            <a:ext cx="704850" cy="333375"/>
          </a:xfrm>
          <a:prstGeom prst="rect">
            <a:avLst/>
          </a:prstGeom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797C3D4-527F-3442-856A-26AEDEC58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8522" y="2313746"/>
            <a:ext cx="600075" cy="371475"/>
          </a:xfrm>
          <a:prstGeom prst="rect">
            <a:avLst/>
          </a:prstGeom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59D7E4F-4757-3742-8674-ABD9FE2B5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7624" y="2359955"/>
            <a:ext cx="1438275" cy="333375"/>
          </a:xfrm>
          <a:prstGeom prst="rect">
            <a:avLst/>
          </a:prstGeom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8CF73C50-BABE-4A4B-B18C-88C0BF2E7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5600" y="1988033"/>
            <a:ext cx="1047750" cy="295275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0FDCB38B-EC0E-4943-BEF5-E8CCED5BE0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624" y="1988033"/>
            <a:ext cx="1057275" cy="295275"/>
          </a:xfrm>
          <a:prstGeom prst="rect">
            <a:avLst/>
          </a:prstGeom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C8BBD3E3-C899-094D-AE3A-217175A21A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0226" y="2313746"/>
            <a:ext cx="581025" cy="295275"/>
          </a:xfrm>
          <a:prstGeom prst="rect">
            <a:avLst/>
          </a:prstGeom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88FFC3C2-1E5C-6F49-82E2-1C2C66C7E4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1722" y="2303823"/>
            <a:ext cx="742950" cy="333375"/>
          </a:xfrm>
          <a:prstGeom prst="rect">
            <a:avLst/>
          </a:prstGeom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94DB52FB-EB7B-9C40-920E-5E454797F9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2186" y="2275646"/>
            <a:ext cx="2009775" cy="333375"/>
          </a:xfrm>
          <a:prstGeom prst="rect">
            <a:avLst/>
          </a:prstGeom>
        </p:spPr>
      </p:pic>
      <p:sp>
        <p:nvSpPr>
          <p:cNvPr id="74" name="Pratbubbla: rektangel 29">
            <a:extLst>
              <a:ext uri="{FF2B5EF4-FFF2-40B4-BE49-F238E27FC236}">
                <a16:creationId xmlns:a16="http://schemas.microsoft.com/office/drawing/2014/main" id="{C0A7AA9F-6460-5447-80F8-77CBD8B1DA8C}"/>
              </a:ext>
            </a:extLst>
          </p:cNvPr>
          <p:cNvSpPr/>
          <p:nvPr/>
        </p:nvSpPr>
        <p:spPr>
          <a:xfrm>
            <a:off x="9595698" y="448208"/>
            <a:ext cx="2060033" cy="1276811"/>
          </a:xfrm>
          <a:prstGeom prst="wedgeRectCallout">
            <a:avLst>
              <a:gd name="adj1" fmla="val -72498"/>
              <a:gd name="adj2" fmla="val 825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>
                <a:solidFill>
                  <a:schemeClr val="dk1"/>
                </a:solidFill>
              </a:rPr>
              <a:t>Ändra turordningen och lägg till ”Ingen”. Finns en variabel som heter </a:t>
            </a:r>
            <a:r>
              <a:rPr lang="sv-SE" sz="1100" dirty="0" err="1">
                <a:solidFill>
                  <a:schemeClr val="dk1"/>
                </a:solidFill>
              </a:rPr>
              <a:t>AnestesiIngen</a:t>
            </a:r>
            <a:r>
              <a:rPr lang="sv-SE" sz="1100" dirty="0">
                <a:solidFill>
                  <a:schemeClr val="dk1"/>
                </a:solidFill>
              </a:rPr>
              <a:t> i </a:t>
            </a:r>
            <a:r>
              <a:rPr lang="sv-SE" sz="1100" dirty="0" err="1">
                <a:solidFill>
                  <a:schemeClr val="dk1"/>
                </a:solidFill>
              </a:rPr>
              <a:t>op</a:t>
            </a:r>
            <a:r>
              <a:rPr lang="sv-SE" sz="1100" dirty="0">
                <a:solidFill>
                  <a:schemeClr val="dk1"/>
                </a:solidFill>
              </a:rPr>
              <a:t>-formuläret i databasen, använd den till ”ingen”. Denna ändring gäller alla operationer, inte bara hysteroskopier.</a:t>
            </a:r>
          </a:p>
        </p:txBody>
      </p:sp>
      <p:pic>
        <p:nvPicPr>
          <p:cNvPr id="75" name="Bildobjekt 74">
            <a:extLst>
              <a:ext uri="{FF2B5EF4-FFF2-40B4-BE49-F238E27FC236}">
                <a16:creationId xmlns:a16="http://schemas.microsoft.com/office/drawing/2014/main" id="{2A780EE4-CFC7-6C46-A47B-592C331F9B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6269" y="5998142"/>
            <a:ext cx="1539006" cy="639446"/>
          </a:xfrm>
          <a:prstGeom prst="rect">
            <a:avLst/>
          </a:prstGeom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06367E3B-F846-B342-86B8-179836FBDF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69" y="3236594"/>
            <a:ext cx="4105275" cy="447675"/>
          </a:xfrm>
          <a:prstGeom prst="rect">
            <a:avLst/>
          </a:prstGeom>
        </p:spPr>
      </p:pic>
      <p:sp>
        <p:nvSpPr>
          <p:cNvPr id="77" name="Pratbubbla: rektangel 36">
            <a:extLst>
              <a:ext uri="{FF2B5EF4-FFF2-40B4-BE49-F238E27FC236}">
                <a16:creationId xmlns:a16="http://schemas.microsoft.com/office/drawing/2014/main" id="{E28ADF2E-970F-F542-8863-A307FA895E04}"/>
              </a:ext>
            </a:extLst>
          </p:cNvPr>
          <p:cNvSpPr/>
          <p:nvPr/>
        </p:nvSpPr>
        <p:spPr>
          <a:xfrm>
            <a:off x="2971536" y="6160132"/>
            <a:ext cx="5462754" cy="397812"/>
          </a:xfrm>
          <a:prstGeom prst="wedgeRectCallout">
            <a:avLst>
              <a:gd name="adj1" fmla="val -67425"/>
              <a:gd name="adj2" fmla="val 13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1100" dirty="0"/>
              <a:t>”Hysteroskopisk” ska ändras till ”Intrauterin”. Intrauterin ska vara förvalt vi valen hysteroskopi och endometriedestruktion under ”Val operation intrauterint”</a:t>
            </a:r>
          </a:p>
        </p:txBody>
      </p:sp>
      <p:sp>
        <p:nvSpPr>
          <p:cNvPr id="78" name="textruta 77">
            <a:extLst>
              <a:ext uri="{FF2B5EF4-FFF2-40B4-BE49-F238E27FC236}">
                <a16:creationId xmlns:a16="http://schemas.microsoft.com/office/drawing/2014/main" id="{B7A077A9-F48F-EF4E-81FA-4127328AD631}"/>
              </a:ext>
            </a:extLst>
          </p:cNvPr>
          <p:cNvSpPr txBox="1"/>
          <p:nvPr/>
        </p:nvSpPr>
        <p:spPr>
          <a:xfrm>
            <a:off x="2107900" y="3607599"/>
            <a:ext cx="4234706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/>
              <a:t>Hysteroskopi</a:t>
            </a:r>
            <a:br>
              <a:rPr lang="sv-SE" sz="1400" dirty="0"/>
            </a:br>
            <a:r>
              <a:rPr lang="sv-SE" sz="1400" dirty="0"/>
              <a:t>Endometriedestruktion</a:t>
            </a:r>
          </a:p>
          <a:p>
            <a:r>
              <a:rPr lang="sv-SE" sz="1400" dirty="0"/>
              <a:t>Hysteroskopi med samtidig endometriedestruktion</a:t>
            </a:r>
          </a:p>
          <a:p>
            <a:r>
              <a:rPr lang="sv-SE" sz="1400" dirty="0"/>
              <a:t>Mer än intrauterin kirurgi</a:t>
            </a:r>
          </a:p>
        </p:txBody>
      </p:sp>
      <p:pic>
        <p:nvPicPr>
          <p:cNvPr id="79" name="Bildobjekt 78">
            <a:extLst>
              <a:ext uri="{FF2B5EF4-FFF2-40B4-BE49-F238E27FC236}">
                <a16:creationId xmlns:a16="http://schemas.microsoft.com/office/drawing/2014/main" id="{EA00369E-AFEB-9C4E-93E1-076948CD2C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880" y="694403"/>
            <a:ext cx="1665175" cy="392211"/>
          </a:xfrm>
          <a:prstGeom prst="rect">
            <a:avLst/>
          </a:prstGeom>
        </p:spPr>
      </p:pic>
      <p:pic>
        <p:nvPicPr>
          <p:cNvPr id="80" name="Bildobjekt 79">
            <a:extLst>
              <a:ext uri="{FF2B5EF4-FFF2-40B4-BE49-F238E27FC236}">
                <a16:creationId xmlns:a16="http://schemas.microsoft.com/office/drawing/2014/main" id="{1F32FB27-9A12-7848-B370-AB1A2E66F5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396" y="702289"/>
            <a:ext cx="3320210" cy="397813"/>
          </a:xfrm>
          <a:prstGeom prst="rect">
            <a:avLst/>
          </a:prstGeom>
        </p:spPr>
      </p:pic>
      <p:pic>
        <p:nvPicPr>
          <p:cNvPr id="81" name="Bildobjekt 80">
            <a:extLst>
              <a:ext uri="{FF2B5EF4-FFF2-40B4-BE49-F238E27FC236}">
                <a16:creationId xmlns:a16="http://schemas.microsoft.com/office/drawing/2014/main" id="{8F4D0FD3-631F-B146-9A71-08315827ACE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880" y="4513631"/>
            <a:ext cx="2233140" cy="385295"/>
          </a:xfrm>
          <a:prstGeom prst="rect">
            <a:avLst/>
          </a:prstGeom>
        </p:spPr>
      </p:pic>
      <p:pic>
        <p:nvPicPr>
          <p:cNvPr id="82" name="Bildobjekt 81">
            <a:extLst>
              <a:ext uri="{FF2B5EF4-FFF2-40B4-BE49-F238E27FC236}">
                <a16:creationId xmlns:a16="http://schemas.microsoft.com/office/drawing/2014/main" id="{4115C254-4C08-C543-A4EA-8550D10F24A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33020" y="4681235"/>
            <a:ext cx="1340395" cy="1202919"/>
          </a:xfrm>
          <a:prstGeom prst="rect">
            <a:avLst/>
          </a:prstGeom>
        </p:spPr>
      </p:pic>
      <p:sp>
        <p:nvSpPr>
          <p:cNvPr id="83" name="Pratbubbla: rektangel 48">
            <a:extLst>
              <a:ext uri="{FF2B5EF4-FFF2-40B4-BE49-F238E27FC236}">
                <a16:creationId xmlns:a16="http://schemas.microsoft.com/office/drawing/2014/main" id="{7227F7ED-2ECF-CF4E-8D30-B70A839639E3}"/>
              </a:ext>
            </a:extLst>
          </p:cNvPr>
          <p:cNvSpPr/>
          <p:nvPr/>
        </p:nvSpPr>
        <p:spPr>
          <a:xfrm>
            <a:off x="4947564" y="4734092"/>
            <a:ext cx="4511416" cy="397813"/>
          </a:xfrm>
          <a:prstGeom prst="wedgeRectCallout">
            <a:avLst>
              <a:gd name="adj1" fmla="val -65121"/>
              <a:gd name="adj2" fmla="val 456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De tre alternativen ska vara kvar, men inget ytterligare ska öppnas vid valen malignitetsmisstänkt och malignt</a:t>
            </a:r>
          </a:p>
        </p:txBody>
      </p:sp>
      <p:pic>
        <p:nvPicPr>
          <p:cNvPr id="84" name="Bildobjekt 83">
            <a:extLst>
              <a:ext uri="{FF2B5EF4-FFF2-40B4-BE49-F238E27FC236}">
                <a16:creationId xmlns:a16="http://schemas.microsoft.com/office/drawing/2014/main" id="{6BED3315-C55E-5A4F-B7F0-265F779D5A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01251" y="1124125"/>
            <a:ext cx="1623752" cy="702818"/>
          </a:xfrm>
          <a:prstGeom prst="rect">
            <a:avLst/>
          </a:prstGeom>
        </p:spPr>
      </p:pic>
      <p:pic>
        <p:nvPicPr>
          <p:cNvPr id="85" name="Bildobjekt 84">
            <a:extLst>
              <a:ext uri="{FF2B5EF4-FFF2-40B4-BE49-F238E27FC236}">
                <a16:creationId xmlns:a16="http://schemas.microsoft.com/office/drawing/2014/main" id="{4ABF7EC3-8B20-9547-BA80-44C86B259FE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269" y="1223091"/>
            <a:ext cx="5462754" cy="603852"/>
          </a:xfrm>
          <a:prstGeom prst="rect">
            <a:avLst/>
          </a:prstGeom>
        </p:spPr>
      </p:pic>
      <p:sp>
        <p:nvSpPr>
          <p:cNvPr id="86" name="Pratbubbla: rektangel 62">
            <a:extLst>
              <a:ext uri="{FF2B5EF4-FFF2-40B4-BE49-F238E27FC236}">
                <a16:creationId xmlns:a16="http://schemas.microsoft.com/office/drawing/2014/main" id="{8C43963F-BF87-B94F-B1CD-DFEE0F986F67}"/>
              </a:ext>
            </a:extLst>
          </p:cNvPr>
          <p:cNvSpPr/>
          <p:nvPr/>
        </p:nvSpPr>
        <p:spPr>
          <a:xfrm>
            <a:off x="5572684" y="3259654"/>
            <a:ext cx="4511416" cy="397813"/>
          </a:xfrm>
          <a:prstGeom prst="wedgeRectCallout">
            <a:avLst>
              <a:gd name="adj1" fmla="val -65121"/>
              <a:gd name="adj2" fmla="val 4562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100" dirty="0"/>
              <a:t>Dölj gamla alternativen förutom ”Mer än hysteroskopisk kirurgi” som ska ändras till ”Mer än intrauterin kirurgi”. </a:t>
            </a:r>
          </a:p>
        </p:txBody>
      </p:sp>
      <p:cxnSp>
        <p:nvCxnSpPr>
          <p:cNvPr id="87" name="Rak koppling 27">
            <a:extLst>
              <a:ext uri="{FF2B5EF4-FFF2-40B4-BE49-F238E27FC236}">
                <a16:creationId xmlns:a16="http://schemas.microsoft.com/office/drawing/2014/main" id="{C46BE5BB-E4C4-2347-BA4C-3A5FC675CF94}"/>
              </a:ext>
            </a:extLst>
          </p:cNvPr>
          <p:cNvCxnSpPr>
            <a:cxnSpLocks/>
          </p:cNvCxnSpPr>
          <p:nvPr/>
        </p:nvCxnSpPr>
        <p:spPr>
          <a:xfrm>
            <a:off x="688920" y="1272422"/>
            <a:ext cx="5392061" cy="5586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Rak koppling 30">
            <a:extLst>
              <a:ext uri="{FF2B5EF4-FFF2-40B4-BE49-F238E27FC236}">
                <a16:creationId xmlns:a16="http://schemas.microsoft.com/office/drawing/2014/main" id="{A05E0F6F-357C-F84B-9573-40FF1D756736}"/>
              </a:ext>
            </a:extLst>
          </p:cNvPr>
          <p:cNvCxnSpPr>
            <a:cxnSpLocks/>
          </p:cNvCxnSpPr>
          <p:nvPr/>
        </p:nvCxnSpPr>
        <p:spPr>
          <a:xfrm flipH="1">
            <a:off x="683086" y="1378985"/>
            <a:ext cx="5397895" cy="4479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Bildobjekt 29">
            <a:extLst>
              <a:ext uri="{FF2B5EF4-FFF2-40B4-BE49-F238E27FC236}">
                <a16:creationId xmlns:a16="http://schemas.microsoft.com/office/drawing/2014/main" id="{90882613-995F-4F8C-9104-00DA0420B1F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" y="108619"/>
            <a:ext cx="1030940" cy="6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FBB61-5FFD-3041-B081-B2B4AE8D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Intrauterin</a:t>
            </a:r>
            <a:r>
              <a:rPr lang="sv-SE" dirty="0"/>
              <a:t> kirurgi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E6F60C-3159-C941-8A2A-EB46A586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>
                <a:latin typeface="Trebuchet MS" panose="020B0603020202020204" pitchFamily="34" charset="0"/>
              </a:rPr>
              <a:t>Vad kan ni som </a:t>
            </a:r>
            <a:r>
              <a:rPr lang="sv-SE" dirty="0" err="1">
                <a:latin typeface="Trebuchet MS" panose="020B0603020202020204" pitchFamily="34" charset="0"/>
              </a:rPr>
              <a:t>GynOp</a:t>
            </a:r>
            <a:r>
              <a:rPr lang="sv-SE" dirty="0">
                <a:latin typeface="Trebuchet MS" panose="020B0603020202020204" pitchFamily="34" charset="0"/>
              </a:rPr>
              <a:t> ansvariga sekreterare på klinikerna bidra med i omarbetningen av delregister </a:t>
            </a:r>
            <a:r>
              <a:rPr lang="sv-SE" dirty="0" err="1">
                <a:latin typeface="Trebuchet MS" panose="020B0603020202020204" pitchFamily="34" charset="0"/>
              </a:rPr>
              <a:t>Intrauterin</a:t>
            </a:r>
            <a:r>
              <a:rPr lang="sv-SE" dirty="0">
                <a:latin typeface="Trebuchet MS" panose="020B0603020202020204" pitchFamily="34" charset="0"/>
              </a:rPr>
              <a:t> kirurgi? Massor!</a:t>
            </a:r>
          </a:p>
          <a:p>
            <a:r>
              <a:rPr lang="sv-SE" dirty="0">
                <a:latin typeface="Trebuchet MS" panose="020B0603020202020204" pitchFamily="34" charset="0"/>
              </a:rPr>
              <a:t>Det är fortsatt en del oklarheter kring diagnostisk </a:t>
            </a:r>
            <a:r>
              <a:rPr lang="sv-SE" dirty="0" err="1">
                <a:latin typeface="Trebuchet MS" panose="020B0603020202020204" pitchFamily="34" charset="0"/>
              </a:rPr>
              <a:t>hysteroskopi</a:t>
            </a:r>
            <a:r>
              <a:rPr lang="sv-SE" dirty="0">
                <a:latin typeface="Trebuchet MS" panose="020B0603020202020204" pitchFamily="34" charset="0"/>
              </a:rPr>
              <a:t> till exempel. Det ska EJ registreras i </a:t>
            </a:r>
            <a:r>
              <a:rPr lang="sv-SE" dirty="0" err="1">
                <a:latin typeface="Trebuchet MS" panose="020B0603020202020204" pitchFamily="34" charset="0"/>
              </a:rPr>
              <a:t>GynOp</a:t>
            </a:r>
            <a:r>
              <a:rPr lang="sv-SE" dirty="0">
                <a:latin typeface="Trebuchet MS" panose="020B0603020202020204" pitchFamily="34" charset="0"/>
              </a:rPr>
              <a:t>. Det finns mycket dubbelregistrerat – </a:t>
            </a:r>
            <a:r>
              <a:rPr lang="sv-SE" dirty="0" err="1">
                <a:latin typeface="Trebuchet MS" panose="020B0603020202020204" pitchFamily="34" charset="0"/>
              </a:rPr>
              <a:t>t.ex</a:t>
            </a:r>
            <a:r>
              <a:rPr lang="sv-SE" dirty="0">
                <a:latin typeface="Trebuchet MS" panose="020B0603020202020204" pitchFamily="34" charset="0"/>
              </a:rPr>
              <a:t> diagnostisk </a:t>
            </a:r>
            <a:r>
              <a:rPr lang="sv-SE" dirty="0" err="1">
                <a:latin typeface="Trebuchet MS" panose="020B0603020202020204" pitchFamily="34" charset="0"/>
              </a:rPr>
              <a:t>hysteroskopi</a:t>
            </a:r>
            <a:r>
              <a:rPr lang="sv-SE" dirty="0">
                <a:latin typeface="Trebuchet MS" panose="020B0603020202020204" pitchFamily="34" charset="0"/>
              </a:rPr>
              <a:t> ULC02 + </a:t>
            </a:r>
            <a:r>
              <a:rPr lang="sv-SE" dirty="0" err="1">
                <a:latin typeface="Trebuchet MS" panose="020B0603020202020204" pitchFamily="34" charset="0"/>
              </a:rPr>
              <a:t>hysteroskopisk</a:t>
            </a:r>
            <a:r>
              <a:rPr lang="sv-SE" dirty="0">
                <a:latin typeface="Trebuchet MS" panose="020B0603020202020204" pitchFamily="34" charset="0"/>
              </a:rPr>
              <a:t> </a:t>
            </a:r>
            <a:r>
              <a:rPr lang="sv-SE" dirty="0" err="1">
                <a:latin typeface="Trebuchet MS" panose="020B0603020202020204" pitchFamily="34" charset="0"/>
              </a:rPr>
              <a:t>polypextirpation</a:t>
            </a:r>
            <a:r>
              <a:rPr lang="sv-SE" dirty="0">
                <a:latin typeface="Trebuchet MS" panose="020B0603020202020204" pitchFamily="34" charset="0"/>
              </a:rPr>
              <a:t> LCB25. Det skall givetvis bara vara LCB25, den diagnostiska delen ingår ju när man gör en åtgärd. Påminn operatörerna om detta!</a:t>
            </a:r>
          </a:p>
          <a:p>
            <a:r>
              <a:rPr lang="sv-SE" dirty="0">
                <a:latin typeface="Trebuchet MS" panose="020B0603020202020204" pitchFamily="34" charset="0"/>
              </a:rPr>
              <a:t>Påminn om att </a:t>
            </a:r>
            <a:r>
              <a:rPr lang="sv-SE" dirty="0" err="1">
                <a:latin typeface="Trebuchet MS" panose="020B0603020202020204" pitchFamily="34" charset="0"/>
              </a:rPr>
              <a:t>endometriedestruktion</a:t>
            </a:r>
            <a:r>
              <a:rPr lang="sv-SE" dirty="0">
                <a:latin typeface="Trebuchet MS" panose="020B0603020202020204" pitchFamily="34" charset="0"/>
              </a:rPr>
              <a:t> SKA registreras. </a:t>
            </a:r>
          </a:p>
          <a:p>
            <a:r>
              <a:rPr lang="sv-SE" dirty="0">
                <a:latin typeface="Trebuchet MS" panose="020B0603020202020204" pitchFamily="34" charset="0"/>
              </a:rPr>
              <a:t>Och sist men inte minst, påminn om att </a:t>
            </a:r>
            <a:r>
              <a:rPr lang="sv-SE" dirty="0" err="1">
                <a:latin typeface="Trebuchet MS" panose="020B0603020202020204" pitchFamily="34" charset="0"/>
              </a:rPr>
              <a:t>hysteroskopier</a:t>
            </a:r>
            <a:r>
              <a:rPr lang="sv-SE" dirty="0">
                <a:latin typeface="Trebuchet MS" panose="020B0603020202020204" pitchFamily="34" charset="0"/>
              </a:rPr>
              <a:t> och </a:t>
            </a:r>
            <a:r>
              <a:rPr lang="sv-SE" dirty="0" err="1">
                <a:latin typeface="Trebuchet MS" panose="020B0603020202020204" pitchFamily="34" charset="0"/>
              </a:rPr>
              <a:t>endometriedestruktioner</a:t>
            </a:r>
            <a:r>
              <a:rPr lang="sv-SE" dirty="0">
                <a:latin typeface="Trebuchet MS" panose="020B0603020202020204" pitchFamily="34" charset="0"/>
              </a:rPr>
              <a:t> ingår i </a:t>
            </a:r>
            <a:r>
              <a:rPr lang="sv-SE" dirty="0" err="1">
                <a:latin typeface="Trebuchet MS" panose="020B0603020202020204" pitchFamily="34" charset="0"/>
              </a:rPr>
              <a:t>GynOp</a:t>
            </a:r>
            <a:r>
              <a:rPr lang="sv-SE" dirty="0">
                <a:latin typeface="Trebuchet MS" panose="020B0603020202020204" pitchFamily="34" charset="0"/>
              </a:rPr>
              <a:t> på de kliniker ni arbetar på och som är med i </a:t>
            </a:r>
            <a:r>
              <a:rPr lang="sv-SE" dirty="0" err="1">
                <a:latin typeface="Trebuchet MS" panose="020B0603020202020204" pitchFamily="34" charset="0"/>
              </a:rPr>
              <a:t>GynOp</a:t>
            </a:r>
            <a:r>
              <a:rPr lang="sv-SE" dirty="0">
                <a:latin typeface="Trebuchet MS" panose="020B0603020202020204" pitchFamily="34" charset="0"/>
              </a:rPr>
              <a:t> och registrerar andra ingrepp, men ej registrerar lika bra av antal utförda </a:t>
            </a:r>
            <a:r>
              <a:rPr lang="sv-SE" dirty="0" err="1">
                <a:latin typeface="Trebuchet MS" panose="020B0603020202020204" pitchFamily="34" charset="0"/>
              </a:rPr>
              <a:t>hysteroskopier</a:t>
            </a:r>
            <a:r>
              <a:rPr lang="sv-SE" dirty="0">
                <a:latin typeface="Trebuchet MS" panose="020B0603020202020204" pitchFamily="34" charset="0"/>
              </a:rPr>
              <a:t>..</a:t>
            </a:r>
          </a:p>
          <a:p>
            <a:r>
              <a:rPr lang="sv-SE" dirty="0">
                <a:latin typeface="Trebuchet MS" panose="020B0603020202020204" pitchFamily="34" charset="0"/>
              </a:rPr>
              <a:t>Som delregisteransvarig vill jag väldigt gärna få in era synpunkter och frågor för fortsatt förbättring!</a:t>
            </a:r>
          </a:p>
          <a:p>
            <a:pPr marL="0" indent="0">
              <a:buNone/>
            </a:pPr>
            <a:r>
              <a:rPr lang="sv-SE" dirty="0">
                <a:latin typeface="Trebuchet MS" panose="020B0603020202020204" pitchFamily="34" charset="0"/>
              </a:rPr>
              <a:t>                                                                                       </a:t>
            </a:r>
          </a:p>
          <a:p>
            <a:r>
              <a:rPr lang="sv-SE" dirty="0">
                <a:latin typeface="Trebuchet MS" panose="020B0603020202020204" pitchFamily="34" charset="0"/>
              </a:rPr>
              <a:t>Mail: </a:t>
            </a:r>
            <a:r>
              <a:rPr lang="sv-SE" dirty="0" err="1">
                <a:latin typeface="Trebuchet MS" panose="020B0603020202020204" pitchFamily="34" charset="0"/>
              </a:rPr>
              <a:t>anneli.jordens@regionuppsala.se</a:t>
            </a:r>
            <a:endParaRPr lang="sv-SE" dirty="0">
              <a:latin typeface="Trebuchet MS" panose="020B060302020202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113EEF8-A22D-441D-BE65-32B9C8AE6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8618"/>
            <a:ext cx="1679510" cy="1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9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E7C52DDF1C0A40905FA87B51E8796E" ma:contentTypeVersion="4" ma:contentTypeDescription="Skapa ett nytt dokument." ma:contentTypeScope="" ma:versionID="7cbac7161ce5b2dc0d18ed05b58764dd">
  <xsd:schema xmlns:xsd="http://www.w3.org/2001/XMLSchema" xmlns:xs="http://www.w3.org/2001/XMLSchema" xmlns:p="http://schemas.microsoft.com/office/2006/metadata/properties" xmlns:ns2="1926a988-3b6a-492a-8587-82b21fde8957" targetNamespace="http://schemas.microsoft.com/office/2006/metadata/properties" ma:root="true" ma:fieldsID="38f95471d2b0835b6c23122fbab5af66" ns2:_="">
    <xsd:import namespace="1926a988-3b6a-492a-8587-82b21fde89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26a988-3b6a-492a-8587-82b21fde8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90A78-DED2-4144-84E6-1520400AD23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E45B86-4CEF-4096-8853-5DF4298F69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26a988-3b6a-492a-8587-82b21fde8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94EA13-BAC2-4286-9141-C32DF41A32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795</Words>
  <Application>Microsoft Office PowerPoint</Application>
  <PresentationFormat>Bredbild</PresentationFormat>
  <Paragraphs>58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Trebuchet MS</vt:lpstr>
      <vt:lpstr>Office-tema</vt:lpstr>
      <vt:lpstr>Hysteroskopi 2.0 </vt:lpstr>
      <vt:lpstr>Bakgrund till Hysteroskopi 2.0</vt:lpstr>
      <vt:lpstr>Intrauterin kirurgi</vt:lpstr>
      <vt:lpstr>Intrauterin kirurgi</vt:lpstr>
      <vt:lpstr>Intrauterin kirurgi</vt:lpstr>
      <vt:lpstr>Intrauterin kirurgi</vt:lpstr>
      <vt:lpstr>Intrauterin kirurgi</vt:lpstr>
      <vt:lpstr>PowerPoint-presentation</vt:lpstr>
      <vt:lpstr>Intrauterin kirurgi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Hysteroskopi 2.0 </dc:title>
  <dc:creator>Anneli Jördens</dc:creator>
  <cp:lastModifiedBy>Birgitta Renström</cp:lastModifiedBy>
  <cp:revision>18</cp:revision>
  <dcterms:created xsi:type="dcterms:W3CDTF">2021-05-14T11:56:28Z</dcterms:created>
  <dcterms:modified xsi:type="dcterms:W3CDTF">2021-06-07T08:43:01Z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0x01010021E7C52DDF1C0A40905FA87B51E8796E</vt:lpwstr>
  </property>
</Properties>
</file>