
<file path=[Content_Types].xml><?xml version="1.0" encoding="utf-8"?>
<Types xmlns="http://schemas.openxmlformats.org/package/2006/content-types">
  <Default Extension="emf" ContentType="image/x-emf"/>
  <Default Extension="gif" ContentType="image/gi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72" r:id="rId1"/>
  </p:sldMasterIdLst>
  <p:notesMasterIdLst>
    <p:notesMasterId r:id="rId36"/>
  </p:notesMasterIdLst>
  <p:handoutMasterIdLst>
    <p:handoutMasterId r:id="rId37"/>
  </p:handoutMasterIdLst>
  <p:sldIdLst>
    <p:sldId id="305" r:id="rId2"/>
    <p:sldId id="432" r:id="rId3"/>
    <p:sldId id="408" r:id="rId4"/>
    <p:sldId id="307" r:id="rId5"/>
    <p:sldId id="396" r:id="rId6"/>
    <p:sldId id="329" r:id="rId7"/>
    <p:sldId id="352" r:id="rId8"/>
    <p:sldId id="268" r:id="rId9"/>
    <p:sldId id="357" r:id="rId10"/>
    <p:sldId id="420" r:id="rId11"/>
    <p:sldId id="353" r:id="rId12"/>
    <p:sldId id="359" r:id="rId13"/>
    <p:sldId id="397" r:id="rId14"/>
    <p:sldId id="366" r:id="rId15"/>
    <p:sldId id="385" r:id="rId16"/>
    <p:sldId id="417" r:id="rId17"/>
    <p:sldId id="273" r:id="rId18"/>
    <p:sldId id="434" r:id="rId19"/>
    <p:sldId id="418" r:id="rId20"/>
    <p:sldId id="433" r:id="rId21"/>
    <p:sldId id="436" r:id="rId22"/>
    <p:sldId id="425" r:id="rId23"/>
    <p:sldId id="426" r:id="rId24"/>
    <p:sldId id="437" r:id="rId25"/>
    <p:sldId id="390" r:id="rId26"/>
    <p:sldId id="440" r:id="rId27"/>
    <p:sldId id="444" r:id="rId28"/>
    <p:sldId id="438" r:id="rId29"/>
    <p:sldId id="441" r:id="rId30"/>
    <p:sldId id="407" r:id="rId31"/>
    <p:sldId id="446" r:id="rId32"/>
    <p:sldId id="447" r:id="rId33"/>
    <p:sldId id="439" r:id="rId34"/>
    <p:sldId id="363" r:id="rId35"/>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Standardavsnitt" id="{EC3DDE4E-18ED-4E7C-BCB5-C1B2F8D209D2}">
          <p14:sldIdLst>
            <p14:sldId id="305"/>
            <p14:sldId id="432"/>
            <p14:sldId id="408"/>
            <p14:sldId id="307"/>
            <p14:sldId id="396"/>
            <p14:sldId id="329"/>
            <p14:sldId id="352"/>
            <p14:sldId id="268"/>
            <p14:sldId id="357"/>
            <p14:sldId id="420"/>
            <p14:sldId id="353"/>
            <p14:sldId id="359"/>
            <p14:sldId id="397"/>
          </p14:sldIdLst>
        </p14:section>
        <p14:section name="Namnlöst avsnitt" id="{19A69F9A-F725-4DB6-BA17-3A405D74E165}">
          <p14:sldIdLst>
            <p14:sldId id="366"/>
            <p14:sldId id="385"/>
            <p14:sldId id="417"/>
            <p14:sldId id="273"/>
            <p14:sldId id="434"/>
            <p14:sldId id="418"/>
            <p14:sldId id="433"/>
            <p14:sldId id="436"/>
            <p14:sldId id="425"/>
            <p14:sldId id="426"/>
            <p14:sldId id="437"/>
            <p14:sldId id="390"/>
            <p14:sldId id="440"/>
            <p14:sldId id="444"/>
            <p14:sldId id="438"/>
            <p14:sldId id="441"/>
            <p14:sldId id="407"/>
            <p14:sldId id="446"/>
            <p14:sldId id="447"/>
            <p14:sldId id="439"/>
            <p14:sldId id="363"/>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nna-Sofia Melin" initials="" lastIdx="0" clrIdx="0"/>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0269" autoAdjust="0"/>
    <p:restoredTop sz="94660"/>
  </p:normalViewPr>
  <p:slideViewPr>
    <p:cSldViewPr>
      <p:cViewPr varScale="1">
        <p:scale>
          <a:sx n="121" d="100"/>
          <a:sy n="121" d="100"/>
        </p:scale>
        <p:origin x="288" y="96"/>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handoutMaster" Target="handoutMasters/handoutMaster1.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482"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Arial" charset="0"/>
                <a:ea typeface="+mn-ea"/>
                <a:cs typeface="+mn-cs"/>
              </a:defRPr>
            </a:lvl1pPr>
          </a:lstStyle>
          <a:p>
            <a:pPr>
              <a:defRPr/>
            </a:pPr>
            <a:endParaRPr lang="sv-SE"/>
          </a:p>
        </p:txBody>
      </p:sp>
      <p:sp>
        <p:nvSpPr>
          <p:cNvPr id="20483" name="Rectangle 3"/>
          <p:cNvSpPr>
            <a:spLocks noGrp="1" noChangeArrowheads="1"/>
          </p:cNvSpPr>
          <p:nvPr>
            <p:ph type="dt" sz="quarter"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Arial" charset="0"/>
                <a:ea typeface="+mn-ea"/>
                <a:cs typeface="+mn-cs"/>
              </a:defRPr>
            </a:lvl1pPr>
          </a:lstStyle>
          <a:p>
            <a:pPr>
              <a:defRPr/>
            </a:pPr>
            <a:endParaRPr lang="sv-SE"/>
          </a:p>
        </p:txBody>
      </p:sp>
      <p:sp>
        <p:nvSpPr>
          <p:cNvPr id="20484" name="Rectangle 4"/>
          <p:cNvSpPr>
            <a:spLocks noGrp="1" noChangeArrowheads="1"/>
          </p:cNvSpPr>
          <p:nvPr>
            <p:ph type="ftr" sz="quarter" idx="2"/>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Arial" charset="0"/>
                <a:ea typeface="+mn-ea"/>
                <a:cs typeface="+mn-cs"/>
              </a:defRPr>
            </a:lvl1pPr>
          </a:lstStyle>
          <a:p>
            <a:pPr>
              <a:defRPr/>
            </a:pPr>
            <a:endParaRPr lang="sv-SE"/>
          </a:p>
        </p:txBody>
      </p:sp>
      <p:sp>
        <p:nvSpPr>
          <p:cNvPr id="20485" name="Rectangle 5"/>
          <p:cNvSpPr>
            <a:spLocks noGrp="1" noChangeArrowheads="1"/>
          </p:cNvSpPr>
          <p:nvPr>
            <p:ph type="sldNum" sz="quarter" idx="3"/>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fld id="{A6E21013-C1B1-4B3C-8FF5-91CF4C490E59}" type="slidenum">
              <a:rPr lang="sv-SE" altLang="sv-SE"/>
              <a:pPr/>
              <a:t>‹#›</a:t>
            </a:fld>
            <a:endParaRPr lang="sv-SE" altLang="sv-SE"/>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sv-SE"/>
          </a:p>
        </p:txBody>
      </p:sp>
      <p:sp>
        <p:nvSpPr>
          <p:cNvPr id="3" name="Platshållare fö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504939C-1BE1-4E79-93D8-D3BBEA215AD8}" type="datetimeFigureOut">
              <a:rPr lang="sv-SE" smtClean="0"/>
              <a:t>2019-11-11</a:t>
            </a:fld>
            <a:endParaRPr lang="sv-SE"/>
          </a:p>
        </p:txBody>
      </p:sp>
      <p:sp>
        <p:nvSpPr>
          <p:cNvPr id="4" name="Platshållare för bildobjekt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sv-SE"/>
          </a:p>
        </p:txBody>
      </p:sp>
      <p:sp>
        <p:nvSpPr>
          <p:cNvPr id="5" name="Platshållare för anteckninga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6" name="Platshållare för sidfo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sv-SE"/>
          </a:p>
        </p:txBody>
      </p:sp>
      <p:sp>
        <p:nvSpPr>
          <p:cNvPr id="7" name="Platshållare för bild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BDC2DF5-59EB-46F1-A5FB-F8F2D233D5BC}" type="slidenum">
              <a:rPr lang="sv-SE" smtClean="0"/>
              <a:t>‹#›</a:t>
            </a:fld>
            <a:endParaRPr lang="sv-SE"/>
          </a:p>
        </p:txBody>
      </p:sp>
    </p:spTree>
    <p:extLst>
      <p:ext uri="{BB962C8B-B14F-4D97-AF65-F5344CB8AC3E}">
        <p14:creationId xmlns:p14="http://schemas.microsoft.com/office/powerpoint/2010/main" val="296385340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sz="1200" kern="1200" dirty="0">
                <a:solidFill>
                  <a:schemeClr val="tx1"/>
                </a:solidFill>
                <a:effectLst/>
                <a:latin typeface="+mn-lt"/>
                <a:ea typeface="+mn-ea"/>
                <a:cs typeface="+mn-cs"/>
              </a:rPr>
              <a:t>Text  "Fem frågor för att ställa diagnosen endometrios"</a:t>
            </a:r>
          </a:p>
          <a:p>
            <a:r>
              <a:rPr lang="sv-SE" sz="1200" kern="1200" dirty="0">
                <a:solidFill>
                  <a:schemeClr val="tx1"/>
                </a:solidFill>
                <a:effectLst/>
                <a:latin typeface="+mn-lt"/>
                <a:ea typeface="+mn-ea"/>
                <a:cs typeface="+mn-cs"/>
              </a:rPr>
              <a:t>1. Har du svår mensvärk?</a:t>
            </a:r>
          </a:p>
          <a:p>
            <a:r>
              <a:rPr lang="sv-SE" sz="1200" kern="1200" dirty="0">
                <a:solidFill>
                  <a:schemeClr val="tx1"/>
                </a:solidFill>
                <a:effectLst/>
                <a:latin typeface="+mn-lt"/>
                <a:ea typeface="+mn-ea"/>
                <a:cs typeface="+mn-cs"/>
              </a:rPr>
              <a:t>2. Har du ont vid ägglossning?</a:t>
            </a:r>
          </a:p>
          <a:p>
            <a:r>
              <a:rPr lang="sv-SE" sz="1200" kern="1200" dirty="0">
                <a:solidFill>
                  <a:schemeClr val="tx1"/>
                </a:solidFill>
                <a:effectLst/>
                <a:latin typeface="+mn-lt"/>
                <a:ea typeface="+mn-ea"/>
                <a:cs typeface="+mn-cs"/>
              </a:rPr>
              <a:t>3. Har du djup samlagssmärta?</a:t>
            </a:r>
          </a:p>
          <a:p>
            <a:r>
              <a:rPr lang="sv-SE" sz="1200" kern="1200" dirty="0">
                <a:solidFill>
                  <a:schemeClr val="tx1"/>
                </a:solidFill>
                <a:effectLst/>
                <a:latin typeface="+mn-lt"/>
                <a:ea typeface="+mn-ea"/>
                <a:cs typeface="+mn-cs"/>
              </a:rPr>
              <a:t>4. Har du ont när du kissar vid mens?</a:t>
            </a:r>
          </a:p>
          <a:p>
            <a:r>
              <a:rPr lang="sv-SE" sz="1200" kern="1200" dirty="0">
                <a:solidFill>
                  <a:schemeClr val="tx1"/>
                </a:solidFill>
                <a:effectLst/>
                <a:latin typeface="+mn-lt"/>
                <a:ea typeface="+mn-ea"/>
                <a:cs typeface="+mn-cs"/>
              </a:rPr>
              <a:t>5. Har du ont när du bajsar vid mens?</a:t>
            </a:r>
          </a:p>
          <a:p>
            <a:endParaRPr lang="sv-SE" dirty="0"/>
          </a:p>
        </p:txBody>
      </p:sp>
      <p:sp>
        <p:nvSpPr>
          <p:cNvPr id="4" name="Platshållare för bildnummer 3"/>
          <p:cNvSpPr>
            <a:spLocks noGrp="1"/>
          </p:cNvSpPr>
          <p:nvPr>
            <p:ph type="sldNum" sz="quarter" idx="5"/>
          </p:nvPr>
        </p:nvSpPr>
        <p:spPr/>
        <p:txBody>
          <a:bodyPr/>
          <a:lstStyle/>
          <a:p>
            <a:fld id="{EBDC2DF5-59EB-46F1-A5FB-F8F2D233D5BC}" type="slidenum">
              <a:rPr lang="sv-SE" smtClean="0"/>
              <a:t>15</a:t>
            </a:fld>
            <a:endParaRPr lang="sv-SE"/>
          </a:p>
        </p:txBody>
      </p:sp>
    </p:spTree>
    <p:extLst>
      <p:ext uri="{BB962C8B-B14F-4D97-AF65-F5344CB8AC3E}">
        <p14:creationId xmlns:p14="http://schemas.microsoft.com/office/powerpoint/2010/main" val="62498477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sz="1200" kern="1200" dirty="0">
                <a:solidFill>
                  <a:schemeClr val="tx1"/>
                </a:solidFill>
                <a:effectLst/>
                <a:latin typeface="+mn-lt"/>
                <a:ea typeface="+mn-ea"/>
                <a:cs typeface="+mn-cs"/>
              </a:rPr>
              <a:t>Vi i endometrios-ARG tycker att det ska finnas objektiva fynd på endometrios för att sätta diagnosen N80.</a:t>
            </a:r>
          </a:p>
          <a:p>
            <a:r>
              <a:rPr lang="sv-SE" sz="1200" kern="1200" dirty="0">
                <a:solidFill>
                  <a:schemeClr val="tx1"/>
                </a:solidFill>
                <a:effectLst/>
                <a:latin typeface="+mn-lt"/>
                <a:ea typeface="+mn-ea"/>
                <a:cs typeface="+mn-cs"/>
              </a:rPr>
              <a:t>Objektiva fynd får man via ultraljud, MR eller vad man ser vid kirurgi, </a:t>
            </a:r>
            <a:r>
              <a:rPr lang="sv-SE" sz="1200" kern="1200" dirty="0" err="1">
                <a:solidFill>
                  <a:schemeClr val="tx1"/>
                </a:solidFill>
                <a:effectLst/>
                <a:latin typeface="+mn-lt"/>
                <a:ea typeface="+mn-ea"/>
                <a:cs typeface="+mn-cs"/>
              </a:rPr>
              <a:t>ev</a:t>
            </a:r>
            <a:r>
              <a:rPr lang="sv-SE" sz="1200" kern="1200" dirty="0">
                <a:solidFill>
                  <a:schemeClr val="tx1"/>
                </a:solidFill>
                <a:effectLst/>
                <a:latin typeface="+mn-lt"/>
                <a:ea typeface="+mn-ea"/>
                <a:cs typeface="+mn-cs"/>
              </a:rPr>
              <a:t> med PAD men det är inte nödvändigt.</a:t>
            </a:r>
          </a:p>
          <a:p>
            <a:r>
              <a:rPr lang="sv-SE" sz="1200" kern="1200" dirty="0">
                <a:solidFill>
                  <a:schemeClr val="tx1"/>
                </a:solidFill>
                <a:effectLst/>
                <a:latin typeface="+mn-lt"/>
                <a:ea typeface="+mn-ea"/>
                <a:cs typeface="+mn-cs"/>
              </a:rPr>
              <a:t> </a:t>
            </a:r>
          </a:p>
          <a:p>
            <a:r>
              <a:rPr lang="sv-SE" sz="1200" kern="1200" dirty="0">
                <a:solidFill>
                  <a:schemeClr val="tx1"/>
                </a:solidFill>
                <a:effectLst/>
                <a:latin typeface="+mn-lt"/>
                <a:ea typeface="+mn-ea"/>
                <a:cs typeface="+mn-cs"/>
              </a:rPr>
              <a:t>Om man inte har objektiva fynd får man använda diagnoser för </a:t>
            </a:r>
            <a:r>
              <a:rPr lang="sv-SE" sz="1200" kern="1200" dirty="0" err="1">
                <a:solidFill>
                  <a:schemeClr val="tx1"/>
                </a:solidFill>
                <a:effectLst/>
                <a:latin typeface="+mn-lt"/>
                <a:ea typeface="+mn-ea"/>
                <a:cs typeface="+mn-cs"/>
              </a:rPr>
              <a:t>dysmenorré</a:t>
            </a:r>
            <a:r>
              <a:rPr lang="sv-SE" sz="1200" kern="1200" dirty="0">
                <a:solidFill>
                  <a:schemeClr val="tx1"/>
                </a:solidFill>
                <a:effectLst/>
                <a:latin typeface="+mn-lt"/>
                <a:ea typeface="+mn-ea"/>
                <a:cs typeface="+mn-cs"/>
              </a:rPr>
              <a:t>, ovulationssmärta, djup samlagssmärta etc.</a:t>
            </a:r>
          </a:p>
          <a:p>
            <a:endParaRPr lang="sv-SE" dirty="0"/>
          </a:p>
        </p:txBody>
      </p:sp>
      <p:sp>
        <p:nvSpPr>
          <p:cNvPr id="4" name="Platshållare för bildnummer 3"/>
          <p:cNvSpPr>
            <a:spLocks noGrp="1"/>
          </p:cNvSpPr>
          <p:nvPr>
            <p:ph type="sldNum" sz="quarter" idx="5"/>
          </p:nvPr>
        </p:nvSpPr>
        <p:spPr/>
        <p:txBody>
          <a:bodyPr/>
          <a:lstStyle/>
          <a:p>
            <a:fld id="{EBDC2DF5-59EB-46F1-A5FB-F8F2D233D5BC}" type="slidenum">
              <a:rPr lang="sv-SE" smtClean="0"/>
              <a:t>22</a:t>
            </a:fld>
            <a:endParaRPr lang="sv-SE"/>
          </a:p>
        </p:txBody>
      </p:sp>
    </p:spTree>
    <p:extLst>
      <p:ext uri="{BB962C8B-B14F-4D97-AF65-F5344CB8AC3E}">
        <p14:creationId xmlns:p14="http://schemas.microsoft.com/office/powerpoint/2010/main" val="289279917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Rubrikbi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sv-SE"/>
              <a:t>Klicka här för att ändra mall för rubrikformat</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Klicka här för att ändra mall för underrubrikformat</a:t>
            </a:r>
            <a:endParaRPr lang="en-US" dirty="0"/>
          </a:p>
        </p:txBody>
      </p:sp>
      <p:sp>
        <p:nvSpPr>
          <p:cNvPr id="4" name="Date Placeholder 3"/>
          <p:cNvSpPr>
            <a:spLocks noGrp="1"/>
          </p:cNvSpPr>
          <p:nvPr>
            <p:ph type="dt" sz="half" idx="10"/>
          </p:nvPr>
        </p:nvSpPr>
        <p:spPr/>
        <p:txBody>
          <a:bodyPr/>
          <a:lstStyle/>
          <a:p>
            <a:pPr>
              <a:defRPr/>
            </a:pPr>
            <a:endParaRPr lang="sv-SE"/>
          </a:p>
        </p:txBody>
      </p:sp>
      <p:sp>
        <p:nvSpPr>
          <p:cNvPr id="5" name="Footer Placeholder 4"/>
          <p:cNvSpPr>
            <a:spLocks noGrp="1"/>
          </p:cNvSpPr>
          <p:nvPr>
            <p:ph type="ftr" sz="quarter" idx="11"/>
          </p:nvPr>
        </p:nvSpPr>
        <p:spPr/>
        <p:txBody>
          <a:bodyPr/>
          <a:lstStyle/>
          <a:p>
            <a:pPr>
              <a:defRPr/>
            </a:pPr>
            <a:endParaRPr lang="sv-SE"/>
          </a:p>
        </p:txBody>
      </p:sp>
      <p:sp>
        <p:nvSpPr>
          <p:cNvPr id="6" name="Slide Number Placeholder 5"/>
          <p:cNvSpPr>
            <a:spLocks noGrp="1"/>
          </p:cNvSpPr>
          <p:nvPr>
            <p:ph type="sldNum" sz="quarter" idx="12"/>
          </p:nvPr>
        </p:nvSpPr>
        <p:spPr/>
        <p:txBody>
          <a:bodyPr/>
          <a:lstStyle/>
          <a:p>
            <a:fld id="{E7F7D148-30A2-4716-B88A-6718D590BC50}" type="slidenum">
              <a:rPr lang="sv-SE" altLang="sv-SE" smtClean="0"/>
              <a:pPr/>
              <a:t>‹#›</a:t>
            </a:fld>
            <a:endParaRPr lang="sv-SE" altLang="sv-SE"/>
          </a:p>
        </p:txBody>
      </p:sp>
    </p:spTree>
    <p:extLst>
      <p:ext uri="{BB962C8B-B14F-4D97-AF65-F5344CB8AC3E}">
        <p14:creationId xmlns:p14="http://schemas.microsoft.com/office/powerpoint/2010/main" val="25580174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Rubrik och lodrät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a:t>Klicka här för att ändra mall för rubrikformat</a:t>
            </a:r>
            <a:endParaRPr lang="en-US" dirty="0"/>
          </a:p>
        </p:txBody>
      </p:sp>
      <p:sp>
        <p:nvSpPr>
          <p:cNvPr id="3" name="Vertical Text Placeholder 2"/>
          <p:cNvSpPr>
            <a:spLocks noGrp="1"/>
          </p:cNvSpPr>
          <p:nvPr>
            <p:ph type="body" orient="vert" idx="1"/>
          </p:nvPr>
        </p:nvSpPr>
        <p:spPr/>
        <p:txBody>
          <a:bodyPr vert="eaVert"/>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dirty="0"/>
          </a:p>
        </p:txBody>
      </p:sp>
      <p:sp>
        <p:nvSpPr>
          <p:cNvPr id="4" name="Date Placeholder 3"/>
          <p:cNvSpPr>
            <a:spLocks noGrp="1"/>
          </p:cNvSpPr>
          <p:nvPr>
            <p:ph type="dt" sz="half" idx="10"/>
          </p:nvPr>
        </p:nvSpPr>
        <p:spPr/>
        <p:txBody>
          <a:bodyPr/>
          <a:lstStyle/>
          <a:p>
            <a:pPr>
              <a:defRPr/>
            </a:pPr>
            <a:endParaRPr lang="sv-SE"/>
          </a:p>
        </p:txBody>
      </p:sp>
      <p:sp>
        <p:nvSpPr>
          <p:cNvPr id="5" name="Footer Placeholder 4"/>
          <p:cNvSpPr>
            <a:spLocks noGrp="1"/>
          </p:cNvSpPr>
          <p:nvPr>
            <p:ph type="ftr" sz="quarter" idx="11"/>
          </p:nvPr>
        </p:nvSpPr>
        <p:spPr/>
        <p:txBody>
          <a:bodyPr/>
          <a:lstStyle/>
          <a:p>
            <a:pPr>
              <a:defRPr/>
            </a:pPr>
            <a:endParaRPr lang="sv-SE"/>
          </a:p>
        </p:txBody>
      </p:sp>
      <p:sp>
        <p:nvSpPr>
          <p:cNvPr id="6" name="Slide Number Placeholder 5"/>
          <p:cNvSpPr>
            <a:spLocks noGrp="1"/>
          </p:cNvSpPr>
          <p:nvPr>
            <p:ph type="sldNum" sz="quarter" idx="12"/>
          </p:nvPr>
        </p:nvSpPr>
        <p:spPr/>
        <p:txBody>
          <a:bodyPr/>
          <a:lstStyle/>
          <a:p>
            <a:fld id="{942A8635-E069-49C6-800E-12AB4D8A2B03}" type="slidenum">
              <a:rPr lang="sv-SE" altLang="sv-SE" smtClean="0"/>
              <a:pPr/>
              <a:t>‹#›</a:t>
            </a:fld>
            <a:endParaRPr lang="sv-SE" altLang="sv-SE"/>
          </a:p>
        </p:txBody>
      </p:sp>
    </p:spTree>
    <p:extLst>
      <p:ext uri="{BB962C8B-B14F-4D97-AF65-F5344CB8AC3E}">
        <p14:creationId xmlns:p14="http://schemas.microsoft.com/office/powerpoint/2010/main" val="152667452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Lodrät rubrik och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sv-SE"/>
              <a:t>Klicka här för att ändra mall för rubrikformat</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dirty="0"/>
          </a:p>
        </p:txBody>
      </p:sp>
      <p:sp>
        <p:nvSpPr>
          <p:cNvPr id="4" name="Date Placeholder 3"/>
          <p:cNvSpPr>
            <a:spLocks noGrp="1"/>
          </p:cNvSpPr>
          <p:nvPr>
            <p:ph type="dt" sz="half" idx="10"/>
          </p:nvPr>
        </p:nvSpPr>
        <p:spPr/>
        <p:txBody>
          <a:bodyPr/>
          <a:lstStyle/>
          <a:p>
            <a:pPr>
              <a:defRPr/>
            </a:pPr>
            <a:endParaRPr lang="sv-SE"/>
          </a:p>
        </p:txBody>
      </p:sp>
      <p:sp>
        <p:nvSpPr>
          <p:cNvPr id="5" name="Footer Placeholder 4"/>
          <p:cNvSpPr>
            <a:spLocks noGrp="1"/>
          </p:cNvSpPr>
          <p:nvPr>
            <p:ph type="ftr" sz="quarter" idx="11"/>
          </p:nvPr>
        </p:nvSpPr>
        <p:spPr/>
        <p:txBody>
          <a:bodyPr/>
          <a:lstStyle/>
          <a:p>
            <a:pPr>
              <a:defRPr/>
            </a:pPr>
            <a:endParaRPr lang="sv-SE"/>
          </a:p>
        </p:txBody>
      </p:sp>
      <p:sp>
        <p:nvSpPr>
          <p:cNvPr id="6" name="Slide Number Placeholder 5"/>
          <p:cNvSpPr>
            <a:spLocks noGrp="1"/>
          </p:cNvSpPr>
          <p:nvPr>
            <p:ph type="sldNum" sz="quarter" idx="12"/>
          </p:nvPr>
        </p:nvSpPr>
        <p:spPr/>
        <p:txBody>
          <a:bodyPr/>
          <a:lstStyle/>
          <a:p>
            <a:fld id="{EB53EECA-D7A2-402E-975D-38846560883E}" type="slidenum">
              <a:rPr lang="sv-SE" altLang="sv-SE" smtClean="0"/>
              <a:pPr/>
              <a:t>‹#›</a:t>
            </a:fld>
            <a:endParaRPr lang="sv-SE" altLang="sv-SE"/>
          </a:p>
        </p:txBody>
      </p:sp>
    </p:spTree>
    <p:extLst>
      <p:ext uri="{BB962C8B-B14F-4D97-AF65-F5344CB8AC3E}">
        <p14:creationId xmlns:p14="http://schemas.microsoft.com/office/powerpoint/2010/main" val="40543793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a:t>Klicka här för att ändra mall för rubrikformat</a:t>
            </a:r>
            <a:endParaRPr lang="en-US" dirty="0"/>
          </a:p>
        </p:txBody>
      </p:sp>
      <p:sp>
        <p:nvSpPr>
          <p:cNvPr id="3" name="Content Placeholder 2"/>
          <p:cNvSpPr>
            <a:spLocks noGrp="1"/>
          </p:cNvSpPr>
          <p:nvPr>
            <p:ph idx="1"/>
          </p:nvPr>
        </p:nvSpPr>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dirty="0"/>
          </a:p>
        </p:txBody>
      </p:sp>
      <p:sp>
        <p:nvSpPr>
          <p:cNvPr id="4" name="Date Placeholder 3"/>
          <p:cNvSpPr>
            <a:spLocks noGrp="1"/>
          </p:cNvSpPr>
          <p:nvPr>
            <p:ph type="dt" sz="half" idx="10"/>
          </p:nvPr>
        </p:nvSpPr>
        <p:spPr/>
        <p:txBody>
          <a:bodyPr/>
          <a:lstStyle/>
          <a:p>
            <a:pPr>
              <a:defRPr/>
            </a:pPr>
            <a:endParaRPr lang="sv-SE"/>
          </a:p>
        </p:txBody>
      </p:sp>
      <p:sp>
        <p:nvSpPr>
          <p:cNvPr id="5" name="Footer Placeholder 4"/>
          <p:cNvSpPr>
            <a:spLocks noGrp="1"/>
          </p:cNvSpPr>
          <p:nvPr>
            <p:ph type="ftr" sz="quarter" idx="11"/>
          </p:nvPr>
        </p:nvSpPr>
        <p:spPr/>
        <p:txBody>
          <a:bodyPr/>
          <a:lstStyle/>
          <a:p>
            <a:pPr>
              <a:defRPr/>
            </a:pPr>
            <a:endParaRPr lang="sv-SE"/>
          </a:p>
        </p:txBody>
      </p:sp>
      <p:sp>
        <p:nvSpPr>
          <p:cNvPr id="6" name="Slide Number Placeholder 5"/>
          <p:cNvSpPr>
            <a:spLocks noGrp="1"/>
          </p:cNvSpPr>
          <p:nvPr>
            <p:ph type="sldNum" sz="quarter" idx="12"/>
          </p:nvPr>
        </p:nvSpPr>
        <p:spPr/>
        <p:txBody>
          <a:bodyPr/>
          <a:lstStyle/>
          <a:p>
            <a:fld id="{BDC6DF9E-053E-4759-A666-5A6BC2D1027A}" type="slidenum">
              <a:rPr lang="sv-SE" altLang="sv-SE" smtClean="0"/>
              <a:pPr/>
              <a:t>‹#›</a:t>
            </a:fld>
            <a:endParaRPr lang="sv-SE" altLang="sv-SE"/>
          </a:p>
        </p:txBody>
      </p:sp>
    </p:spTree>
    <p:extLst>
      <p:ext uri="{BB962C8B-B14F-4D97-AF65-F5344CB8AC3E}">
        <p14:creationId xmlns:p14="http://schemas.microsoft.com/office/powerpoint/2010/main" val="11348121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vsnittsrubrik">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sv-SE"/>
              <a:t>Klicka här för att ändra mall för rubrikformat</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sv-SE"/>
              <a:t>Klicka här för att ändra format på bakgrundstexten</a:t>
            </a:r>
          </a:p>
        </p:txBody>
      </p:sp>
      <p:sp>
        <p:nvSpPr>
          <p:cNvPr id="4" name="Date Placeholder 3"/>
          <p:cNvSpPr>
            <a:spLocks noGrp="1"/>
          </p:cNvSpPr>
          <p:nvPr>
            <p:ph type="dt" sz="half" idx="10"/>
          </p:nvPr>
        </p:nvSpPr>
        <p:spPr/>
        <p:txBody>
          <a:bodyPr/>
          <a:lstStyle/>
          <a:p>
            <a:pPr>
              <a:defRPr/>
            </a:pPr>
            <a:endParaRPr lang="sv-SE"/>
          </a:p>
        </p:txBody>
      </p:sp>
      <p:sp>
        <p:nvSpPr>
          <p:cNvPr id="5" name="Footer Placeholder 4"/>
          <p:cNvSpPr>
            <a:spLocks noGrp="1"/>
          </p:cNvSpPr>
          <p:nvPr>
            <p:ph type="ftr" sz="quarter" idx="11"/>
          </p:nvPr>
        </p:nvSpPr>
        <p:spPr/>
        <p:txBody>
          <a:bodyPr/>
          <a:lstStyle/>
          <a:p>
            <a:pPr>
              <a:defRPr/>
            </a:pPr>
            <a:endParaRPr lang="sv-SE"/>
          </a:p>
        </p:txBody>
      </p:sp>
      <p:sp>
        <p:nvSpPr>
          <p:cNvPr id="6" name="Slide Number Placeholder 5"/>
          <p:cNvSpPr>
            <a:spLocks noGrp="1"/>
          </p:cNvSpPr>
          <p:nvPr>
            <p:ph type="sldNum" sz="quarter" idx="12"/>
          </p:nvPr>
        </p:nvSpPr>
        <p:spPr/>
        <p:txBody>
          <a:bodyPr/>
          <a:lstStyle/>
          <a:p>
            <a:fld id="{D7A16044-D836-4625-B2AA-A6216708C723}" type="slidenum">
              <a:rPr lang="sv-SE" altLang="sv-SE" smtClean="0"/>
              <a:pPr/>
              <a:t>‹#›</a:t>
            </a:fld>
            <a:endParaRPr lang="sv-SE" altLang="sv-SE"/>
          </a:p>
        </p:txBody>
      </p:sp>
    </p:spTree>
    <p:extLst>
      <p:ext uri="{BB962C8B-B14F-4D97-AF65-F5344CB8AC3E}">
        <p14:creationId xmlns:p14="http://schemas.microsoft.com/office/powerpoint/2010/main" val="4226934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vå dela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a:t>Klicka här för att ändra mall för rubrikformat</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dirty="0"/>
          </a:p>
        </p:txBody>
      </p:sp>
      <p:sp>
        <p:nvSpPr>
          <p:cNvPr id="5" name="Date Placeholder 4"/>
          <p:cNvSpPr>
            <a:spLocks noGrp="1"/>
          </p:cNvSpPr>
          <p:nvPr>
            <p:ph type="dt" sz="half" idx="10"/>
          </p:nvPr>
        </p:nvSpPr>
        <p:spPr/>
        <p:txBody>
          <a:bodyPr/>
          <a:lstStyle/>
          <a:p>
            <a:pPr>
              <a:defRPr/>
            </a:pPr>
            <a:endParaRPr lang="sv-SE"/>
          </a:p>
        </p:txBody>
      </p:sp>
      <p:sp>
        <p:nvSpPr>
          <p:cNvPr id="6" name="Footer Placeholder 5"/>
          <p:cNvSpPr>
            <a:spLocks noGrp="1"/>
          </p:cNvSpPr>
          <p:nvPr>
            <p:ph type="ftr" sz="quarter" idx="11"/>
          </p:nvPr>
        </p:nvSpPr>
        <p:spPr/>
        <p:txBody>
          <a:bodyPr/>
          <a:lstStyle/>
          <a:p>
            <a:pPr>
              <a:defRPr/>
            </a:pPr>
            <a:endParaRPr lang="sv-SE"/>
          </a:p>
        </p:txBody>
      </p:sp>
      <p:sp>
        <p:nvSpPr>
          <p:cNvPr id="7" name="Slide Number Placeholder 6"/>
          <p:cNvSpPr>
            <a:spLocks noGrp="1"/>
          </p:cNvSpPr>
          <p:nvPr>
            <p:ph type="sldNum" sz="quarter" idx="12"/>
          </p:nvPr>
        </p:nvSpPr>
        <p:spPr/>
        <p:txBody>
          <a:bodyPr/>
          <a:lstStyle/>
          <a:p>
            <a:fld id="{E7F7D148-30A2-4716-B88A-6718D590BC50}" type="slidenum">
              <a:rPr lang="sv-SE" altLang="sv-SE" smtClean="0"/>
              <a:pPr/>
              <a:t>‹#›</a:t>
            </a:fld>
            <a:endParaRPr lang="sv-SE" altLang="sv-SE"/>
          </a:p>
        </p:txBody>
      </p:sp>
    </p:spTree>
    <p:extLst>
      <p:ext uri="{BB962C8B-B14F-4D97-AF65-F5344CB8AC3E}">
        <p14:creationId xmlns:p14="http://schemas.microsoft.com/office/powerpoint/2010/main" val="134471642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Jämförelse">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sv-SE"/>
              <a:t>Klicka här för att ändra mall för rubrikformat</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4" name="Content Placeholder 3"/>
          <p:cNvSpPr>
            <a:spLocks noGrp="1"/>
          </p:cNvSpPr>
          <p:nvPr>
            <p:ph sz="half" idx="2"/>
          </p:nvPr>
        </p:nvSpPr>
        <p:spPr>
          <a:xfrm>
            <a:off x="629842" y="2505075"/>
            <a:ext cx="3868340" cy="368458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6" name="Content Placeholder 5"/>
          <p:cNvSpPr>
            <a:spLocks noGrp="1"/>
          </p:cNvSpPr>
          <p:nvPr>
            <p:ph sz="quarter" idx="4"/>
          </p:nvPr>
        </p:nvSpPr>
        <p:spPr>
          <a:xfrm>
            <a:off x="4629150" y="2505075"/>
            <a:ext cx="3887391" cy="368458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dirty="0"/>
          </a:p>
        </p:txBody>
      </p:sp>
      <p:sp>
        <p:nvSpPr>
          <p:cNvPr id="7" name="Date Placeholder 6"/>
          <p:cNvSpPr>
            <a:spLocks noGrp="1"/>
          </p:cNvSpPr>
          <p:nvPr>
            <p:ph type="dt" sz="half" idx="10"/>
          </p:nvPr>
        </p:nvSpPr>
        <p:spPr/>
        <p:txBody>
          <a:bodyPr/>
          <a:lstStyle/>
          <a:p>
            <a:pPr>
              <a:defRPr/>
            </a:pPr>
            <a:endParaRPr lang="sv-SE"/>
          </a:p>
        </p:txBody>
      </p:sp>
      <p:sp>
        <p:nvSpPr>
          <p:cNvPr id="8" name="Footer Placeholder 7"/>
          <p:cNvSpPr>
            <a:spLocks noGrp="1"/>
          </p:cNvSpPr>
          <p:nvPr>
            <p:ph type="ftr" sz="quarter" idx="11"/>
          </p:nvPr>
        </p:nvSpPr>
        <p:spPr/>
        <p:txBody>
          <a:bodyPr/>
          <a:lstStyle/>
          <a:p>
            <a:pPr>
              <a:defRPr/>
            </a:pPr>
            <a:endParaRPr lang="sv-SE"/>
          </a:p>
        </p:txBody>
      </p:sp>
      <p:sp>
        <p:nvSpPr>
          <p:cNvPr id="9" name="Slide Number Placeholder 8"/>
          <p:cNvSpPr>
            <a:spLocks noGrp="1"/>
          </p:cNvSpPr>
          <p:nvPr>
            <p:ph type="sldNum" sz="quarter" idx="12"/>
          </p:nvPr>
        </p:nvSpPr>
        <p:spPr/>
        <p:txBody>
          <a:bodyPr/>
          <a:lstStyle/>
          <a:p>
            <a:fld id="{1DCE1DB9-9152-45C0-8518-E892F45C6C77}" type="slidenum">
              <a:rPr lang="sv-SE" altLang="sv-SE" smtClean="0"/>
              <a:pPr/>
              <a:t>‹#›</a:t>
            </a:fld>
            <a:endParaRPr lang="sv-SE" altLang="sv-SE"/>
          </a:p>
        </p:txBody>
      </p:sp>
    </p:spTree>
    <p:extLst>
      <p:ext uri="{BB962C8B-B14F-4D97-AF65-F5344CB8AC3E}">
        <p14:creationId xmlns:p14="http://schemas.microsoft.com/office/powerpoint/2010/main" val="20307808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a:t>Klicka här för att ändra mall för rubrikformat</a:t>
            </a:r>
            <a:endParaRPr lang="en-US" dirty="0"/>
          </a:p>
        </p:txBody>
      </p:sp>
      <p:sp>
        <p:nvSpPr>
          <p:cNvPr id="3" name="Date Placeholder 2"/>
          <p:cNvSpPr>
            <a:spLocks noGrp="1"/>
          </p:cNvSpPr>
          <p:nvPr>
            <p:ph type="dt" sz="half" idx="10"/>
          </p:nvPr>
        </p:nvSpPr>
        <p:spPr/>
        <p:txBody>
          <a:bodyPr/>
          <a:lstStyle/>
          <a:p>
            <a:pPr>
              <a:defRPr/>
            </a:pPr>
            <a:endParaRPr lang="sv-SE"/>
          </a:p>
        </p:txBody>
      </p:sp>
      <p:sp>
        <p:nvSpPr>
          <p:cNvPr id="4" name="Footer Placeholder 3"/>
          <p:cNvSpPr>
            <a:spLocks noGrp="1"/>
          </p:cNvSpPr>
          <p:nvPr>
            <p:ph type="ftr" sz="quarter" idx="11"/>
          </p:nvPr>
        </p:nvSpPr>
        <p:spPr/>
        <p:txBody>
          <a:bodyPr/>
          <a:lstStyle/>
          <a:p>
            <a:pPr>
              <a:defRPr/>
            </a:pPr>
            <a:endParaRPr lang="sv-SE"/>
          </a:p>
        </p:txBody>
      </p:sp>
      <p:sp>
        <p:nvSpPr>
          <p:cNvPr id="5" name="Slide Number Placeholder 4"/>
          <p:cNvSpPr>
            <a:spLocks noGrp="1"/>
          </p:cNvSpPr>
          <p:nvPr>
            <p:ph type="sldNum" sz="quarter" idx="12"/>
          </p:nvPr>
        </p:nvSpPr>
        <p:spPr/>
        <p:txBody>
          <a:bodyPr/>
          <a:lstStyle/>
          <a:p>
            <a:fld id="{068D8E07-E7A9-4AF1-B397-54686F2A5896}" type="slidenum">
              <a:rPr lang="sv-SE" altLang="sv-SE" smtClean="0"/>
              <a:pPr/>
              <a:t>‹#›</a:t>
            </a:fld>
            <a:endParaRPr lang="sv-SE" altLang="sv-SE"/>
          </a:p>
        </p:txBody>
      </p:sp>
    </p:spTree>
    <p:extLst>
      <p:ext uri="{BB962C8B-B14F-4D97-AF65-F5344CB8AC3E}">
        <p14:creationId xmlns:p14="http://schemas.microsoft.com/office/powerpoint/2010/main" val="290543152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endParaRPr lang="sv-SE"/>
          </a:p>
        </p:txBody>
      </p:sp>
      <p:sp>
        <p:nvSpPr>
          <p:cNvPr id="3" name="Footer Placeholder 2"/>
          <p:cNvSpPr>
            <a:spLocks noGrp="1"/>
          </p:cNvSpPr>
          <p:nvPr>
            <p:ph type="ftr" sz="quarter" idx="11"/>
          </p:nvPr>
        </p:nvSpPr>
        <p:spPr/>
        <p:txBody>
          <a:bodyPr/>
          <a:lstStyle/>
          <a:p>
            <a:pPr>
              <a:defRPr/>
            </a:pPr>
            <a:endParaRPr lang="sv-SE"/>
          </a:p>
        </p:txBody>
      </p:sp>
      <p:sp>
        <p:nvSpPr>
          <p:cNvPr id="4" name="Slide Number Placeholder 3"/>
          <p:cNvSpPr>
            <a:spLocks noGrp="1"/>
          </p:cNvSpPr>
          <p:nvPr>
            <p:ph type="sldNum" sz="quarter" idx="12"/>
          </p:nvPr>
        </p:nvSpPr>
        <p:spPr/>
        <p:txBody>
          <a:bodyPr/>
          <a:lstStyle/>
          <a:p>
            <a:fld id="{039CF569-E9C6-4FF7-AEE7-7A9ABF2424CF}" type="slidenum">
              <a:rPr lang="sv-SE" altLang="sv-SE" smtClean="0"/>
              <a:pPr/>
              <a:t>‹#›</a:t>
            </a:fld>
            <a:endParaRPr lang="sv-SE" altLang="sv-SE"/>
          </a:p>
        </p:txBody>
      </p:sp>
    </p:spTree>
    <p:extLst>
      <p:ext uri="{BB962C8B-B14F-4D97-AF65-F5344CB8AC3E}">
        <p14:creationId xmlns:p14="http://schemas.microsoft.com/office/powerpoint/2010/main" val="283764047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Text med bildtext">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sv-SE"/>
              <a:t>Klicka här för att ändra mall för rubrikformat</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a:t>Klicka här för att ändra format på bakgrundstexten</a:t>
            </a:r>
          </a:p>
        </p:txBody>
      </p:sp>
      <p:sp>
        <p:nvSpPr>
          <p:cNvPr id="5" name="Date Placeholder 4"/>
          <p:cNvSpPr>
            <a:spLocks noGrp="1"/>
          </p:cNvSpPr>
          <p:nvPr>
            <p:ph type="dt" sz="half" idx="10"/>
          </p:nvPr>
        </p:nvSpPr>
        <p:spPr/>
        <p:txBody>
          <a:bodyPr/>
          <a:lstStyle/>
          <a:p>
            <a:pPr>
              <a:defRPr/>
            </a:pPr>
            <a:endParaRPr lang="sv-SE"/>
          </a:p>
        </p:txBody>
      </p:sp>
      <p:sp>
        <p:nvSpPr>
          <p:cNvPr id="6" name="Footer Placeholder 5"/>
          <p:cNvSpPr>
            <a:spLocks noGrp="1"/>
          </p:cNvSpPr>
          <p:nvPr>
            <p:ph type="ftr" sz="quarter" idx="11"/>
          </p:nvPr>
        </p:nvSpPr>
        <p:spPr/>
        <p:txBody>
          <a:bodyPr/>
          <a:lstStyle/>
          <a:p>
            <a:pPr>
              <a:defRPr/>
            </a:pPr>
            <a:endParaRPr lang="sv-SE"/>
          </a:p>
        </p:txBody>
      </p:sp>
      <p:sp>
        <p:nvSpPr>
          <p:cNvPr id="7" name="Slide Number Placeholder 6"/>
          <p:cNvSpPr>
            <a:spLocks noGrp="1"/>
          </p:cNvSpPr>
          <p:nvPr>
            <p:ph type="sldNum" sz="quarter" idx="12"/>
          </p:nvPr>
        </p:nvSpPr>
        <p:spPr/>
        <p:txBody>
          <a:bodyPr/>
          <a:lstStyle/>
          <a:p>
            <a:fld id="{E7F7D148-30A2-4716-B88A-6718D590BC50}" type="slidenum">
              <a:rPr lang="sv-SE" altLang="sv-SE" smtClean="0"/>
              <a:pPr/>
              <a:t>‹#›</a:t>
            </a:fld>
            <a:endParaRPr lang="sv-SE" altLang="sv-SE"/>
          </a:p>
        </p:txBody>
      </p:sp>
    </p:spTree>
    <p:extLst>
      <p:ext uri="{BB962C8B-B14F-4D97-AF65-F5344CB8AC3E}">
        <p14:creationId xmlns:p14="http://schemas.microsoft.com/office/powerpoint/2010/main" val="30539934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ed bildtext">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sv-SE"/>
              <a:t>Klicka här för att ändra mall för rubrikformat</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sv-SE"/>
              <a:t>Klicka på ikonen för att lägga till en bild</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a:t>Klicka här för att ändra format på bakgrundstexten</a:t>
            </a:r>
          </a:p>
        </p:txBody>
      </p:sp>
      <p:sp>
        <p:nvSpPr>
          <p:cNvPr id="5" name="Date Placeholder 4"/>
          <p:cNvSpPr>
            <a:spLocks noGrp="1"/>
          </p:cNvSpPr>
          <p:nvPr>
            <p:ph type="dt" sz="half" idx="10"/>
          </p:nvPr>
        </p:nvSpPr>
        <p:spPr/>
        <p:txBody>
          <a:bodyPr/>
          <a:lstStyle/>
          <a:p>
            <a:pPr>
              <a:defRPr/>
            </a:pPr>
            <a:endParaRPr lang="sv-SE"/>
          </a:p>
        </p:txBody>
      </p:sp>
      <p:sp>
        <p:nvSpPr>
          <p:cNvPr id="6" name="Footer Placeholder 5"/>
          <p:cNvSpPr>
            <a:spLocks noGrp="1"/>
          </p:cNvSpPr>
          <p:nvPr>
            <p:ph type="ftr" sz="quarter" idx="11"/>
          </p:nvPr>
        </p:nvSpPr>
        <p:spPr/>
        <p:txBody>
          <a:bodyPr/>
          <a:lstStyle/>
          <a:p>
            <a:pPr>
              <a:defRPr/>
            </a:pPr>
            <a:endParaRPr lang="sv-SE"/>
          </a:p>
        </p:txBody>
      </p:sp>
      <p:sp>
        <p:nvSpPr>
          <p:cNvPr id="7" name="Slide Number Placeholder 6"/>
          <p:cNvSpPr>
            <a:spLocks noGrp="1"/>
          </p:cNvSpPr>
          <p:nvPr>
            <p:ph type="sldNum" sz="quarter" idx="12"/>
          </p:nvPr>
        </p:nvSpPr>
        <p:spPr/>
        <p:txBody>
          <a:bodyPr/>
          <a:lstStyle/>
          <a:p>
            <a:fld id="{08186CFB-951E-4742-AAD0-96BD77EADC6C}" type="slidenum">
              <a:rPr lang="sv-SE" altLang="sv-SE" smtClean="0"/>
              <a:pPr/>
              <a:t>‹#›</a:t>
            </a:fld>
            <a:endParaRPr lang="sv-SE" altLang="sv-SE"/>
          </a:p>
        </p:txBody>
      </p:sp>
    </p:spTree>
    <p:extLst>
      <p:ext uri="{BB962C8B-B14F-4D97-AF65-F5344CB8AC3E}">
        <p14:creationId xmlns:p14="http://schemas.microsoft.com/office/powerpoint/2010/main" val="1073490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sv-SE"/>
              <a:t>Klicka här för att ändra mall för rubrikformat</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sv-SE"/>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sv-SE"/>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7F7D148-30A2-4716-B88A-6718D590BC50}" type="slidenum">
              <a:rPr lang="sv-SE" altLang="sv-SE" smtClean="0"/>
              <a:pPr/>
              <a:t>‹#›</a:t>
            </a:fld>
            <a:endParaRPr lang="sv-SE" altLang="sv-SE"/>
          </a:p>
        </p:txBody>
      </p:sp>
    </p:spTree>
    <p:extLst>
      <p:ext uri="{BB962C8B-B14F-4D97-AF65-F5344CB8AC3E}">
        <p14:creationId xmlns:p14="http://schemas.microsoft.com/office/powerpoint/2010/main" val="2187888769"/>
      </p:ext>
    </p:extLst>
  </p:cSld>
  <p:clrMap bg1="lt1" tx1="dk1" bg2="lt2" tx2="dk2" accent1="accent1" accent2="accent2" accent3="accent3" accent4="accent4" accent5="accent5" accent6="accent6" hlink="hlink" folHlink="folHlink"/>
  <p:sldLayoutIdLst>
    <p:sldLayoutId id="2147483873" r:id="rId1"/>
    <p:sldLayoutId id="2147483874" r:id="rId2"/>
    <p:sldLayoutId id="2147483875" r:id="rId3"/>
    <p:sldLayoutId id="2147483876" r:id="rId4"/>
    <p:sldLayoutId id="2147483877" r:id="rId5"/>
    <p:sldLayoutId id="2147483878" r:id="rId6"/>
    <p:sldLayoutId id="2147483879" r:id="rId7"/>
    <p:sldLayoutId id="2147483880" r:id="rId8"/>
    <p:sldLayoutId id="2147483881" r:id="rId9"/>
    <p:sldLayoutId id="2147483882" r:id="rId10"/>
    <p:sldLayoutId id="21474838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3.gif"/><Relationship Id="rId2" Type="http://schemas.openxmlformats.org/officeDocument/2006/relationships/image" Target="../media/image12.jpeg"/><Relationship Id="rId1" Type="http://schemas.openxmlformats.org/officeDocument/2006/relationships/slideLayout" Target="../slideLayouts/slideLayout2.xml"/><Relationship Id="rId4" Type="http://schemas.openxmlformats.org/officeDocument/2006/relationships/image" Target="../media/image14.jpeg"/></Relationships>
</file>

<file path=ppt/slides/_rels/slide12.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7.svg"/><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1.emf"/><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4.emf"/><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5.emf"/><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hyperlink" Target="http://northstarmoving.com/blog/2015/spring-forward-with-spring-cleaning/" TargetMode="External"/><Relationship Id="rId2" Type="http://schemas.openxmlformats.org/officeDocument/2006/relationships/image" Target="../media/image29.jpeg"/><Relationship Id="rId1" Type="http://schemas.openxmlformats.org/officeDocument/2006/relationships/slideLayout" Target="../slideLayouts/slideLayout2.xml"/><Relationship Id="rId4" Type="http://schemas.openxmlformats.org/officeDocument/2006/relationships/hyperlink" Target="https://creativecommons.org/licenses/by/3.0/" TargetMode="External"/></Relationships>
</file>

<file path=ppt/slides/_rels/slide4.xml.rels><?xml version="1.0" encoding="UTF-8" standalone="yes"?>
<Relationships xmlns="http://schemas.openxmlformats.org/package/2006/relationships"><Relationship Id="rId3" Type="http://schemas.openxmlformats.org/officeDocument/2006/relationships/hyperlink" Target="http://voyageriii.wikispaces.com/G%C3%B6dsvinen" TargetMode="External"/><Relationship Id="rId2" Type="http://schemas.openxmlformats.org/officeDocument/2006/relationships/image" Target="../media/image5.jpe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Rubrik 1"/>
          <p:cNvSpPr>
            <a:spLocks noGrp="1"/>
          </p:cNvSpPr>
          <p:nvPr>
            <p:ph type="ctrTitle"/>
          </p:nvPr>
        </p:nvSpPr>
        <p:spPr>
          <a:xfrm>
            <a:off x="486696" y="629266"/>
            <a:ext cx="2861168" cy="1676603"/>
          </a:xfrm>
        </p:spPr>
        <p:txBody>
          <a:bodyPr vert="horz" lIns="91440" tIns="45720" rIns="91440" bIns="45720" rtlCol="0" anchor="ctr">
            <a:normAutofit/>
          </a:bodyPr>
          <a:lstStyle/>
          <a:p>
            <a:pPr algn="l"/>
            <a:r>
              <a:rPr lang="en-US" sz="3700" b="1" dirty="0"/>
              <a:t>Endometrios - </a:t>
            </a:r>
            <a:r>
              <a:rPr lang="en-US" sz="3700" b="1" dirty="0" err="1"/>
              <a:t>fakta</a:t>
            </a:r>
            <a:r>
              <a:rPr lang="en-US" sz="3700" b="1" dirty="0"/>
              <a:t> och </a:t>
            </a:r>
            <a:r>
              <a:rPr lang="en-US" sz="3700" b="1" dirty="0" err="1"/>
              <a:t>kirurgi</a:t>
            </a:r>
            <a:endParaRPr lang="en-US" sz="3700" b="1" dirty="0"/>
          </a:p>
        </p:txBody>
      </p:sp>
      <p:sp>
        <p:nvSpPr>
          <p:cNvPr id="3" name="Underrubrik 2"/>
          <p:cNvSpPr>
            <a:spLocks noGrp="1"/>
          </p:cNvSpPr>
          <p:nvPr>
            <p:ph type="subTitle" idx="1"/>
          </p:nvPr>
        </p:nvSpPr>
        <p:spPr>
          <a:xfrm>
            <a:off x="486698" y="2438400"/>
            <a:ext cx="2738599" cy="3785419"/>
          </a:xfrm>
        </p:spPr>
        <p:txBody>
          <a:bodyPr vert="horz" lIns="91440" tIns="45720" rIns="91440" bIns="45720" rtlCol="0">
            <a:normAutofit/>
          </a:bodyPr>
          <a:lstStyle/>
          <a:p>
            <a:pPr indent="-228600" algn="l">
              <a:buFont typeface="Arial" panose="020B0604020202020204" pitchFamily="34" charset="0"/>
              <a:buChar char="•"/>
            </a:pPr>
            <a:endParaRPr lang="en-US" sz="1600" b="1" dirty="0"/>
          </a:p>
          <a:p>
            <a:pPr algn="l"/>
            <a:r>
              <a:rPr lang="en-US" sz="1600" b="1" dirty="0"/>
              <a:t>November 2019</a:t>
            </a:r>
          </a:p>
          <a:p>
            <a:pPr algn="l"/>
            <a:r>
              <a:rPr lang="en-US" sz="1600" b="1" dirty="0"/>
              <a:t>Anna-Sofia Melin</a:t>
            </a:r>
            <a:br>
              <a:rPr lang="en-US" sz="1600" b="1" dirty="0"/>
            </a:br>
            <a:r>
              <a:rPr lang="en-US" sz="1600" b="1" dirty="0"/>
              <a:t>med </a:t>
            </a:r>
            <a:r>
              <a:rPr lang="en-US" sz="1600" b="1" dirty="0" err="1"/>
              <a:t>dr</a:t>
            </a:r>
            <a:r>
              <a:rPr lang="en-US" sz="1600" b="1" dirty="0"/>
              <a:t>, </a:t>
            </a:r>
            <a:r>
              <a:rPr lang="en-US" sz="1600" b="1" dirty="0" err="1"/>
              <a:t>specialistläkare</a:t>
            </a:r>
            <a:r>
              <a:rPr lang="en-US" sz="1600" b="1" dirty="0"/>
              <a:t>, </a:t>
            </a:r>
            <a:br>
              <a:rPr lang="en-US" sz="1600" b="1" dirty="0"/>
            </a:br>
            <a:r>
              <a:rPr lang="en-US" sz="1600" b="1" dirty="0" err="1"/>
              <a:t>Capio</a:t>
            </a:r>
            <a:r>
              <a:rPr lang="en-US" sz="1600" b="1" dirty="0"/>
              <a:t> </a:t>
            </a:r>
            <a:r>
              <a:rPr lang="en-US" sz="1600" b="1" dirty="0" err="1"/>
              <a:t>Gynekologi</a:t>
            </a:r>
            <a:r>
              <a:rPr lang="en-US" sz="1600" b="1" dirty="0"/>
              <a:t> </a:t>
            </a:r>
            <a:r>
              <a:rPr lang="en-US" sz="1600" b="1" dirty="0" err="1"/>
              <a:t>Globen</a:t>
            </a:r>
            <a:br>
              <a:rPr lang="en-US" sz="1600" b="1" dirty="0"/>
            </a:br>
            <a:r>
              <a:rPr lang="en-US" sz="1600" b="1" dirty="0"/>
              <a:t>anna-sofia.melin@capio.se</a:t>
            </a:r>
          </a:p>
          <a:p>
            <a:pPr indent="-228600" algn="l">
              <a:buFont typeface="Arial" panose="020B0604020202020204" pitchFamily="34" charset="0"/>
              <a:buChar char="•"/>
            </a:pPr>
            <a:endParaRPr lang="en-US" sz="1600" b="1" dirty="0"/>
          </a:p>
          <a:p>
            <a:pPr indent="-228600" algn="l">
              <a:buFont typeface="Arial" panose="020B0604020202020204" pitchFamily="34" charset="0"/>
              <a:buChar char="•"/>
            </a:pPr>
            <a:endParaRPr lang="en-US" sz="1600" dirty="0"/>
          </a:p>
        </p:txBody>
      </p:sp>
      <p:pic>
        <p:nvPicPr>
          <p:cNvPr id="5" name="Bildobjekt 4" descr="En bild som visar träd, utomhus, gräs&#10;&#10;Automatiskt genererad beskrivning">
            <a:extLst>
              <a:ext uri="{FF2B5EF4-FFF2-40B4-BE49-F238E27FC236}">
                <a16:creationId xmlns:a16="http://schemas.microsoft.com/office/drawing/2014/main" id="{9FF77112-F075-43F8-9A3D-FC02A9B2646B}"/>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b="-1"/>
          <a:stretch/>
        </p:blipFill>
        <p:spPr>
          <a:xfrm>
            <a:off x="4355976" y="692696"/>
            <a:ext cx="4140889" cy="5013176"/>
          </a:xfrm>
          <a:prstGeom prst="rect">
            <a:avLst/>
          </a:prstGeom>
          <a:effectLst/>
        </p:spPr>
      </p:pic>
    </p:spTree>
    <p:extLst>
      <p:ext uri="{BB962C8B-B14F-4D97-AF65-F5344CB8AC3E}">
        <p14:creationId xmlns:p14="http://schemas.microsoft.com/office/powerpoint/2010/main" val="60578494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823AC064-BC96-4F32-8AE1-B2FD3875482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283551" y="343486"/>
            <a:ext cx="8579094" cy="1844256"/>
          </a:xfrm>
          <a:prstGeom prst="rect">
            <a:avLst/>
          </a:prstGeom>
          <a:solidFill>
            <a:srgbClr val="404040"/>
          </a:solidFill>
          <a:ln w="127000" cap="sq" cmpd="thinThick">
            <a:solidFill>
              <a:srgbClr val="4040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Rubrik 1">
            <a:extLst>
              <a:ext uri="{FF2B5EF4-FFF2-40B4-BE49-F238E27FC236}">
                <a16:creationId xmlns:a16="http://schemas.microsoft.com/office/drawing/2014/main" id="{D064B09C-D30D-4EF8-97B4-C70BD8AE526A}"/>
              </a:ext>
            </a:extLst>
          </p:cNvPr>
          <p:cNvSpPr>
            <a:spLocks noGrp="1"/>
          </p:cNvSpPr>
          <p:nvPr>
            <p:ph type="title"/>
          </p:nvPr>
        </p:nvSpPr>
        <p:spPr>
          <a:xfrm>
            <a:off x="394554" y="466578"/>
            <a:ext cx="8354891" cy="930447"/>
          </a:xfrm>
        </p:spPr>
        <p:txBody>
          <a:bodyPr vert="horz" lIns="91440" tIns="45720" rIns="91440" bIns="45720" rtlCol="0" anchor="b">
            <a:normAutofit/>
          </a:bodyPr>
          <a:lstStyle/>
          <a:p>
            <a:pPr algn="ctr"/>
            <a:r>
              <a:rPr lang="en-US" sz="4700" b="1" kern="1200">
                <a:solidFill>
                  <a:srgbClr val="FFFFFF"/>
                </a:solidFill>
                <a:latin typeface="+mj-lt"/>
                <a:ea typeface="+mj-ea"/>
                <a:cs typeface="+mj-cs"/>
              </a:rPr>
              <a:t>Djup endometrios</a:t>
            </a:r>
          </a:p>
        </p:txBody>
      </p:sp>
      <p:cxnSp>
        <p:nvCxnSpPr>
          <p:cNvPr id="11" name="Straight Connector 10">
            <a:extLst>
              <a:ext uri="{FF2B5EF4-FFF2-40B4-BE49-F238E27FC236}">
                <a16:creationId xmlns:a16="http://schemas.microsoft.com/office/drawing/2014/main" id="{7E7C77BC-7138-40B1-A15B-20F57A49462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657350" y="1448631"/>
            <a:ext cx="5829300" cy="0"/>
          </a:xfrm>
          <a:prstGeom prst="line">
            <a:avLst/>
          </a:prstGeom>
          <a:ln w="22225">
            <a:solidFill>
              <a:srgbClr val="D9D9D9"/>
            </a:solidFill>
          </a:ln>
        </p:spPr>
        <p:style>
          <a:lnRef idx="1">
            <a:schemeClr val="accent1"/>
          </a:lnRef>
          <a:fillRef idx="0">
            <a:schemeClr val="accent1"/>
          </a:fillRef>
          <a:effectRef idx="0">
            <a:schemeClr val="accent1"/>
          </a:effectRef>
          <a:fontRef idx="minor">
            <a:schemeClr val="tx1"/>
          </a:fontRef>
        </p:style>
      </p:cxnSp>
      <p:pic>
        <p:nvPicPr>
          <p:cNvPr id="4" name="Platshållare för innehåll 3" descr="C:\Users\22f3\AppData\Local\Microsoft\Windows\Temporary Internet Files\Content.MSO\41B67200.tmp">
            <a:extLst>
              <a:ext uri="{FF2B5EF4-FFF2-40B4-BE49-F238E27FC236}">
                <a16:creationId xmlns:a16="http://schemas.microsoft.com/office/drawing/2014/main" id="{F773870F-DBB1-4FB0-8377-96FDE9ED3AA8}"/>
              </a:ext>
            </a:extLst>
          </p:cNvPr>
          <p:cNvPicPr>
            <a:picLocks noGrp="1"/>
          </p:cNvPicPr>
          <p:nvPr>
            <p:ph idx="1"/>
          </p:nvPr>
        </p:nvPicPr>
        <p:blipFill rotWithShape="1">
          <a:blip r:embed="rId2" cstate="email">
            <a:extLst>
              <a:ext uri="{28A0092B-C50C-407E-A947-70E740481C1C}">
                <a14:useLocalDpi xmlns:a14="http://schemas.microsoft.com/office/drawing/2010/main"/>
              </a:ext>
            </a:extLst>
          </a:blip>
          <a:srcRect r="3352"/>
          <a:stretch/>
        </p:blipFill>
        <p:spPr bwMode="auto">
          <a:xfrm>
            <a:off x="1097247" y="2509911"/>
            <a:ext cx="6908180" cy="3997637"/>
          </a:xfrm>
          <a:prstGeom prst="rect">
            <a:avLst/>
          </a:prstGeom>
          <a:noFill/>
          <a:extLst>
            <a:ext uri="{53640926-AAD7-44D8-BBD7-CCE9431645EC}">
              <a14:shadowObscured xmlns:a14="http://schemas.microsoft.com/office/drawing/2010/main"/>
            </a:ext>
          </a:extLst>
        </p:spPr>
      </p:pic>
    </p:spTree>
    <p:extLst>
      <p:ext uri="{BB962C8B-B14F-4D97-AF65-F5344CB8AC3E}">
        <p14:creationId xmlns:p14="http://schemas.microsoft.com/office/powerpoint/2010/main" val="344594902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2056" name="Straight Connector 74">
            <a:extLst>
              <a:ext uri="{FF2B5EF4-FFF2-40B4-BE49-F238E27FC236}">
                <a16:creationId xmlns:a16="http://schemas.microsoft.com/office/drawing/2014/main" id="{99AE2756-0FC4-4155-83E7-58AAAB63E75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049266" y="477749"/>
            <a:ext cx="0" cy="3657600"/>
          </a:xfrm>
          <a:prstGeom prst="line">
            <a:avLst/>
          </a:prstGeom>
          <a:ln w="101600" cmpd="dbl">
            <a:solidFill>
              <a:srgbClr val="595959"/>
            </a:solidFill>
          </a:ln>
        </p:spPr>
        <p:style>
          <a:lnRef idx="1">
            <a:schemeClr val="accent1"/>
          </a:lnRef>
          <a:fillRef idx="0">
            <a:schemeClr val="accent1"/>
          </a:fillRef>
          <a:effectRef idx="0">
            <a:schemeClr val="accent1"/>
          </a:effectRef>
          <a:fontRef idx="minor">
            <a:schemeClr val="tx1"/>
          </a:fontRef>
        </p:style>
      </p:cxnSp>
      <p:sp>
        <p:nvSpPr>
          <p:cNvPr id="2057" name="Rectangle 76">
            <a:extLst>
              <a:ext uri="{FF2B5EF4-FFF2-40B4-BE49-F238E27FC236}">
                <a16:creationId xmlns:a16="http://schemas.microsoft.com/office/drawing/2014/main" id="{247AB924-1B87-43FC-B7C7-B112D5C51A0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283551" y="4633546"/>
            <a:ext cx="8579094" cy="1844256"/>
          </a:xfrm>
          <a:prstGeom prst="rect">
            <a:avLst/>
          </a:prstGeom>
          <a:solidFill>
            <a:srgbClr val="404040"/>
          </a:solidFill>
          <a:ln w="127000" cap="sq" cmpd="thinThick">
            <a:solidFill>
              <a:srgbClr val="4040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ubrik 1"/>
          <p:cNvSpPr>
            <a:spLocks noGrp="1"/>
          </p:cNvSpPr>
          <p:nvPr>
            <p:ph type="title"/>
          </p:nvPr>
        </p:nvSpPr>
        <p:spPr>
          <a:xfrm>
            <a:off x="395653" y="4756638"/>
            <a:ext cx="8354891" cy="930447"/>
          </a:xfrm>
        </p:spPr>
        <p:txBody>
          <a:bodyPr vert="horz" lIns="91440" tIns="45720" rIns="91440" bIns="45720" rtlCol="0" anchor="b">
            <a:normAutofit/>
          </a:bodyPr>
          <a:lstStyle/>
          <a:p>
            <a:pPr algn="ctr"/>
            <a:r>
              <a:rPr lang="en-US" sz="4700" b="1">
                <a:solidFill>
                  <a:srgbClr val="FFFFFF"/>
                </a:solidFill>
              </a:rPr>
              <a:t>Endometrios - endometriom</a:t>
            </a:r>
          </a:p>
        </p:txBody>
      </p:sp>
      <p:pic>
        <p:nvPicPr>
          <p:cNvPr id="2054" name="Picture 6" descr="Bildresultat för endometriosis kissing ovaries"/>
          <p:cNvPicPr>
            <a:picLocks noChangeAspect="1" noChangeArrowheads="1"/>
          </p:cNvPicPr>
          <p:nvPr/>
        </p:nvPicPr>
        <p:blipFill>
          <a:blip r:embed="rId2">
            <a:extLst>
              <a:ext uri="{28A0092B-C50C-407E-A947-70E740481C1C}">
                <a14:useLocalDpi xmlns:a14="http://schemas.microsoft.com/office/drawing/2010/main"/>
              </a:ext>
            </a:extLst>
          </a:blip>
          <a:stretch>
            <a:fillRect/>
          </a:stretch>
        </p:blipFill>
        <p:spPr bwMode="auto">
          <a:xfrm>
            <a:off x="240030" y="1343097"/>
            <a:ext cx="2569206" cy="1926904"/>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Bildresultat för endometriom"/>
          <p:cNvPicPr>
            <a:picLocks noChangeAspect="1" noChangeArrowheads="1"/>
          </p:cNvPicPr>
          <p:nvPr/>
        </p:nvPicPr>
        <p:blipFill>
          <a:blip r:embed="rId3">
            <a:extLst>
              <a:ext uri="{28A0092B-C50C-407E-A947-70E740481C1C}">
                <a14:useLocalDpi xmlns:a14="http://schemas.microsoft.com/office/drawing/2010/main"/>
              </a:ext>
            </a:extLst>
          </a:blip>
          <a:stretch>
            <a:fillRect/>
          </a:stretch>
        </p:blipFill>
        <p:spPr bwMode="auto">
          <a:xfrm>
            <a:off x="3289296" y="1362385"/>
            <a:ext cx="2574993" cy="1888328"/>
          </a:xfrm>
          <a:prstGeom prst="rect">
            <a:avLst/>
          </a:prstGeom>
          <a:noFill/>
          <a:extLst>
            <a:ext uri="{909E8E84-426E-40DD-AFC4-6F175D3DCCD1}">
              <a14:hiddenFill xmlns:a14="http://schemas.microsoft.com/office/drawing/2010/main">
                <a:solidFill>
                  <a:srgbClr val="FFFFFF"/>
                </a:solidFill>
              </a14:hiddenFill>
            </a:ext>
          </a:extLst>
        </p:spPr>
      </p:pic>
      <p:cxnSp>
        <p:nvCxnSpPr>
          <p:cNvPr id="79" name="Straight Connector 78">
            <a:extLst>
              <a:ext uri="{FF2B5EF4-FFF2-40B4-BE49-F238E27FC236}">
                <a16:creationId xmlns:a16="http://schemas.microsoft.com/office/drawing/2014/main" id="{818DC98F-4057-4645-B948-F604F39A9CF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115050" y="477749"/>
            <a:ext cx="0" cy="3657600"/>
          </a:xfrm>
          <a:prstGeom prst="line">
            <a:avLst/>
          </a:prstGeom>
          <a:ln w="101600" cmpd="dbl">
            <a:solidFill>
              <a:srgbClr val="595959"/>
            </a:solidFill>
          </a:ln>
        </p:spPr>
        <p:style>
          <a:lnRef idx="1">
            <a:schemeClr val="accent1"/>
          </a:lnRef>
          <a:fillRef idx="0">
            <a:schemeClr val="accent1"/>
          </a:fillRef>
          <a:effectRef idx="0">
            <a:schemeClr val="accent1"/>
          </a:effectRef>
          <a:fontRef idx="minor">
            <a:schemeClr val="tx1"/>
          </a:fontRef>
        </p:style>
      </p:cxnSp>
      <p:pic>
        <p:nvPicPr>
          <p:cNvPr id="2050" name="Picture 2" descr="Bildresultat för endometriom"/>
          <p:cNvPicPr>
            <a:picLocks noGrp="1" noChangeAspect="1" noChangeArrowheads="1"/>
          </p:cNvPicPr>
          <p:nvPr>
            <p:ph idx="1"/>
          </p:nvPr>
        </p:nvPicPr>
        <p:blipFill>
          <a:blip r:embed="rId4">
            <a:extLst>
              <a:ext uri="{28A0092B-C50C-407E-A947-70E740481C1C}">
                <a14:useLocalDpi xmlns:a14="http://schemas.microsoft.com/office/drawing/2010/main"/>
              </a:ext>
            </a:extLst>
          </a:blip>
          <a:stretch>
            <a:fillRect/>
          </a:stretch>
        </p:blipFill>
        <p:spPr bwMode="auto">
          <a:xfrm>
            <a:off x="6337293" y="1336935"/>
            <a:ext cx="2567937" cy="1983857"/>
          </a:xfrm>
          <a:prstGeom prst="rect">
            <a:avLst/>
          </a:prstGeom>
          <a:noFill/>
          <a:extLst>
            <a:ext uri="{909E8E84-426E-40DD-AFC4-6F175D3DCCD1}">
              <a14:hiddenFill xmlns:a14="http://schemas.microsoft.com/office/drawing/2010/main">
                <a:solidFill>
                  <a:srgbClr val="FFFFFF"/>
                </a:solidFill>
              </a14:hiddenFill>
            </a:ext>
          </a:extLst>
        </p:spPr>
      </p:pic>
      <p:cxnSp>
        <p:nvCxnSpPr>
          <p:cNvPr id="81" name="Straight Connector 80">
            <a:extLst>
              <a:ext uri="{FF2B5EF4-FFF2-40B4-BE49-F238E27FC236}">
                <a16:creationId xmlns:a16="http://schemas.microsoft.com/office/drawing/2014/main" id="{DAD2B705-4A9B-408D-AA80-4F41045E09D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657350" y="5738691"/>
            <a:ext cx="5829300" cy="0"/>
          </a:xfrm>
          <a:prstGeom prst="line">
            <a:avLst/>
          </a:prstGeom>
          <a:ln w="22225">
            <a:solidFill>
              <a:srgbClr val="D9D9D9"/>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1248571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823AC064-BC96-4F32-8AE1-B2FD3875482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283551" y="343486"/>
            <a:ext cx="8579094" cy="1844256"/>
          </a:xfrm>
          <a:prstGeom prst="rect">
            <a:avLst/>
          </a:prstGeom>
          <a:solidFill>
            <a:srgbClr val="404040"/>
          </a:solidFill>
          <a:ln w="127000" cap="sq" cmpd="thinThick">
            <a:solidFill>
              <a:srgbClr val="4040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Rubrik 1"/>
          <p:cNvSpPr>
            <a:spLocks noGrp="1"/>
          </p:cNvSpPr>
          <p:nvPr>
            <p:ph type="title"/>
          </p:nvPr>
        </p:nvSpPr>
        <p:spPr>
          <a:xfrm>
            <a:off x="394554" y="466578"/>
            <a:ext cx="8354891" cy="930447"/>
          </a:xfrm>
        </p:spPr>
        <p:txBody>
          <a:bodyPr vert="horz" lIns="91440" tIns="45720" rIns="91440" bIns="45720" rtlCol="0" anchor="b">
            <a:normAutofit/>
          </a:bodyPr>
          <a:lstStyle/>
          <a:p>
            <a:pPr algn="ctr"/>
            <a:r>
              <a:rPr lang="en-US" sz="4700" b="1" kern="1200">
                <a:solidFill>
                  <a:srgbClr val="FFFFFF"/>
                </a:solidFill>
                <a:latin typeface="+mj-lt"/>
                <a:ea typeface="+mj-ea"/>
                <a:cs typeface="+mj-cs"/>
              </a:rPr>
              <a:t>Endometrios - adenomyos</a:t>
            </a:r>
          </a:p>
        </p:txBody>
      </p:sp>
      <p:cxnSp>
        <p:nvCxnSpPr>
          <p:cNvPr id="73" name="Straight Connector 72">
            <a:extLst>
              <a:ext uri="{FF2B5EF4-FFF2-40B4-BE49-F238E27FC236}">
                <a16:creationId xmlns:a16="http://schemas.microsoft.com/office/drawing/2014/main" id="{7E7C77BC-7138-40B1-A15B-20F57A49462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657350" y="1448631"/>
            <a:ext cx="5829300" cy="0"/>
          </a:xfrm>
          <a:prstGeom prst="line">
            <a:avLst/>
          </a:prstGeom>
          <a:ln w="22225">
            <a:solidFill>
              <a:srgbClr val="D9D9D9"/>
            </a:solidFill>
          </a:ln>
        </p:spPr>
        <p:style>
          <a:lnRef idx="1">
            <a:schemeClr val="accent1"/>
          </a:lnRef>
          <a:fillRef idx="0">
            <a:schemeClr val="accent1"/>
          </a:fillRef>
          <a:effectRef idx="0">
            <a:schemeClr val="accent1"/>
          </a:effectRef>
          <a:fontRef idx="minor">
            <a:schemeClr val="tx1"/>
          </a:fontRef>
        </p:style>
      </p:cxnSp>
      <p:pic>
        <p:nvPicPr>
          <p:cNvPr id="2050" name="Picture 2" descr="Bildresultat för adenomyos"/>
          <p:cNvPicPr>
            <a:picLocks noGrp="1" noChangeAspect="1" noChangeArrowheads="1"/>
          </p:cNvPicPr>
          <p:nvPr>
            <p:ph idx="1"/>
          </p:nvPr>
        </p:nvPicPr>
        <p:blipFill>
          <a:blip r:embed="rId2" cstate="email">
            <a:extLst>
              <a:ext uri="{28A0092B-C50C-407E-A947-70E740481C1C}">
                <a14:useLocalDpi xmlns:a14="http://schemas.microsoft.com/office/drawing/2010/main"/>
              </a:ext>
            </a:extLst>
          </a:blip>
          <a:stretch>
            <a:fillRect/>
          </a:stretch>
        </p:blipFill>
        <p:spPr bwMode="auto">
          <a:xfrm>
            <a:off x="1938503" y="2509911"/>
            <a:ext cx="5225669" cy="39976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0223860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8D70B121-56F4-4848-B38B-182089D909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241173" y="320040"/>
            <a:ext cx="8661654" cy="6217920"/>
          </a:xfrm>
          <a:prstGeom prst="rect">
            <a:avLst/>
          </a:prstGeom>
          <a:solidFill>
            <a:schemeClr val="tx1">
              <a:alpha val="8000"/>
            </a:schemeClr>
          </a:solidFill>
          <a:ln w="127000" cap="sq"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ubrik 1">
            <a:extLst>
              <a:ext uri="{FF2B5EF4-FFF2-40B4-BE49-F238E27FC236}">
                <a16:creationId xmlns:a16="http://schemas.microsoft.com/office/drawing/2014/main" id="{9798B8CA-8460-40F6-A9CE-82C0901E9306}"/>
              </a:ext>
            </a:extLst>
          </p:cNvPr>
          <p:cNvSpPr>
            <a:spLocks noGrp="1"/>
          </p:cNvSpPr>
          <p:nvPr>
            <p:ph type="title"/>
          </p:nvPr>
        </p:nvSpPr>
        <p:spPr>
          <a:xfrm>
            <a:off x="628650" y="963877"/>
            <a:ext cx="2620771" cy="4930246"/>
          </a:xfrm>
        </p:spPr>
        <p:txBody>
          <a:bodyPr>
            <a:normAutofit/>
          </a:bodyPr>
          <a:lstStyle/>
          <a:p>
            <a:pPr algn="r"/>
            <a:r>
              <a:rPr lang="sv-SE" sz="3700" b="1">
                <a:solidFill>
                  <a:schemeClr val="accent1"/>
                </a:solidFill>
              </a:rPr>
              <a:t>Endometrios</a:t>
            </a:r>
          </a:p>
        </p:txBody>
      </p:sp>
      <p:cxnSp>
        <p:nvCxnSpPr>
          <p:cNvPr id="11" name="Straight Connector 10">
            <a:extLst>
              <a:ext uri="{FF2B5EF4-FFF2-40B4-BE49-F238E27FC236}">
                <a16:creationId xmlns:a16="http://schemas.microsoft.com/office/drawing/2014/main" id="{2D72A2C9-F3CA-4216-8BAD-FA4C970C3C4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490722" y="2057400"/>
            <a:ext cx="0" cy="2743200"/>
          </a:xfrm>
          <a:prstGeom prst="line">
            <a:avLst/>
          </a:prstGeom>
          <a:ln w="190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3" name="Platshållare för innehåll 2">
            <a:extLst>
              <a:ext uri="{FF2B5EF4-FFF2-40B4-BE49-F238E27FC236}">
                <a16:creationId xmlns:a16="http://schemas.microsoft.com/office/drawing/2014/main" id="{2B7C13F8-77D3-4D79-8343-79AFC2D19D3F}"/>
              </a:ext>
            </a:extLst>
          </p:cNvPr>
          <p:cNvSpPr>
            <a:spLocks noGrp="1"/>
          </p:cNvSpPr>
          <p:nvPr>
            <p:ph idx="1"/>
          </p:nvPr>
        </p:nvSpPr>
        <p:spPr>
          <a:xfrm>
            <a:off x="3732023" y="963877"/>
            <a:ext cx="4783327" cy="4930246"/>
          </a:xfrm>
        </p:spPr>
        <p:txBody>
          <a:bodyPr anchor="ctr">
            <a:normAutofit/>
          </a:bodyPr>
          <a:lstStyle/>
          <a:p>
            <a:pPr marL="0" indent="0">
              <a:buNone/>
            </a:pPr>
            <a:r>
              <a:rPr lang="sv-SE" sz="2100" dirty="0"/>
              <a:t>I </a:t>
            </a:r>
            <a:r>
              <a:rPr lang="sv-SE" sz="2100" i="1" dirty="0" err="1"/>
              <a:t>endometrioshärden</a:t>
            </a:r>
            <a:r>
              <a:rPr lang="sv-SE" sz="2100" dirty="0"/>
              <a:t> sker nybildning av:</a:t>
            </a:r>
          </a:p>
          <a:p>
            <a:pPr>
              <a:buFontTx/>
              <a:buChar char="-"/>
            </a:pPr>
            <a:r>
              <a:rPr lang="sv-SE" sz="2100" dirty="0"/>
              <a:t>Blodkärl</a:t>
            </a:r>
          </a:p>
          <a:p>
            <a:pPr>
              <a:buFontTx/>
              <a:buChar char="-"/>
            </a:pPr>
            <a:r>
              <a:rPr lang="sv-SE" sz="2100" dirty="0"/>
              <a:t>Nerver</a:t>
            </a:r>
          </a:p>
          <a:p>
            <a:pPr>
              <a:buFontTx/>
              <a:buChar char="-"/>
            </a:pPr>
            <a:r>
              <a:rPr lang="sv-SE" sz="2100" dirty="0"/>
              <a:t>Östrogen</a:t>
            </a:r>
          </a:p>
          <a:p>
            <a:pPr marL="1347788" indent="0">
              <a:buNone/>
              <a:tabLst>
                <a:tab pos="1347788" algn="l"/>
              </a:tabLst>
            </a:pPr>
            <a:r>
              <a:rPr lang="sv-SE" sz="2100" dirty="0"/>
              <a:t>kroppens svar leder                     till inflammation</a:t>
            </a:r>
          </a:p>
        </p:txBody>
      </p:sp>
      <p:sp>
        <p:nvSpPr>
          <p:cNvPr id="4" name="Pil: höger 3">
            <a:extLst>
              <a:ext uri="{FF2B5EF4-FFF2-40B4-BE49-F238E27FC236}">
                <a16:creationId xmlns:a16="http://schemas.microsoft.com/office/drawing/2014/main" id="{C2BE593F-DB83-4D22-BE2B-F6F6F7B6D020}"/>
              </a:ext>
            </a:extLst>
          </p:cNvPr>
          <p:cNvSpPr/>
          <p:nvPr/>
        </p:nvSpPr>
        <p:spPr>
          <a:xfrm>
            <a:off x="3973325" y="3933056"/>
            <a:ext cx="978408"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47613049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ktangel 4">
            <a:extLst>
              <a:ext uri="{FF2B5EF4-FFF2-40B4-BE49-F238E27FC236}">
                <a16:creationId xmlns:a16="http://schemas.microsoft.com/office/drawing/2014/main" id="{4550B78F-57D8-4F74-A719-725E0A92CBB6}"/>
              </a:ext>
            </a:extLst>
          </p:cNvPr>
          <p:cNvSpPr/>
          <p:nvPr/>
        </p:nvSpPr>
        <p:spPr>
          <a:xfrm>
            <a:off x="467544" y="908719"/>
            <a:ext cx="2570584" cy="2088233"/>
          </a:xfrm>
          <a:prstGeom prst="rect">
            <a:avLst/>
          </a:prstGeom>
          <a:noFill/>
          <a:ln w="38100"/>
          <a:effectLst>
            <a:glow rad="228600">
              <a:schemeClr val="accent5">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dirty="0" err="1">
                <a:solidFill>
                  <a:schemeClr val="tx1"/>
                </a:solidFill>
              </a:rPr>
              <a:t>Dysmenorré</a:t>
            </a:r>
            <a:endParaRPr lang="sv-SE" dirty="0">
              <a:solidFill>
                <a:schemeClr val="tx1"/>
              </a:solidFill>
            </a:endParaRPr>
          </a:p>
          <a:p>
            <a:pPr algn="ctr"/>
            <a:r>
              <a:rPr lang="sv-SE" dirty="0">
                <a:solidFill>
                  <a:schemeClr val="tx1"/>
                </a:solidFill>
              </a:rPr>
              <a:t>Ovulationssmärta</a:t>
            </a:r>
          </a:p>
          <a:p>
            <a:pPr algn="ctr"/>
            <a:r>
              <a:rPr lang="sv-SE" dirty="0">
                <a:solidFill>
                  <a:schemeClr val="tx1"/>
                </a:solidFill>
              </a:rPr>
              <a:t>Djup samlagssmärta</a:t>
            </a:r>
          </a:p>
          <a:p>
            <a:pPr algn="ctr"/>
            <a:r>
              <a:rPr lang="sv-SE" dirty="0">
                <a:solidFill>
                  <a:schemeClr val="tx1"/>
                </a:solidFill>
              </a:rPr>
              <a:t>Smärta vid </a:t>
            </a:r>
            <a:r>
              <a:rPr lang="sv-SE" dirty="0" err="1">
                <a:solidFill>
                  <a:schemeClr val="tx1"/>
                </a:solidFill>
              </a:rPr>
              <a:t>miktion</a:t>
            </a:r>
            <a:endParaRPr lang="sv-SE" dirty="0">
              <a:solidFill>
                <a:schemeClr val="tx1"/>
              </a:solidFill>
            </a:endParaRPr>
          </a:p>
          <a:p>
            <a:pPr algn="ctr"/>
            <a:r>
              <a:rPr lang="sv-SE" dirty="0">
                <a:solidFill>
                  <a:schemeClr val="tx1"/>
                </a:solidFill>
              </a:rPr>
              <a:t>Smärta vid tarmtömning</a:t>
            </a:r>
          </a:p>
          <a:p>
            <a:pPr algn="ctr"/>
            <a:r>
              <a:rPr lang="sv-SE" dirty="0">
                <a:solidFill>
                  <a:schemeClr val="tx1"/>
                </a:solidFill>
              </a:rPr>
              <a:t>Trötthet</a:t>
            </a:r>
          </a:p>
        </p:txBody>
      </p:sp>
      <p:sp>
        <p:nvSpPr>
          <p:cNvPr id="6" name="Ellips 5">
            <a:extLst>
              <a:ext uri="{FF2B5EF4-FFF2-40B4-BE49-F238E27FC236}">
                <a16:creationId xmlns:a16="http://schemas.microsoft.com/office/drawing/2014/main" id="{CA6DEFA5-D3D6-48EB-8FE6-7014B65A6A12}"/>
              </a:ext>
            </a:extLst>
          </p:cNvPr>
          <p:cNvSpPr/>
          <p:nvPr/>
        </p:nvSpPr>
        <p:spPr>
          <a:xfrm>
            <a:off x="4017011" y="625353"/>
            <a:ext cx="914400" cy="914400"/>
          </a:xfrm>
          <a:prstGeom prst="ellipse">
            <a:avLst/>
          </a:prstGeom>
          <a:solidFill>
            <a:schemeClr val="bg1"/>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dirty="0">
                <a:solidFill>
                  <a:schemeClr val="tx1"/>
                </a:solidFill>
              </a:rPr>
              <a:t>IBS</a:t>
            </a:r>
          </a:p>
        </p:txBody>
      </p:sp>
      <p:sp>
        <p:nvSpPr>
          <p:cNvPr id="7" name="Rektangel: rundade hörn 6">
            <a:extLst>
              <a:ext uri="{FF2B5EF4-FFF2-40B4-BE49-F238E27FC236}">
                <a16:creationId xmlns:a16="http://schemas.microsoft.com/office/drawing/2014/main" id="{D8B913E3-5D1B-4AEE-811C-2ABE6A3AE341}"/>
              </a:ext>
            </a:extLst>
          </p:cNvPr>
          <p:cNvSpPr/>
          <p:nvPr/>
        </p:nvSpPr>
        <p:spPr>
          <a:xfrm>
            <a:off x="2483768" y="5041371"/>
            <a:ext cx="1656184" cy="914400"/>
          </a:xfrm>
          <a:prstGeom prst="roundRect">
            <a:avLst/>
          </a:prstGeom>
          <a:solidFill>
            <a:schemeClr val="bg1"/>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dirty="0">
                <a:solidFill>
                  <a:schemeClr val="tx1"/>
                </a:solidFill>
              </a:rPr>
              <a:t>Psykiatrisk samsjuklighet</a:t>
            </a:r>
          </a:p>
        </p:txBody>
      </p:sp>
      <p:sp>
        <p:nvSpPr>
          <p:cNvPr id="8" name="Ellips 7">
            <a:extLst>
              <a:ext uri="{FF2B5EF4-FFF2-40B4-BE49-F238E27FC236}">
                <a16:creationId xmlns:a16="http://schemas.microsoft.com/office/drawing/2014/main" id="{780E602E-5310-4035-8708-494D720EA03A}"/>
              </a:ext>
            </a:extLst>
          </p:cNvPr>
          <p:cNvSpPr/>
          <p:nvPr/>
        </p:nvSpPr>
        <p:spPr>
          <a:xfrm>
            <a:off x="5508104" y="4869160"/>
            <a:ext cx="2290570" cy="1258822"/>
          </a:xfrm>
          <a:prstGeom prst="ellipse">
            <a:avLst/>
          </a:prstGeom>
          <a:solidFill>
            <a:schemeClr val="bg1"/>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dirty="0">
                <a:solidFill>
                  <a:schemeClr val="tx1"/>
                </a:solidFill>
              </a:rPr>
              <a:t>Komplikationer vid graviditet och förlossning</a:t>
            </a:r>
          </a:p>
        </p:txBody>
      </p:sp>
      <p:sp>
        <p:nvSpPr>
          <p:cNvPr id="9" name="Rektangel: rundade hörn 8">
            <a:extLst>
              <a:ext uri="{FF2B5EF4-FFF2-40B4-BE49-F238E27FC236}">
                <a16:creationId xmlns:a16="http://schemas.microsoft.com/office/drawing/2014/main" id="{A11C4BE0-B00F-44D0-9458-D4CAC7B46FB0}"/>
              </a:ext>
            </a:extLst>
          </p:cNvPr>
          <p:cNvSpPr/>
          <p:nvPr/>
        </p:nvSpPr>
        <p:spPr>
          <a:xfrm>
            <a:off x="5254966" y="269776"/>
            <a:ext cx="1825352" cy="914400"/>
          </a:xfrm>
          <a:prstGeom prst="roundRect">
            <a:avLst/>
          </a:prstGeom>
          <a:solidFill>
            <a:schemeClr val="bg1"/>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dirty="0">
                <a:solidFill>
                  <a:schemeClr val="tx1"/>
                </a:solidFill>
              </a:rPr>
              <a:t>InfIammatorisk tarmsjukdom</a:t>
            </a:r>
          </a:p>
        </p:txBody>
      </p:sp>
      <p:sp>
        <p:nvSpPr>
          <p:cNvPr id="10" name="Rektangel 9">
            <a:extLst>
              <a:ext uri="{FF2B5EF4-FFF2-40B4-BE49-F238E27FC236}">
                <a16:creationId xmlns:a16="http://schemas.microsoft.com/office/drawing/2014/main" id="{E1F1C10C-AB2E-42E2-8B60-33446579E7C8}"/>
              </a:ext>
            </a:extLst>
          </p:cNvPr>
          <p:cNvSpPr/>
          <p:nvPr/>
        </p:nvSpPr>
        <p:spPr>
          <a:xfrm>
            <a:off x="7341474" y="3645835"/>
            <a:ext cx="914400" cy="914400"/>
          </a:xfrm>
          <a:prstGeom prst="rect">
            <a:avLst/>
          </a:prstGeom>
          <a:solidFill>
            <a:schemeClr val="bg1"/>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dirty="0">
                <a:solidFill>
                  <a:schemeClr val="tx1"/>
                </a:solidFill>
              </a:rPr>
              <a:t>Cancer</a:t>
            </a:r>
          </a:p>
        </p:txBody>
      </p:sp>
      <p:sp>
        <p:nvSpPr>
          <p:cNvPr id="12" name="Pil: nedåt 11">
            <a:extLst>
              <a:ext uri="{FF2B5EF4-FFF2-40B4-BE49-F238E27FC236}">
                <a16:creationId xmlns:a16="http://schemas.microsoft.com/office/drawing/2014/main" id="{DF0DB206-B89E-4E6A-96C9-935B715FB24C}"/>
              </a:ext>
            </a:extLst>
          </p:cNvPr>
          <p:cNvSpPr/>
          <p:nvPr/>
        </p:nvSpPr>
        <p:spPr>
          <a:xfrm rot="18919157">
            <a:off x="3429827" y="2345487"/>
            <a:ext cx="484632" cy="93610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14" name="Bild 13" descr="Kvinna">
            <a:extLst>
              <a:ext uri="{FF2B5EF4-FFF2-40B4-BE49-F238E27FC236}">
                <a16:creationId xmlns:a16="http://schemas.microsoft.com/office/drawing/2014/main" id="{0F2F08BD-DA7A-4A78-9370-273329E86ED3}"/>
              </a:ext>
            </a:extLst>
          </p:cNvPr>
          <p:cNvPicPr>
            <a:picLocks noChangeAspect="1"/>
          </p:cNvPicPr>
          <p:nvPr/>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3824548" y="2746648"/>
            <a:ext cx="1587624" cy="1609328"/>
          </a:xfrm>
          <a:prstGeom prst="rect">
            <a:avLst/>
          </a:prstGeom>
        </p:spPr>
      </p:pic>
      <p:sp>
        <p:nvSpPr>
          <p:cNvPr id="2" name="Ellips 1">
            <a:extLst>
              <a:ext uri="{FF2B5EF4-FFF2-40B4-BE49-F238E27FC236}">
                <a16:creationId xmlns:a16="http://schemas.microsoft.com/office/drawing/2014/main" id="{CC2DAFEE-F1EC-43E9-9B07-F633338F096E}"/>
              </a:ext>
            </a:extLst>
          </p:cNvPr>
          <p:cNvSpPr/>
          <p:nvPr/>
        </p:nvSpPr>
        <p:spPr>
          <a:xfrm>
            <a:off x="611560" y="3429000"/>
            <a:ext cx="1872208" cy="914400"/>
          </a:xfrm>
          <a:prstGeom prst="ellipse">
            <a:avLst/>
          </a:prstGeom>
          <a:solidFill>
            <a:schemeClr val="bg1"/>
          </a:solidFill>
          <a:ln w="38100"/>
          <a:effectLst>
            <a:glow rad="228600">
              <a:schemeClr val="accent5">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dirty="0" err="1">
                <a:solidFill>
                  <a:schemeClr val="tx1"/>
                </a:solidFill>
              </a:rPr>
              <a:t>Subfertilitet</a:t>
            </a:r>
            <a:r>
              <a:rPr lang="sv-SE" dirty="0">
                <a:solidFill>
                  <a:schemeClr val="tx1"/>
                </a:solidFill>
              </a:rPr>
              <a:t>/</a:t>
            </a:r>
            <a:r>
              <a:rPr lang="sv-SE" dirty="0" err="1">
                <a:solidFill>
                  <a:schemeClr val="tx1"/>
                </a:solidFill>
              </a:rPr>
              <a:t>infertlitet</a:t>
            </a:r>
            <a:endParaRPr lang="sv-SE" dirty="0">
              <a:solidFill>
                <a:schemeClr val="tx1"/>
              </a:solidFill>
            </a:endParaRPr>
          </a:p>
        </p:txBody>
      </p:sp>
      <p:sp>
        <p:nvSpPr>
          <p:cNvPr id="3" name="Pil: höger 2">
            <a:extLst>
              <a:ext uri="{FF2B5EF4-FFF2-40B4-BE49-F238E27FC236}">
                <a16:creationId xmlns:a16="http://schemas.microsoft.com/office/drawing/2014/main" id="{7F42436E-7C6F-44A3-B1AE-4CFDA8D034EC}"/>
              </a:ext>
            </a:extLst>
          </p:cNvPr>
          <p:cNvSpPr/>
          <p:nvPr/>
        </p:nvSpPr>
        <p:spPr>
          <a:xfrm>
            <a:off x="2780984" y="3551312"/>
            <a:ext cx="978408"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cxnSp>
        <p:nvCxnSpPr>
          <p:cNvPr id="11" name="Rak pilkoppling 10">
            <a:extLst>
              <a:ext uri="{FF2B5EF4-FFF2-40B4-BE49-F238E27FC236}">
                <a16:creationId xmlns:a16="http://schemas.microsoft.com/office/drawing/2014/main" id="{11FF7B4F-010C-45FB-8497-791846735480}"/>
              </a:ext>
            </a:extLst>
          </p:cNvPr>
          <p:cNvCxnSpPr>
            <a:cxnSpLocks/>
          </p:cNvCxnSpPr>
          <p:nvPr/>
        </p:nvCxnSpPr>
        <p:spPr>
          <a:xfrm>
            <a:off x="4544651" y="1870736"/>
            <a:ext cx="73709" cy="64295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6" name="Rak pilkoppling 15">
            <a:extLst>
              <a:ext uri="{FF2B5EF4-FFF2-40B4-BE49-F238E27FC236}">
                <a16:creationId xmlns:a16="http://schemas.microsoft.com/office/drawing/2014/main" id="{94C2345D-6F9C-42EB-9C6F-BECBAAA50F07}"/>
              </a:ext>
            </a:extLst>
          </p:cNvPr>
          <p:cNvCxnSpPr>
            <a:cxnSpLocks/>
          </p:cNvCxnSpPr>
          <p:nvPr/>
        </p:nvCxnSpPr>
        <p:spPr>
          <a:xfrm flipH="1">
            <a:off x="5076056" y="1697360"/>
            <a:ext cx="599988" cy="113042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9" name="Rak pilkoppling 18">
            <a:extLst>
              <a:ext uri="{FF2B5EF4-FFF2-40B4-BE49-F238E27FC236}">
                <a16:creationId xmlns:a16="http://schemas.microsoft.com/office/drawing/2014/main" id="{DFA793AB-0937-4E52-9B50-F1C15BE5932A}"/>
              </a:ext>
            </a:extLst>
          </p:cNvPr>
          <p:cNvCxnSpPr>
            <a:cxnSpLocks/>
          </p:cNvCxnSpPr>
          <p:nvPr/>
        </p:nvCxnSpPr>
        <p:spPr>
          <a:xfrm flipH="1" flipV="1">
            <a:off x="5310210" y="3775549"/>
            <a:ext cx="1854078" cy="44553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2" name="Rak pilkoppling 21">
            <a:extLst>
              <a:ext uri="{FF2B5EF4-FFF2-40B4-BE49-F238E27FC236}">
                <a16:creationId xmlns:a16="http://schemas.microsoft.com/office/drawing/2014/main" id="{696AEC2B-EF6C-4D95-9A06-ACCBDD159DD6}"/>
              </a:ext>
            </a:extLst>
          </p:cNvPr>
          <p:cNvCxnSpPr>
            <a:cxnSpLocks/>
          </p:cNvCxnSpPr>
          <p:nvPr/>
        </p:nvCxnSpPr>
        <p:spPr>
          <a:xfrm flipH="1" flipV="1">
            <a:off x="5004048" y="4355976"/>
            <a:ext cx="737527" cy="51318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5" name="Rak pilkoppling 24">
            <a:extLst>
              <a:ext uri="{FF2B5EF4-FFF2-40B4-BE49-F238E27FC236}">
                <a16:creationId xmlns:a16="http://schemas.microsoft.com/office/drawing/2014/main" id="{69769C79-DD4E-46BA-9C58-B5ABEB448F8A}"/>
              </a:ext>
            </a:extLst>
          </p:cNvPr>
          <p:cNvCxnSpPr>
            <a:cxnSpLocks/>
          </p:cNvCxnSpPr>
          <p:nvPr/>
        </p:nvCxnSpPr>
        <p:spPr>
          <a:xfrm flipV="1">
            <a:off x="3824548" y="4355976"/>
            <a:ext cx="387412" cy="58519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9" name="Ellips 28">
            <a:extLst>
              <a:ext uri="{FF2B5EF4-FFF2-40B4-BE49-F238E27FC236}">
                <a16:creationId xmlns:a16="http://schemas.microsoft.com/office/drawing/2014/main" id="{1B69169B-AED4-4DBE-ABD0-EE08E3769C32}"/>
              </a:ext>
            </a:extLst>
          </p:cNvPr>
          <p:cNvSpPr/>
          <p:nvPr/>
        </p:nvSpPr>
        <p:spPr>
          <a:xfrm>
            <a:off x="6914664" y="2011355"/>
            <a:ext cx="1798410" cy="914400"/>
          </a:xfrm>
          <a:prstGeom prst="ellipse">
            <a:avLst/>
          </a:prstGeom>
          <a:solidFill>
            <a:schemeClr val="bg1"/>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dirty="0">
                <a:solidFill>
                  <a:schemeClr val="tx1"/>
                </a:solidFill>
              </a:rPr>
              <a:t>Övriga sjukdomar</a:t>
            </a:r>
          </a:p>
        </p:txBody>
      </p:sp>
      <p:cxnSp>
        <p:nvCxnSpPr>
          <p:cNvPr id="33" name="Rak pilkoppling 32">
            <a:extLst>
              <a:ext uri="{FF2B5EF4-FFF2-40B4-BE49-F238E27FC236}">
                <a16:creationId xmlns:a16="http://schemas.microsoft.com/office/drawing/2014/main" id="{133F181D-3833-47CA-A3EE-9DEB1160E248}"/>
              </a:ext>
            </a:extLst>
          </p:cNvPr>
          <p:cNvCxnSpPr>
            <a:cxnSpLocks/>
          </p:cNvCxnSpPr>
          <p:nvPr/>
        </p:nvCxnSpPr>
        <p:spPr>
          <a:xfrm flipH="1">
            <a:off x="5412172" y="2712368"/>
            <a:ext cx="1340780" cy="60435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4530032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4351DFE5-F63D-4BE0-BDA9-E3EB88F01AA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66700" y="0"/>
            <a:ext cx="8610371" cy="2753936"/>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7" name="Picture 16">
            <a:extLst>
              <a:ext uri="{FF2B5EF4-FFF2-40B4-BE49-F238E27FC236}">
                <a16:creationId xmlns:a16="http://schemas.microsoft.com/office/drawing/2014/main" id="{3AA16612-ACD2-4A16-8F2B-4514FD6BF28F}"/>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2" name="Rubrik 1">
            <a:extLst>
              <a:ext uri="{FF2B5EF4-FFF2-40B4-BE49-F238E27FC236}">
                <a16:creationId xmlns:a16="http://schemas.microsoft.com/office/drawing/2014/main" id="{B02B297C-D814-4A3F-B18D-8B40BFF24FAA}"/>
              </a:ext>
            </a:extLst>
          </p:cNvPr>
          <p:cNvSpPr>
            <a:spLocks noGrp="1"/>
          </p:cNvSpPr>
          <p:nvPr>
            <p:ph type="title"/>
          </p:nvPr>
        </p:nvSpPr>
        <p:spPr>
          <a:xfrm>
            <a:off x="884419" y="826680"/>
            <a:ext cx="7375161" cy="1325563"/>
          </a:xfrm>
        </p:spPr>
        <p:txBody>
          <a:bodyPr>
            <a:normAutofit/>
          </a:bodyPr>
          <a:lstStyle/>
          <a:p>
            <a:pPr algn="ctr"/>
            <a:r>
              <a:rPr lang="sv-SE" sz="3500" b="1">
                <a:solidFill>
                  <a:srgbClr val="FFFFFF"/>
                </a:solidFill>
              </a:rPr>
              <a:t>Endometrios</a:t>
            </a:r>
          </a:p>
        </p:txBody>
      </p:sp>
      <p:sp>
        <p:nvSpPr>
          <p:cNvPr id="3" name="Platshållare för innehåll 2">
            <a:extLst>
              <a:ext uri="{FF2B5EF4-FFF2-40B4-BE49-F238E27FC236}">
                <a16:creationId xmlns:a16="http://schemas.microsoft.com/office/drawing/2014/main" id="{083430C2-0C71-4279-9FF1-F5A0DFB04FDA}"/>
              </a:ext>
            </a:extLst>
          </p:cNvPr>
          <p:cNvSpPr>
            <a:spLocks noGrp="1"/>
          </p:cNvSpPr>
          <p:nvPr>
            <p:ph idx="1"/>
          </p:nvPr>
        </p:nvSpPr>
        <p:spPr>
          <a:xfrm>
            <a:off x="884419" y="3092970"/>
            <a:ext cx="7375161" cy="2693976"/>
          </a:xfrm>
        </p:spPr>
        <p:txBody>
          <a:bodyPr>
            <a:normAutofit/>
          </a:bodyPr>
          <a:lstStyle/>
          <a:p>
            <a:r>
              <a:rPr lang="sv-SE" sz="1700" b="1" dirty="0">
                <a:solidFill>
                  <a:srgbClr val="000000"/>
                </a:solidFill>
              </a:rPr>
              <a:t>Diagnostik</a:t>
            </a:r>
          </a:p>
          <a:p>
            <a:pPr marL="457200" indent="-457200">
              <a:buFont typeface="+mj-lt"/>
              <a:buAutoNum type="arabicPeriod"/>
            </a:pPr>
            <a:r>
              <a:rPr lang="sv-SE" sz="1700" dirty="0">
                <a:solidFill>
                  <a:srgbClr val="000000"/>
                </a:solidFill>
              </a:rPr>
              <a:t>Anamnes  - </a:t>
            </a:r>
            <a:r>
              <a:rPr lang="sv-SE" sz="1700" b="1" dirty="0">
                <a:solidFill>
                  <a:srgbClr val="000000"/>
                </a:solidFill>
              </a:rPr>
              <a:t>5 frågor</a:t>
            </a:r>
          </a:p>
          <a:p>
            <a:pPr marL="457200" indent="-457200">
              <a:buAutoNum type="arabicPeriod" startAt="2"/>
            </a:pPr>
            <a:r>
              <a:rPr lang="sv-SE" sz="1700" dirty="0">
                <a:solidFill>
                  <a:srgbClr val="000000"/>
                </a:solidFill>
              </a:rPr>
              <a:t>Gyn-undersökning  - kan ej avfärda diagnosen endometrios</a:t>
            </a:r>
          </a:p>
          <a:p>
            <a:pPr marL="457200" indent="-457200">
              <a:buAutoNum type="arabicPeriod" startAt="2"/>
            </a:pPr>
            <a:r>
              <a:rPr lang="sv-SE" sz="1700" dirty="0">
                <a:solidFill>
                  <a:srgbClr val="000000"/>
                </a:solidFill>
              </a:rPr>
              <a:t>Ultraljud – på frammarsch!!</a:t>
            </a:r>
          </a:p>
          <a:p>
            <a:pPr marL="457200" indent="-457200">
              <a:buAutoNum type="arabicPeriod" startAt="2"/>
            </a:pPr>
            <a:r>
              <a:rPr lang="sv-SE" sz="1700" dirty="0">
                <a:solidFill>
                  <a:srgbClr val="000000"/>
                </a:solidFill>
              </a:rPr>
              <a:t>Magnetröntgen</a:t>
            </a:r>
          </a:p>
          <a:p>
            <a:pPr marL="457200" indent="-457200">
              <a:buAutoNum type="arabicPeriod" startAt="2"/>
            </a:pPr>
            <a:r>
              <a:rPr lang="sv-SE" sz="1700" dirty="0">
                <a:solidFill>
                  <a:srgbClr val="000000"/>
                </a:solidFill>
              </a:rPr>
              <a:t>Laparoskopi</a:t>
            </a:r>
          </a:p>
        </p:txBody>
      </p:sp>
    </p:spTree>
    <p:extLst>
      <p:ext uri="{BB962C8B-B14F-4D97-AF65-F5344CB8AC3E}">
        <p14:creationId xmlns:p14="http://schemas.microsoft.com/office/powerpoint/2010/main" val="347428468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3A6933FF-B32E-46F8-BD01-29123E655804}"/>
              </a:ext>
            </a:extLst>
          </p:cNvPr>
          <p:cNvSpPr>
            <a:spLocks noGrp="1"/>
          </p:cNvSpPr>
          <p:nvPr>
            <p:ph type="title"/>
          </p:nvPr>
        </p:nvSpPr>
        <p:spPr>
          <a:xfrm>
            <a:off x="491490" y="365125"/>
            <a:ext cx="3840085" cy="1692794"/>
          </a:xfrm>
        </p:spPr>
        <p:txBody>
          <a:bodyPr>
            <a:normAutofit/>
          </a:bodyPr>
          <a:lstStyle/>
          <a:p>
            <a:r>
              <a:rPr lang="sv-SE" b="1" dirty="0"/>
              <a:t>Endometrios- behandling</a:t>
            </a:r>
          </a:p>
        </p:txBody>
      </p:sp>
      <p:cxnSp>
        <p:nvCxnSpPr>
          <p:cNvPr id="9" name="Straight Arrow Connector 8">
            <a:extLst>
              <a:ext uri="{FF2B5EF4-FFF2-40B4-BE49-F238E27FC236}">
                <a16:creationId xmlns:a16="http://schemas.microsoft.com/office/drawing/2014/main" id="{E4A809D5-3600-46D4-A466-67F2349A54F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91490" y="2316480"/>
            <a:ext cx="3429000" cy="0"/>
          </a:xfrm>
          <a:prstGeom prst="straightConnector1">
            <a:avLst/>
          </a:prstGeom>
          <a:ln w="19050" cap="sq">
            <a:solidFill>
              <a:schemeClr val="tx1"/>
            </a:solidFill>
            <a:tailEnd type="none"/>
          </a:ln>
        </p:spPr>
        <p:style>
          <a:lnRef idx="1">
            <a:schemeClr val="accent1"/>
          </a:lnRef>
          <a:fillRef idx="0">
            <a:schemeClr val="accent1"/>
          </a:fillRef>
          <a:effectRef idx="0">
            <a:schemeClr val="accent1"/>
          </a:effectRef>
          <a:fontRef idx="minor">
            <a:schemeClr val="tx1"/>
          </a:fontRef>
        </p:style>
      </p:cxnSp>
      <p:sp>
        <p:nvSpPr>
          <p:cNvPr id="3" name="Platshållare för innehåll 2">
            <a:extLst>
              <a:ext uri="{FF2B5EF4-FFF2-40B4-BE49-F238E27FC236}">
                <a16:creationId xmlns:a16="http://schemas.microsoft.com/office/drawing/2014/main" id="{AD14514E-1D54-4D67-9EA4-3E16B03CBB33}"/>
              </a:ext>
            </a:extLst>
          </p:cNvPr>
          <p:cNvSpPr>
            <a:spLocks noGrp="1"/>
          </p:cNvSpPr>
          <p:nvPr>
            <p:ph idx="1"/>
          </p:nvPr>
        </p:nvSpPr>
        <p:spPr>
          <a:xfrm>
            <a:off x="491490" y="2575033"/>
            <a:ext cx="3840085" cy="3917829"/>
          </a:xfrm>
        </p:spPr>
        <p:txBody>
          <a:bodyPr>
            <a:normAutofit/>
          </a:bodyPr>
          <a:lstStyle/>
          <a:p>
            <a:endParaRPr lang="sv-SE" altLang="sv-SE" sz="1600" b="1" dirty="0"/>
          </a:p>
          <a:p>
            <a:endParaRPr lang="sv-SE" altLang="sv-SE" sz="1600" b="1" dirty="0"/>
          </a:p>
          <a:p>
            <a:endParaRPr lang="sv-SE" altLang="sv-SE" sz="1600" b="1" dirty="0"/>
          </a:p>
          <a:p>
            <a:r>
              <a:rPr lang="sv-SE" altLang="sv-SE" sz="2000" b="1" dirty="0"/>
              <a:t>All behandling  vid endometrios syftar till att minska smärtan och öka livskvaliteten</a:t>
            </a:r>
          </a:p>
          <a:p>
            <a:pPr marL="0" indent="0">
              <a:buNone/>
            </a:pPr>
            <a:endParaRPr lang="sv-SE" altLang="sv-SE" sz="2000" b="1" dirty="0"/>
          </a:p>
          <a:p>
            <a:r>
              <a:rPr lang="sv-SE" sz="2000" b="1" dirty="0"/>
              <a:t>Botande behandling saknas</a:t>
            </a:r>
            <a:endParaRPr lang="sv-SE" sz="2000" dirty="0"/>
          </a:p>
        </p:txBody>
      </p:sp>
      <p:pic>
        <p:nvPicPr>
          <p:cNvPr id="5" name="Picture 4">
            <a:extLst>
              <a:ext uri="{FF2B5EF4-FFF2-40B4-BE49-F238E27FC236}">
                <a16:creationId xmlns:a16="http://schemas.microsoft.com/office/drawing/2014/main" id="{CA0523F8-D07F-48D7-87F2-F890B53B1B92}"/>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4409136" y="10"/>
            <a:ext cx="4734863" cy="6857987"/>
          </a:xfrm>
          <a:custGeom>
            <a:avLst/>
            <a:gdLst>
              <a:gd name="connsiteX0" fmla="*/ 65565 w 6313150"/>
              <a:gd name="connsiteY0" fmla="*/ 0 h 6857997"/>
              <a:gd name="connsiteX1" fmla="*/ 6313150 w 6313150"/>
              <a:gd name="connsiteY1" fmla="*/ 0 h 6857997"/>
              <a:gd name="connsiteX2" fmla="*/ 6313150 w 6313150"/>
              <a:gd name="connsiteY2" fmla="*/ 6857997 h 6857997"/>
              <a:gd name="connsiteX3" fmla="*/ 3293946 w 6313150"/>
              <a:gd name="connsiteY3" fmla="*/ 6857997 h 6857997"/>
              <a:gd name="connsiteX4" fmla="*/ 3235857 w 6313150"/>
              <a:gd name="connsiteY4" fmla="*/ 6823061 h 6857997"/>
              <a:gd name="connsiteX5" fmla="*/ 0 w 6313150"/>
              <a:gd name="connsiteY5" fmla="*/ 951803 h 6857997"/>
              <a:gd name="connsiteX6" fmla="*/ 31536 w 6313150"/>
              <a:gd name="connsiteY6" fmla="*/ 285771 h 6857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313150" h="6857997">
                <a:moveTo>
                  <a:pt x="65565" y="0"/>
                </a:moveTo>
                <a:lnTo>
                  <a:pt x="6313150" y="0"/>
                </a:lnTo>
                <a:lnTo>
                  <a:pt x="6313150" y="6857997"/>
                </a:lnTo>
                <a:lnTo>
                  <a:pt x="3293946" y="6857997"/>
                </a:lnTo>
                <a:lnTo>
                  <a:pt x="3235857" y="6823061"/>
                </a:lnTo>
                <a:cubicBezTo>
                  <a:pt x="1291240" y="5592803"/>
                  <a:pt x="0" y="3423096"/>
                  <a:pt x="0" y="951803"/>
                </a:cubicBezTo>
                <a:cubicBezTo>
                  <a:pt x="0" y="727140"/>
                  <a:pt x="10673" y="504970"/>
                  <a:pt x="31536" y="285771"/>
                </a:cubicBezTo>
                <a:close/>
              </a:path>
            </a:pathLst>
          </a:custGeom>
        </p:spPr>
      </p:pic>
    </p:spTree>
    <p:extLst>
      <p:ext uri="{BB962C8B-B14F-4D97-AF65-F5344CB8AC3E}">
        <p14:creationId xmlns:p14="http://schemas.microsoft.com/office/powerpoint/2010/main" val="75908492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a:xfrm>
            <a:off x="628650" y="365125"/>
            <a:ext cx="7886700" cy="1325563"/>
          </a:xfrm>
        </p:spPr>
        <p:txBody>
          <a:bodyPr>
            <a:normAutofit/>
          </a:bodyPr>
          <a:lstStyle/>
          <a:p>
            <a:pPr eaLnBrk="1" hangingPunct="1"/>
            <a:r>
              <a:rPr lang="sv-SE" altLang="sv-SE" b="1" dirty="0"/>
              <a:t>Endometrios - behandling</a:t>
            </a:r>
          </a:p>
        </p:txBody>
      </p:sp>
      <p:sp>
        <p:nvSpPr>
          <p:cNvPr id="24579" name="Rectangle 3"/>
          <p:cNvSpPr>
            <a:spLocks noGrp="1" noChangeArrowheads="1"/>
          </p:cNvSpPr>
          <p:nvPr>
            <p:ph idx="1"/>
          </p:nvPr>
        </p:nvSpPr>
        <p:spPr>
          <a:xfrm>
            <a:off x="628650" y="1825625"/>
            <a:ext cx="2848355" cy="4351338"/>
          </a:xfrm>
        </p:spPr>
        <p:txBody>
          <a:bodyPr>
            <a:normAutofit/>
          </a:bodyPr>
          <a:lstStyle/>
          <a:p>
            <a:pPr marL="0" indent="0">
              <a:buNone/>
            </a:pPr>
            <a:r>
              <a:rPr lang="sv-SE" altLang="sv-SE" sz="900" b="1" dirty="0"/>
              <a:t>.</a:t>
            </a:r>
          </a:p>
          <a:p>
            <a:pPr marL="0" indent="0">
              <a:buNone/>
            </a:pPr>
            <a:endParaRPr lang="sv-SE" altLang="sv-SE" sz="900" b="1" dirty="0"/>
          </a:p>
          <a:p>
            <a:pPr marL="0" indent="0">
              <a:buNone/>
            </a:pPr>
            <a:r>
              <a:rPr lang="sv-SE" altLang="sv-SE" sz="2000" b="1" dirty="0"/>
              <a:t>1. Hormonbehandling</a:t>
            </a:r>
            <a:r>
              <a:rPr lang="sv-SE" altLang="sv-SE" sz="2000" dirty="0"/>
              <a:t>                                        </a:t>
            </a:r>
          </a:p>
          <a:p>
            <a:pPr eaLnBrk="1" hangingPunct="1">
              <a:buFontTx/>
              <a:buAutoNum type="arabicPeriod" startAt="2"/>
            </a:pPr>
            <a:r>
              <a:rPr lang="sv-SE" altLang="sv-SE" sz="2000" b="1" dirty="0"/>
              <a:t>Smärtlindrande behandling</a:t>
            </a:r>
          </a:p>
          <a:p>
            <a:pPr eaLnBrk="1" hangingPunct="1">
              <a:buFontTx/>
              <a:buAutoNum type="arabicPeriod" startAt="2"/>
            </a:pPr>
            <a:r>
              <a:rPr lang="sv-SE" altLang="sv-SE" sz="2000" b="1" dirty="0"/>
              <a:t>Kirurgisk behandling</a:t>
            </a:r>
          </a:p>
          <a:p>
            <a:pPr eaLnBrk="1" hangingPunct="1">
              <a:buFontTx/>
              <a:buAutoNum type="arabicPeriod" startAt="2"/>
            </a:pPr>
            <a:r>
              <a:rPr lang="sv-SE" altLang="sv-SE" sz="2000" b="1" dirty="0"/>
              <a:t>Övrig behandling</a:t>
            </a:r>
          </a:p>
          <a:p>
            <a:pPr eaLnBrk="1" hangingPunct="1">
              <a:buFontTx/>
              <a:buNone/>
            </a:pPr>
            <a:r>
              <a:rPr lang="sv-SE" altLang="sv-SE" sz="2000" dirty="0"/>
              <a:t> </a:t>
            </a:r>
          </a:p>
        </p:txBody>
      </p:sp>
      <p:pic>
        <p:nvPicPr>
          <p:cNvPr id="2050" name="Picture 2" descr="Bildresultat fÃ¶r tabletter">
            <a:extLst>
              <a:ext uri="{FF2B5EF4-FFF2-40B4-BE49-F238E27FC236}">
                <a16:creationId xmlns:a16="http://schemas.microsoft.com/office/drawing/2014/main" id="{09A1A07B-169A-4CD8-A0C2-645590754412}"/>
              </a:ext>
            </a:extLst>
          </p:cNvPr>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a:stretch/>
        </p:blipFill>
        <p:spPr bwMode="auto">
          <a:xfrm>
            <a:off x="3840480" y="1904281"/>
            <a:ext cx="4674870" cy="4272681"/>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1EF958F8-1A01-46AF-A1E4-7335BACCBD02}"/>
              </a:ext>
            </a:extLst>
          </p:cNvPr>
          <p:cNvSpPr>
            <a:spLocks noGrp="1"/>
          </p:cNvSpPr>
          <p:nvPr>
            <p:ph type="title"/>
          </p:nvPr>
        </p:nvSpPr>
        <p:spPr>
          <a:xfrm>
            <a:off x="840699" y="687480"/>
            <a:ext cx="5605629" cy="994172"/>
          </a:xfrm>
        </p:spPr>
        <p:txBody>
          <a:bodyPr>
            <a:normAutofit/>
          </a:bodyPr>
          <a:lstStyle/>
          <a:p>
            <a:r>
              <a:rPr lang="sv-SE" sz="3850" b="1" dirty="0" err="1"/>
              <a:t>Endometrios</a:t>
            </a:r>
            <a:endParaRPr lang="sv-SE" sz="3850" b="1" dirty="0"/>
          </a:p>
        </p:txBody>
      </p:sp>
      <p:sp>
        <p:nvSpPr>
          <p:cNvPr id="3" name="Platshållare för innehåll 2">
            <a:extLst>
              <a:ext uri="{FF2B5EF4-FFF2-40B4-BE49-F238E27FC236}">
                <a16:creationId xmlns:a16="http://schemas.microsoft.com/office/drawing/2014/main" id="{04D45132-CDD5-46A7-B724-FC30EF245A8B}"/>
              </a:ext>
            </a:extLst>
          </p:cNvPr>
          <p:cNvSpPr>
            <a:spLocks noGrp="1"/>
          </p:cNvSpPr>
          <p:nvPr>
            <p:ph idx="1"/>
          </p:nvPr>
        </p:nvSpPr>
        <p:spPr>
          <a:xfrm>
            <a:off x="852321" y="2227943"/>
            <a:ext cx="5033221" cy="3788227"/>
          </a:xfrm>
        </p:spPr>
        <p:txBody>
          <a:bodyPr anchor="ctr">
            <a:normAutofit/>
          </a:bodyPr>
          <a:lstStyle/>
          <a:p>
            <a:r>
              <a:rPr lang="sv-SE" sz="2100" dirty="0">
                <a:solidFill>
                  <a:schemeClr val="tx1">
                    <a:lumMod val="50000"/>
                    <a:lumOff val="50000"/>
                  </a:schemeClr>
                </a:solidFill>
              </a:rPr>
              <a:t>Inledning – vad är </a:t>
            </a:r>
            <a:r>
              <a:rPr lang="sv-SE" sz="2100" dirty="0" err="1">
                <a:solidFill>
                  <a:schemeClr val="tx1">
                    <a:lumMod val="50000"/>
                    <a:lumOff val="50000"/>
                  </a:schemeClr>
                </a:solidFill>
              </a:rPr>
              <a:t>endometrios</a:t>
            </a:r>
            <a:endParaRPr lang="sv-SE" sz="2100" dirty="0">
              <a:solidFill>
                <a:schemeClr val="tx1">
                  <a:lumMod val="50000"/>
                  <a:lumOff val="50000"/>
                </a:schemeClr>
              </a:solidFill>
            </a:endParaRPr>
          </a:p>
          <a:p>
            <a:r>
              <a:rPr lang="sv-SE" sz="2100" b="1" dirty="0"/>
              <a:t>Kirurgi och </a:t>
            </a:r>
            <a:r>
              <a:rPr lang="sv-SE" sz="2100" b="1" dirty="0" err="1"/>
              <a:t>endometrios</a:t>
            </a:r>
            <a:endParaRPr lang="sv-SE" sz="2100" b="1" dirty="0"/>
          </a:p>
          <a:p>
            <a:r>
              <a:rPr lang="sv-SE" sz="2100" dirty="0"/>
              <a:t>Nya riktlinjer kirurgi</a:t>
            </a:r>
          </a:p>
          <a:p>
            <a:r>
              <a:rPr lang="sv-SE" sz="2100" dirty="0"/>
              <a:t>Kunskapsstöd – SFOG-råd</a:t>
            </a:r>
          </a:p>
        </p:txBody>
      </p:sp>
      <p:pic>
        <p:nvPicPr>
          <p:cNvPr id="7" name="Graphic 6">
            <a:extLst>
              <a:ext uri="{FF2B5EF4-FFF2-40B4-BE49-F238E27FC236}">
                <a16:creationId xmlns:a16="http://schemas.microsoft.com/office/drawing/2014/main" id="{66999DCE-208C-46EE-9ECF-2DE6CA3EE38E}"/>
              </a:ext>
            </a:extLst>
          </p:cNvPr>
          <p:cNvPicPr>
            <a:picLocks noChangeAspect="1"/>
          </p:cNvPicPr>
          <p:nvPr/>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6624964" y="2865141"/>
            <a:ext cx="1143455" cy="1143455"/>
          </a:xfrm>
          <a:prstGeom prst="rect">
            <a:avLst/>
          </a:prstGeom>
        </p:spPr>
      </p:pic>
    </p:spTree>
    <p:extLst>
      <p:ext uri="{BB962C8B-B14F-4D97-AF65-F5344CB8AC3E}">
        <p14:creationId xmlns:p14="http://schemas.microsoft.com/office/powerpoint/2010/main" val="255913454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09F678D7-FC81-4941-9F5A-EB1F1AFE83E4}"/>
              </a:ext>
            </a:extLst>
          </p:cNvPr>
          <p:cNvSpPr>
            <a:spLocks noGrp="1"/>
          </p:cNvSpPr>
          <p:nvPr>
            <p:ph type="title"/>
          </p:nvPr>
        </p:nvSpPr>
        <p:spPr>
          <a:xfrm>
            <a:off x="5894576" y="957695"/>
            <a:ext cx="2853887" cy="4930246"/>
          </a:xfrm>
        </p:spPr>
        <p:txBody>
          <a:bodyPr>
            <a:normAutofit/>
          </a:bodyPr>
          <a:lstStyle/>
          <a:p>
            <a:r>
              <a:rPr lang="sv-SE" sz="3700" b="1" dirty="0">
                <a:solidFill>
                  <a:schemeClr val="accent1"/>
                </a:solidFill>
              </a:rPr>
              <a:t>Endometrios- behandling</a:t>
            </a:r>
          </a:p>
        </p:txBody>
      </p:sp>
      <p:sp>
        <p:nvSpPr>
          <p:cNvPr id="3" name="Platshållare för innehåll 2">
            <a:extLst>
              <a:ext uri="{FF2B5EF4-FFF2-40B4-BE49-F238E27FC236}">
                <a16:creationId xmlns:a16="http://schemas.microsoft.com/office/drawing/2014/main" id="{648E1CCB-CDCF-40E0-9F19-F3F69D719973}"/>
              </a:ext>
            </a:extLst>
          </p:cNvPr>
          <p:cNvSpPr>
            <a:spLocks noGrp="1"/>
          </p:cNvSpPr>
          <p:nvPr>
            <p:ph idx="1"/>
          </p:nvPr>
        </p:nvSpPr>
        <p:spPr>
          <a:xfrm>
            <a:off x="642949" y="963877"/>
            <a:ext cx="5251628" cy="4930246"/>
          </a:xfrm>
        </p:spPr>
        <p:txBody>
          <a:bodyPr anchor="ctr">
            <a:normAutofit/>
          </a:bodyPr>
          <a:lstStyle/>
          <a:p>
            <a:pPr marL="0" indent="0">
              <a:buNone/>
            </a:pPr>
            <a:r>
              <a:rPr lang="sv-SE" sz="1500" b="1" dirty="0"/>
              <a:t>Kirurgisk behandling</a:t>
            </a:r>
          </a:p>
          <a:p>
            <a:pPr marL="0" indent="0">
              <a:buNone/>
            </a:pPr>
            <a:r>
              <a:rPr lang="sv-SE" sz="1500" b="1" dirty="0"/>
              <a:t>Dåligt med evidens</a:t>
            </a:r>
          </a:p>
          <a:p>
            <a:pPr marL="0" indent="0">
              <a:buNone/>
            </a:pPr>
            <a:r>
              <a:rPr lang="sv-SE" sz="1500" b="1" dirty="0"/>
              <a:t>Smärtstillande syfte, bättre fertilitet?</a:t>
            </a:r>
          </a:p>
          <a:p>
            <a:pPr marL="0" indent="0">
              <a:buNone/>
            </a:pPr>
            <a:r>
              <a:rPr lang="sv-SE" sz="1500" b="1" dirty="0"/>
              <a:t>Nödvändigt i akut läge vid förträngning på tarm eller </a:t>
            </a:r>
            <a:r>
              <a:rPr lang="sv-SE" sz="1500" b="1" dirty="0" err="1"/>
              <a:t>uretär</a:t>
            </a:r>
            <a:endParaRPr lang="sv-SE" sz="1500" b="1" dirty="0"/>
          </a:p>
          <a:p>
            <a:pPr marL="0" indent="0">
              <a:buNone/>
            </a:pPr>
            <a:endParaRPr lang="sv-SE" sz="1500" b="1" dirty="0"/>
          </a:p>
          <a:p>
            <a:pPr marL="0" indent="0">
              <a:buNone/>
            </a:pPr>
            <a:r>
              <a:rPr lang="sv-SE" sz="1500" b="1" dirty="0"/>
              <a:t>”</a:t>
            </a:r>
            <a:r>
              <a:rPr lang="sv-SE" sz="1500" b="1" dirty="0" err="1"/>
              <a:t>See</a:t>
            </a:r>
            <a:r>
              <a:rPr lang="sv-SE" sz="1500" b="1" dirty="0"/>
              <a:t> and </a:t>
            </a:r>
            <a:r>
              <a:rPr lang="sv-SE" sz="1500" b="1" dirty="0" err="1"/>
              <a:t>treat</a:t>
            </a:r>
            <a:r>
              <a:rPr lang="sv-SE" sz="1500" b="1" dirty="0"/>
              <a:t>”, ta bort med marginal</a:t>
            </a:r>
          </a:p>
          <a:p>
            <a:pPr marL="0" indent="0">
              <a:buNone/>
            </a:pPr>
            <a:r>
              <a:rPr lang="sv-SE" sz="1500" b="1" dirty="0"/>
              <a:t>Excision framför ablation</a:t>
            </a:r>
          </a:p>
          <a:p>
            <a:pPr marL="0" indent="0">
              <a:buNone/>
            </a:pPr>
            <a:endParaRPr lang="sv-SE" sz="1500" b="1" dirty="0"/>
          </a:p>
          <a:p>
            <a:pPr marL="0" indent="0">
              <a:buNone/>
            </a:pPr>
            <a:r>
              <a:rPr lang="sv-SE" sz="1500" b="1" dirty="0" err="1"/>
              <a:t>Endometriom</a:t>
            </a:r>
            <a:r>
              <a:rPr lang="sv-SE" sz="1500" b="1" dirty="0"/>
              <a:t> – cystkapseln ska tas bort, tänk på fertilitet, all kirurgi på ovariet påverkar antalet folliklar</a:t>
            </a:r>
          </a:p>
          <a:p>
            <a:pPr marL="0" indent="0">
              <a:buNone/>
            </a:pPr>
            <a:r>
              <a:rPr lang="sv-SE" sz="1500" b="1" dirty="0"/>
              <a:t>Risker – 1 av 10 får mer ont efteråt </a:t>
            </a:r>
          </a:p>
          <a:p>
            <a:pPr marL="0" indent="0">
              <a:buNone/>
            </a:pPr>
            <a:r>
              <a:rPr lang="sv-SE" sz="1500" b="1" dirty="0"/>
              <a:t>Skall följas upp inom tre månader och hormonbehandling skall ges</a:t>
            </a:r>
          </a:p>
          <a:p>
            <a:pPr marL="0" indent="0">
              <a:buNone/>
            </a:pPr>
            <a:r>
              <a:rPr lang="sv-SE" sz="1500" b="1" dirty="0"/>
              <a:t>Avancerad kirurgi - högspecialiserad vård – Socialstyrelsen 2019</a:t>
            </a:r>
          </a:p>
        </p:txBody>
      </p:sp>
    </p:spTree>
    <p:extLst>
      <p:ext uri="{BB962C8B-B14F-4D97-AF65-F5344CB8AC3E}">
        <p14:creationId xmlns:p14="http://schemas.microsoft.com/office/powerpoint/2010/main" val="20018444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1EF958F8-1A01-46AF-A1E4-7335BACCBD02}"/>
              </a:ext>
            </a:extLst>
          </p:cNvPr>
          <p:cNvSpPr>
            <a:spLocks noGrp="1"/>
          </p:cNvSpPr>
          <p:nvPr>
            <p:ph type="title"/>
          </p:nvPr>
        </p:nvSpPr>
        <p:spPr>
          <a:xfrm>
            <a:off x="840699" y="687480"/>
            <a:ext cx="5605629" cy="994172"/>
          </a:xfrm>
        </p:spPr>
        <p:txBody>
          <a:bodyPr>
            <a:normAutofit/>
          </a:bodyPr>
          <a:lstStyle/>
          <a:p>
            <a:r>
              <a:rPr lang="sv-SE" sz="3850" b="1" dirty="0" err="1"/>
              <a:t>Endometrios</a:t>
            </a:r>
            <a:endParaRPr lang="sv-SE" sz="3850" b="1" dirty="0"/>
          </a:p>
        </p:txBody>
      </p:sp>
      <p:sp>
        <p:nvSpPr>
          <p:cNvPr id="3" name="Platshållare för innehåll 2">
            <a:extLst>
              <a:ext uri="{FF2B5EF4-FFF2-40B4-BE49-F238E27FC236}">
                <a16:creationId xmlns:a16="http://schemas.microsoft.com/office/drawing/2014/main" id="{04D45132-CDD5-46A7-B724-FC30EF245A8B}"/>
              </a:ext>
            </a:extLst>
          </p:cNvPr>
          <p:cNvSpPr>
            <a:spLocks noGrp="1"/>
          </p:cNvSpPr>
          <p:nvPr>
            <p:ph idx="1"/>
          </p:nvPr>
        </p:nvSpPr>
        <p:spPr>
          <a:xfrm>
            <a:off x="852321" y="2227943"/>
            <a:ext cx="5033221" cy="3788227"/>
          </a:xfrm>
        </p:spPr>
        <p:txBody>
          <a:bodyPr anchor="ctr">
            <a:normAutofit/>
          </a:bodyPr>
          <a:lstStyle/>
          <a:p>
            <a:r>
              <a:rPr lang="sv-SE" sz="2100" b="1" dirty="0"/>
              <a:t>Inledning – vad är endometrios</a:t>
            </a:r>
          </a:p>
          <a:p>
            <a:r>
              <a:rPr lang="sv-SE" sz="2100" dirty="0"/>
              <a:t>Kirurgi och endometrios</a:t>
            </a:r>
          </a:p>
          <a:p>
            <a:r>
              <a:rPr lang="sv-SE" sz="2100" dirty="0"/>
              <a:t>Nya riktlinjer kirurgi</a:t>
            </a:r>
          </a:p>
          <a:p>
            <a:r>
              <a:rPr lang="sv-SE" sz="2100" dirty="0"/>
              <a:t>Kunskapsstöd – SFOG-råd </a:t>
            </a:r>
          </a:p>
        </p:txBody>
      </p:sp>
      <p:sp>
        <p:nvSpPr>
          <p:cNvPr id="10" name="Rectangle 9">
            <a:extLst>
              <a:ext uri="{FF2B5EF4-FFF2-40B4-BE49-F238E27FC236}">
                <a16:creationId xmlns:a16="http://schemas.microsoft.com/office/drawing/2014/main" id="{59A309A7-1751-4ABE-A3C1-EEC40366AD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189435" y="0"/>
            <a:ext cx="1954565"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2" name="Oval 11">
            <a:extLst>
              <a:ext uri="{FF2B5EF4-FFF2-40B4-BE49-F238E27FC236}">
                <a16:creationId xmlns:a16="http://schemas.microsoft.com/office/drawing/2014/main" id="{967D8EB6-EAE1-4F9C-B398-83321E2872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129567" y="2369132"/>
            <a:ext cx="2119736" cy="2119736"/>
          </a:xfrm>
          <a:prstGeom prst="ellipse">
            <a:avLst/>
          </a:prstGeom>
          <a:solidFill>
            <a:srgbClr val="FFFFFF"/>
          </a:solidFill>
          <a:ln w="222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7" name="Graphic 6">
            <a:extLst>
              <a:ext uri="{FF2B5EF4-FFF2-40B4-BE49-F238E27FC236}">
                <a16:creationId xmlns:a16="http://schemas.microsoft.com/office/drawing/2014/main" id="{66999DCE-208C-46EE-9ECF-2DE6CA3EE38E}"/>
              </a:ext>
            </a:extLst>
          </p:cNvPr>
          <p:cNvPicPr>
            <a:picLocks noChangeAspect="1"/>
          </p:cNvPicPr>
          <p:nvPr/>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6624964" y="2865141"/>
            <a:ext cx="1143455" cy="1143455"/>
          </a:xfrm>
          <a:prstGeom prst="rect">
            <a:avLst/>
          </a:prstGeom>
        </p:spPr>
      </p:pic>
    </p:spTree>
    <p:extLst>
      <p:ext uri="{BB962C8B-B14F-4D97-AF65-F5344CB8AC3E}">
        <p14:creationId xmlns:p14="http://schemas.microsoft.com/office/powerpoint/2010/main" val="50839869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1A75030-9181-435A-B839-E279D589D4D0}"/>
              </a:ext>
            </a:extLst>
          </p:cNvPr>
          <p:cNvSpPr>
            <a:spLocks noGrp="1"/>
          </p:cNvSpPr>
          <p:nvPr>
            <p:ph type="title"/>
          </p:nvPr>
        </p:nvSpPr>
        <p:spPr>
          <a:xfrm>
            <a:off x="628650" y="963877"/>
            <a:ext cx="2719214" cy="4930246"/>
          </a:xfrm>
        </p:spPr>
        <p:txBody>
          <a:bodyPr>
            <a:normAutofit/>
          </a:bodyPr>
          <a:lstStyle/>
          <a:p>
            <a:r>
              <a:rPr lang="sv-SE" sz="3700" b="1" dirty="0">
                <a:solidFill>
                  <a:schemeClr val="accent1"/>
                </a:solidFill>
              </a:rPr>
              <a:t>Endometrios-behandling</a:t>
            </a:r>
          </a:p>
        </p:txBody>
      </p:sp>
      <p:sp>
        <p:nvSpPr>
          <p:cNvPr id="3" name="Platshållare för innehåll 2">
            <a:extLst>
              <a:ext uri="{FF2B5EF4-FFF2-40B4-BE49-F238E27FC236}">
                <a16:creationId xmlns:a16="http://schemas.microsoft.com/office/drawing/2014/main" id="{AD7AD496-5DEB-4453-9839-053B804650F7}"/>
              </a:ext>
            </a:extLst>
          </p:cNvPr>
          <p:cNvSpPr>
            <a:spLocks noGrp="1"/>
          </p:cNvSpPr>
          <p:nvPr>
            <p:ph idx="1"/>
          </p:nvPr>
        </p:nvSpPr>
        <p:spPr>
          <a:xfrm>
            <a:off x="3732023" y="963877"/>
            <a:ext cx="4783327" cy="4930246"/>
          </a:xfrm>
        </p:spPr>
        <p:txBody>
          <a:bodyPr anchor="ctr">
            <a:normAutofit/>
          </a:bodyPr>
          <a:lstStyle/>
          <a:p>
            <a:r>
              <a:rPr lang="sv-SE" sz="2100" b="1" dirty="0"/>
              <a:t>Kirurgi där man avlägsnar all synlig endometrios kan öka fertiliteten</a:t>
            </a:r>
            <a:r>
              <a:rPr lang="sv-SE" sz="1400" dirty="0"/>
              <a:t>           (</a:t>
            </a:r>
            <a:r>
              <a:rPr lang="sv-SE" altLang="sv-SE" sz="1400" dirty="0"/>
              <a:t>Hart et al, 2005, </a:t>
            </a:r>
            <a:r>
              <a:rPr lang="sv-SE" altLang="sv-SE" sz="1400" dirty="0" err="1"/>
              <a:t>Shervin</a:t>
            </a:r>
            <a:r>
              <a:rPr lang="sv-SE" altLang="sv-SE" sz="1400" dirty="0"/>
              <a:t>  A 2016, </a:t>
            </a:r>
            <a:r>
              <a:rPr lang="sv-SE" altLang="sv-SE" sz="1400" dirty="0" err="1"/>
              <a:t>Soriano</a:t>
            </a:r>
            <a:r>
              <a:rPr lang="sv-SE" altLang="sv-SE" sz="1400" dirty="0"/>
              <a:t> D 2016) </a:t>
            </a:r>
          </a:p>
          <a:p>
            <a:r>
              <a:rPr lang="sv-SE" altLang="sv-SE" sz="2000" b="1" dirty="0"/>
              <a:t>Försiktig med kirurgi på yngre individ, </a:t>
            </a:r>
            <a:br>
              <a:rPr lang="sv-SE" altLang="sv-SE" sz="2000" b="1" dirty="0"/>
            </a:br>
            <a:r>
              <a:rPr lang="sv-SE" altLang="sv-SE" sz="2000" b="1" dirty="0"/>
              <a:t>låg sensitivitet</a:t>
            </a:r>
          </a:p>
          <a:p>
            <a:r>
              <a:rPr lang="sv-SE" altLang="sv-SE" sz="2000" b="1" dirty="0"/>
              <a:t>Vid postmenopausal endometrios är kirurgi att rekommendera </a:t>
            </a:r>
            <a:r>
              <a:rPr lang="sv-SE" altLang="sv-SE" sz="2000" b="1" dirty="0" err="1"/>
              <a:t>pga</a:t>
            </a:r>
            <a:r>
              <a:rPr lang="sv-SE" altLang="sv-SE" sz="2000" b="1" dirty="0"/>
              <a:t> viss risk för </a:t>
            </a:r>
            <a:r>
              <a:rPr lang="sv-SE" altLang="sv-SE" sz="2000" b="1" dirty="0" err="1"/>
              <a:t>malignitetsutveckling</a:t>
            </a:r>
            <a:endParaRPr lang="sv-SE" altLang="sv-SE" sz="2000" b="1" dirty="0"/>
          </a:p>
          <a:p>
            <a:pPr marL="0" indent="0">
              <a:buNone/>
            </a:pPr>
            <a:endParaRPr lang="sv-SE" sz="2100" dirty="0"/>
          </a:p>
        </p:txBody>
      </p:sp>
    </p:spTree>
    <p:extLst>
      <p:ext uri="{BB962C8B-B14F-4D97-AF65-F5344CB8AC3E}">
        <p14:creationId xmlns:p14="http://schemas.microsoft.com/office/powerpoint/2010/main" val="86253500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1EF958F8-1A01-46AF-A1E4-7335BACCBD02}"/>
              </a:ext>
            </a:extLst>
          </p:cNvPr>
          <p:cNvSpPr>
            <a:spLocks noGrp="1"/>
          </p:cNvSpPr>
          <p:nvPr>
            <p:ph type="title"/>
          </p:nvPr>
        </p:nvSpPr>
        <p:spPr>
          <a:xfrm>
            <a:off x="840699" y="687480"/>
            <a:ext cx="5605629" cy="994172"/>
          </a:xfrm>
        </p:spPr>
        <p:txBody>
          <a:bodyPr>
            <a:normAutofit/>
          </a:bodyPr>
          <a:lstStyle/>
          <a:p>
            <a:r>
              <a:rPr lang="sv-SE" sz="3850" b="1" dirty="0" err="1"/>
              <a:t>Endometrios</a:t>
            </a:r>
            <a:endParaRPr lang="sv-SE" sz="3850" b="1" dirty="0"/>
          </a:p>
        </p:txBody>
      </p:sp>
      <p:sp>
        <p:nvSpPr>
          <p:cNvPr id="3" name="Platshållare för innehåll 2">
            <a:extLst>
              <a:ext uri="{FF2B5EF4-FFF2-40B4-BE49-F238E27FC236}">
                <a16:creationId xmlns:a16="http://schemas.microsoft.com/office/drawing/2014/main" id="{04D45132-CDD5-46A7-B724-FC30EF245A8B}"/>
              </a:ext>
            </a:extLst>
          </p:cNvPr>
          <p:cNvSpPr>
            <a:spLocks noGrp="1"/>
          </p:cNvSpPr>
          <p:nvPr>
            <p:ph idx="1"/>
          </p:nvPr>
        </p:nvSpPr>
        <p:spPr>
          <a:xfrm>
            <a:off x="852321" y="2227943"/>
            <a:ext cx="5033221" cy="3788227"/>
          </a:xfrm>
        </p:spPr>
        <p:txBody>
          <a:bodyPr anchor="ctr">
            <a:normAutofit/>
          </a:bodyPr>
          <a:lstStyle/>
          <a:p>
            <a:r>
              <a:rPr lang="sv-SE" sz="2100" dirty="0">
                <a:solidFill>
                  <a:schemeClr val="tx1">
                    <a:lumMod val="50000"/>
                    <a:lumOff val="50000"/>
                  </a:schemeClr>
                </a:solidFill>
              </a:rPr>
              <a:t>Inledning – vad är </a:t>
            </a:r>
            <a:r>
              <a:rPr lang="sv-SE" sz="2100" dirty="0" err="1">
                <a:solidFill>
                  <a:schemeClr val="tx1">
                    <a:lumMod val="50000"/>
                    <a:lumOff val="50000"/>
                  </a:schemeClr>
                </a:solidFill>
              </a:rPr>
              <a:t>endometrios</a:t>
            </a:r>
            <a:endParaRPr lang="sv-SE" sz="2100" dirty="0">
              <a:solidFill>
                <a:schemeClr val="tx1">
                  <a:lumMod val="50000"/>
                  <a:lumOff val="50000"/>
                </a:schemeClr>
              </a:solidFill>
            </a:endParaRPr>
          </a:p>
          <a:p>
            <a:r>
              <a:rPr lang="sv-SE" sz="2100" dirty="0">
                <a:solidFill>
                  <a:schemeClr val="tx1">
                    <a:lumMod val="50000"/>
                    <a:lumOff val="50000"/>
                  </a:schemeClr>
                </a:solidFill>
              </a:rPr>
              <a:t>Kirurgi och </a:t>
            </a:r>
            <a:r>
              <a:rPr lang="sv-SE" sz="2100" dirty="0" err="1">
                <a:solidFill>
                  <a:schemeClr val="tx1">
                    <a:lumMod val="50000"/>
                    <a:lumOff val="50000"/>
                  </a:schemeClr>
                </a:solidFill>
              </a:rPr>
              <a:t>endometrios</a:t>
            </a:r>
            <a:endParaRPr lang="sv-SE" sz="2100" dirty="0">
              <a:solidFill>
                <a:schemeClr val="tx1">
                  <a:lumMod val="50000"/>
                  <a:lumOff val="50000"/>
                </a:schemeClr>
              </a:solidFill>
            </a:endParaRPr>
          </a:p>
          <a:p>
            <a:r>
              <a:rPr lang="sv-SE" sz="2100" b="1" dirty="0"/>
              <a:t>Nya riktlinjer kirurgi</a:t>
            </a:r>
          </a:p>
          <a:p>
            <a:r>
              <a:rPr lang="sv-SE" sz="2100" dirty="0"/>
              <a:t>Kunskapsstöd – SFOG-råd</a:t>
            </a:r>
          </a:p>
        </p:txBody>
      </p:sp>
      <p:pic>
        <p:nvPicPr>
          <p:cNvPr id="7" name="Graphic 6">
            <a:extLst>
              <a:ext uri="{FF2B5EF4-FFF2-40B4-BE49-F238E27FC236}">
                <a16:creationId xmlns:a16="http://schemas.microsoft.com/office/drawing/2014/main" id="{66999DCE-208C-46EE-9ECF-2DE6CA3EE38E}"/>
              </a:ext>
            </a:extLst>
          </p:cNvPr>
          <p:cNvPicPr>
            <a:picLocks noChangeAspect="1"/>
          </p:cNvPicPr>
          <p:nvPr/>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6624964" y="2865141"/>
            <a:ext cx="1143455" cy="1143455"/>
          </a:xfrm>
          <a:prstGeom prst="rect">
            <a:avLst/>
          </a:prstGeom>
        </p:spPr>
      </p:pic>
    </p:spTree>
    <p:extLst>
      <p:ext uri="{BB962C8B-B14F-4D97-AF65-F5344CB8AC3E}">
        <p14:creationId xmlns:p14="http://schemas.microsoft.com/office/powerpoint/2010/main" val="227489668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Rectangle 8">
            <a:extLst>
              <a:ext uri="{FF2B5EF4-FFF2-40B4-BE49-F238E27FC236}">
                <a16:creationId xmlns:a16="http://schemas.microsoft.com/office/drawing/2014/main" id="{AB45A142-4255-493C-8284-5D566C121B1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252663" y="321177"/>
            <a:ext cx="3249230" cy="6179552"/>
          </a:xfrm>
          <a:prstGeom prst="rect">
            <a:avLst/>
          </a:prstGeom>
          <a:solidFill>
            <a:srgbClr val="404040">
              <a:alpha val="89804"/>
            </a:srgbClr>
          </a:solidFill>
          <a:ln w="127000" cap="sq" cmpd="thinThick">
            <a:solidFill>
              <a:srgbClr val="595959">
                <a:alpha val="8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ubrik 1">
            <a:extLst>
              <a:ext uri="{FF2B5EF4-FFF2-40B4-BE49-F238E27FC236}">
                <a16:creationId xmlns:a16="http://schemas.microsoft.com/office/drawing/2014/main" id="{2D2B017E-9C1A-4AE8-8434-ECB5EDC1CB11}"/>
              </a:ext>
            </a:extLst>
          </p:cNvPr>
          <p:cNvSpPr>
            <a:spLocks noGrp="1"/>
          </p:cNvSpPr>
          <p:nvPr>
            <p:ph type="title"/>
          </p:nvPr>
        </p:nvSpPr>
        <p:spPr>
          <a:xfrm>
            <a:off x="505676" y="914400"/>
            <a:ext cx="2842187" cy="2887579"/>
          </a:xfrm>
        </p:spPr>
        <p:txBody>
          <a:bodyPr vert="horz" lIns="91440" tIns="45720" rIns="91440" bIns="45720" rtlCol="0" anchor="b">
            <a:normAutofit/>
          </a:bodyPr>
          <a:lstStyle/>
          <a:p>
            <a:r>
              <a:rPr lang="en-US" sz="3900" b="1" kern="1200" dirty="0">
                <a:solidFill>
                  <a:srgbClr val="FFFFFF"/>
                </a:solidFill>
                <a:latin typeface="+mj-lt"/>
                <a:ea typeface="+mj-ea"/>
                <a:cs typeface="+mj-cs"/>
              </a:rPr>
              <a:t>Endometrios- </a:t>
            </a:r>
            <a:r>
              <a:rPr lang="en-US" sz="3900" b="1" kern="1200" dirty="0" err="1">
                <a:solidFill>
                  <a:srgbClr val="FFFFFF"/>
                </a:solidFill>
                <a:latin typeface="+mj-lt"/>
                <a:ea typeface="+mj-ea"/>
                <a:cs typeface="+mj-cs"/>
              </a:rPr>
              <a:t>behandling</a:t>
            </a:r>
            <a:endParaRPr lang="en-US" sz="3900" b="1" kern="1200" dirty="0">
              <a:solidFill>
                <a:srgbClr val="FFFFFF"/>
              </a:solidFill>
              <a:latin typeface="+mj-lt"/>
              <a:ea typeface="+mj-ea"/>
              <a:cs typeface="+mj-cs"/>
            </a:endParaRPr>
          </a:p>
        </p:txBody>
      </p:sp>
      <p:cxnSp>
        <p:nvCxnSpPr>
          <p:cNvPr id="11" name="Straight Connector 10">
            <a:extLst>
              <a:ext uri="{FF2B5EF4-FFF2-40B4-BE49-F238E27FC236}">
                <a16:creationId xmlns:a16="http://schemas.microsoft.com/office/drawing/2014/main" id="{38FB9660-F42F-4313-BBC4-47C007FE484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93344" y="3910267"/>
            <a:ext cx="1940093" cy="0"/>
          </a:xfrm>
          <a:prstGeom prst="line">
            <a:avLst/>
          </a:prstGeom>
          <a:ln w="22225">
            <a:solidFill>
              <a:srgbClr val="D9D9D9"/>
            </a:solidFill>
          </a:ln>
        </p:spPr>
        <p:style>
          <a:lnRef idx="1">
            <a:schemeClr val="accent1"/>
          </a:lnRef>
          <a:fillRef idx="0">
            <a:schemeClr val="accent1"/>
          </a:fillRef>
          <a:effectRef idx="0">
            <a:schemeClr val="accent1"/>
          </a:effectRef>
          <a:fontRef idx="minor">
            <a:schemeClr val="tx1"/>
          </a:fontRef>
        </p:style>
      </p:cxnSp>
      <p:pic>
        <p:nvPicPr>
          <p:cNvPr id="4" name="Platshållare för innehåll 3">
            <a:extLst>
              <a:ext uri="{FF2B5EF4-FFF2-40B4-BE49-F238E27FC236}">
                <a16:creationId xmlns:a16="http://schemas.microsoft.com/office/drawing/2014/main" id="{65DAB951-C76B-444B-97C8-6752D546DC51}"/>
              </a:ext>
            </a:extLst>
          </p:cNvPr>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a:off x="3865366" y="847294"/>
            <a:ext cx="4915159" cy="5171354"/>
          </a:xfrm>
          <a:prstGeom prst="rect">
            <a:avLst/>
          </a:prstGeom>
        </p:spPr>
      </p:pic>
    </p:spTree>
    <p:extLst>
      <p:ext uri="{BB962C8B-B14F-4D97-AF65-F5344CB8AC3E}">
        <p14:creationId xmlns:p14="http://schemas.microsoft.com/office/powerpoint/2010/main" val="290224326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32BC26D8-82FB-445E-AA49-62A77D7C1E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solidFill>
            <a:srgbClr val="3D55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CB44330D-EA18-4254-AA95-EB49948539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7759" y="480060"/>
            <a:ext cx="8428482"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latshållare för innehåll 4" descr="En bild som visar träd, växt, blomma, utomhus&#10;&#10;Automatiskt genererad beskrivning">
            <a:extLst>
              <a:ext uri="{FF2B5EF4-FFF2-40B4-BE49-F238E27FC236}">
                <a16:creationId xmlns:a16="http://schemas.microsoft.com/office/drawing/2014/main" id="{85DBC7FE-F96D-471D-A17A-BDFEB97CF7A1}"/>
              </a:ext>
            </a:extLst>
          </p:cNvPr>
          <p:cNvPicPr>
            <a:picLocks noGrp="1" noChangeAspect="1"/>
          </p:cNvPicPr>
          <p:nvPr>
            <p:ph idx="1"/>
          </p:nvPr>
        </p:nvPicPr>
        <p:blipFill>
          <a:blip r:embed="rId2" cstate="email">
            <a:extLst>
              <a:ext uri="{28A0092B-C50C-407E-A947-70E740481C1C}">
                <a14:useLocalDpi xmlns:a14="http://schemas.microsoft.com/office/drawing/2010/main"/>
              </a:ext>
            </a:extLst>
          </a:blip>
          <a:stretch>
            <a:fillRect/>
          </a:stretch>
        </p:blipFill>
        <p:spPr>
          <a:xfrm>
            <a:off x="482600" y="699326"/>
            <a:ext cx="8178799" cy="5459348"/>
          </a:xfrm>
          <a:prstGeom prst="rect">
            <a:avLst/>
          </a:prstGeom>
        </p:spPr>
      </p:pic>
    </p:spTree>
    <p:extLst>
      <p:ext uri="{BB962C8B-B14F-4D97-AF65-F5344CB8AC3E}">
        <p14:creationId xmlns:p14="http://schemas.microsoft.com/office/powerpoint/2010/main" val="70925768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1EF958F8-1A01-46AF-A1E4-7335BACCBD02}"/>
              </a:ext>
            </a:extLst>
          </p:cNvPr>
          <p:cNvSpPr>
            <a:spLocks noGrp="1"/>
          </p:cNvSpPr>
          <p:nvPr>
            <p:ph type="title"/>
          </p:nvPr>
        </p:nvSpPr>
        <p:spPr>
          <a:xfrm>
            <a:off x="840699" y="687480"/>
            <a:ext cx="5605629" cy="994172"/>
          </a:xfrm>
        </p:spPr>
        <p:txBody>
          <a:bodyPr>
            <a:normAutofit/>
          </a:bodyPr>
          <a:lstStyle/>
          <a:p>
            <a:r>
              <a:rPr lang="sv-SE" sz="3850" b="1" dirty="0" err="1"/>
              <a:t>Endometrios</a:t>
            </a:r>
            <a:endParaRPr lang="sv-SE" sz="3850" b="1" dirty="0"/>
          </a:p>
        </p:txBody>
      </p:sp>
      <p:sp>
        <p:nvSpPr>
          <p:cNvPr id="3" name="Platshållare för innehåll 2">
            <a:extLst>
              <a:ext uri="{FF2B5EF4-FFF2-40B4-BE49-F238E27FC236}">
                <a16:creationId xmlns:a16="http://schemas.microsoft.com/office/drawing/2014/main" id="{04D45132-CDD5-46A7-B724-FC30EF245A8B}"/>
              </a:ext>
            </a:extLst>
          </p:cNvPr>
          <p:cNvSpPr>
            <a:spLocks noGrp="1"/>
          </p:cNvSpPr>
          <p:nvPr>
            <p:ph idx="1"/>
          </p:nvPr>
        </p:nvSpPr>
        <p:spPr>
          <a:xfrm>
            <a:off x="852321" y="2227943"/>
            <a:ext cx="5033221" cy="3788227"/>
          </a:xfrm>
        </p:spPr>
        <p:txBody>
          <a:bodyPr anchor="ctr">
            <a:normAutofit/>
          </a:bodyPr>
          <a:lstStyle/>
          <a:p>
            <a:r>
              <a:rPr lang="sv-SE" sz="2100" dirty="0">
                <a:solidFill>
                  <a:schemeClr val="tx1">
                    <a:lumMod val="50000"/>
                    <a:lumOff val="50000"/>
                  </a:schemeClr>
                </a:solidFill>
              </a:rPr>
              <a:t>Inledning – vad är </a:t>
            </a:r>
            <a:r>
              <a:rPr lang="sv-SE" sz="2100" dirty="0" err="1">
                <a:solidFill>
                  <a:schemeClr val="tx1">
                    <a:lumMod val="50000"/>
                    <a:lumOff val="50000"/>
                  </a:schemeClr>
                </a:solidFill>
              </a:rPr>
              <a:t>endometrios</a:t>
            </a:r>
            <a:endParaRPr lang="sv-SE" sz="2100" dirty="0">
              <a:solidFill>
                <a:schemeClr val="tx1">
                  <a:lumMod val="50000"/>
                  <a:lumOff val="50000"/>
                </a:schemeClr>
              </a:solidFill>
            </a:endParaRPr>
          </a:p>
          <a:p>
            <a:r>
              <a:rPr lang="sv-SE" sz="2100" dirty="0">
                <a:solidFill>
                  <a:schemeClr val="tx1">
                    <a:lumMod val="50000"/>
                    <a:lumOff val="50000"/>
                  </a:schemeClr>
                </a:solidFill>
              </a:rPr>
              <a:t>Kirurgi och </a:t>
            </a:r>
            <a:r>
              <a:rPr lang="sv-SE" sz="2100" dirty="0" err="1">
                <a:solidFill>
                  <a:schemeClr val="tx1">
                    <a:lumMod val="50000"/>
                    <a:lumOff val="50000"/>
                  </a:schemeClr>
                </a:solidFill>
              </a:rPr>
              <a:t>endometrios</a:t>
            </a:r>
            <a:endParaRPr lang="sv-SE" sz="2100" dirty="0">
              <a:solidFill>
                <a:schemeClr val="tx1">
                  <a:lumMod val="50000"/>
                  <a:lumOff val="50000"/>
                </a:schemeClr>
              </a:solidFill>
            </a:endParaRPr>
          </a:p>
          <a:p>
            <a:r>
              <a:rPr lang="sv-SE" sz="2100" dirty="0">
                <a:solidFill>
                  <a:schemeClr val="tx1">
                    <a:lumMod val="50000"/>
                    <a:lumOff val="50000"/>
                  </a:schemeClr>
                </a:solidFill>
              </a:rPr>
              <a:t>Nya riktlinjer kirurgi</a:t>
            </a:r>
          </a:p>
          <a:p>
            <a:r>
              <a:rPr lang="sv-SE" sz="2100" b="1" dirty="0"/>
              <a:t>Kunskapsstöd – SFOG-råd</a:t>
            </a:r>
          </a:p>
        </p:txBody>
      </p:sp>
      <p:pic>
        <p:nvPicPr>
          <p:cNvPr id="7" name="Graphic 6">
            <a:extLst>
              <a:ext uri="{FF2B5EF4-FFF2-40B4-BE49-F238E27FC236}">
                <a16:creationId xmlns:a16="http://schemas.microsoft.com/office/drawing/2014/main" id="{66999DCE-208C-46EE-9ECF-2DE6CA3EE38E}"/>
              </a:ext>
            </a:extLst>
          </p:cNvPr>
          <p:cNvPicPr>
            <a:picLocks noChangeAspect="1"/>
          </p:cNvPicPr>
          <p:nvPr/>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6624964" y="2865141"/>
            <a:ext cx="1143455" cy="1143455"/>
          </a:xfrm>
          <a:prstGeom prst="rect">
            <a:avLst/>
          </a:prstGeom>
        </p:spPr>
      </p:pic>
    </p:spTree>
    <p:extLst>
      <p:ext uri="{BB962C8B-B14F-4D97-AF65-F5344CB8AC3E}">
        <p14:creationId xmlns:p14="http://schemas.microsoft.com/office/powerpoint/2010/main" val="426234770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4133132F-FFC2-4675-B290-767831583E5E}"/>
              </a:ext>
            </a:extLst>
          </p:cNvPr>
          <p:cNvSpPr>
            <a:spLocks noGrp="1"/>
          </p:cNvSpPr>
          <p:nvPr>
            <p:ph type="title"/>
          </p:nvPr>
        </p:nvSpPr>
        <p:spPr>
          <a:xfrm>
            <a:off x="4990200" y="1396289"/>
            <a:ext cx="3754752" cy="1325563"/>
          </a:xfrm>
        </p:spPr>
        <p:txBody>
          <a:bodyPr>
            <a:normAutofit/>
          </a:bodyPr>
          <a:lstStyle/>
          <a:p>
            <a:r>
              <a:rPr lang="sv-SE" b="1" dirty="0"/>
              <a:t>Endometrios – kunskap</a:t>
            </a:r>
          </a:p>
        </p:txBody>
      </p:sp>
      <p:sp>
        <p:nvSpPr>
          <p:cNvPr id="27" name="Freeform: Shape 26">
            <a:extLst>
              <a:ext uri="{FF2B5EF4-FFF2-40B4-BE49-F238E27FC236}">
                <a16:creationId xmlns:a16="http://schemas.microsoft.com/office/drawing/2014/main" id="{4F74D28C-3268-4E35-8EE1-D92CB4A85A7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0"/>
            <a:ext cx="4629586" cy="6858000"/>
          </a:xfrm>
          <a:custGeom>
            <a:avLst/>
            <a:gdLst>
              <a:gd name="connsiteX0" fmla="*/ 6172782 w 6172782"/>
              <a:gd name="connsiteY0" fmla="*/ 0 h 6858000"/>
              <a:gd name="connsiteX1" fmla="*/ 69075 w 6172782"/>
              <a:gd name="connsiteY1" fmla="*/ 0 h 6858000"/>
              <a:gd name="connsiteX2" fmla="*/ 35131 w 6172782"/>
              <a:gd name="connsiteY2" fmla="*/ 267128 h 6858000"/>
              <a:gd name="connsiteX3" fmla="*/ 0 w 6172782"/>
              <a:gd name="connsiteY3" fmla="*/ 962845 h 6858000"/>
              <a:gd name="connsiteX4" fmla="*/ 3276103 w 6172782"/>
              <a:gd name="connsiteY4" fmla="*/ 6782205 h 6858000"/>
              <a:gd name="connsiteX5" fmla="*/ 3407923 w 6172782"/>
              <a:gd name="connsiteY5" fmla="*/ 6858000 h 6858000"/>
              <a:gd name="connsiteX6" fmla="*/ 6172782 w 6172782"/>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172782" h="6858000">
                <a:moveTo>
                  <a:pt x="6172782" y="0"/>
                </a:moveTo>
                <a:lnTo>
                  <a:pt x="69075" y="0"/>
                </a:lnTo>
                <a:lnTo>
                  <a:pt x="35131" y="267128"/>
                </a:lnTo>
                <a:cubicBezTo>
                  <a:pt x="11901" y="495874"/>
                  <a:pt x="0" y="727970"/>
                  <a:pt x="0" y="962845"/>
                </a:cubicBezTo>
                <a:cubicBezTo>
                  <a:pt x="0" y="3429034"/>
                  <a:pt x="1312002" y="5588789"/>
                  <a:pt x="3276103" y="6782205"/>
                </a:cubicBezTo>
                <a:lnTo>
                  <a:pt x="3407923" y="6858000"/>
                </a:lnTo>
                <a:lnTo>
                  <a:pt x="6172782" y="6858000"/>
                </a:ln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9" name="Freeform: Shape 28">
            <a:extLst>
              <a:ext uri="{FF2B5EF4-FFF2-40B4-BE49-F238E27FC236}">
                <a16:creationId xmlns:a16="http://schemas.microsoft.com/office/drawing/2014/main" id="{58D44E42-C462-4105-BC86-FE75B4E3C4A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0"/>
            <a:ext cx="4518115" cy="6858000"/>
          </a:xfrm>
          <a:custGeom>
            <a:avLst/>
            <a:gdLst>
              <a:gd name="connsiteX0" fmla="*/ 70374 w 6024154"/>
              <a:gd name="connsiteY0" fmla="*/ 0 h 6858000"/>
              <a:gd name="connsiteX1" fmla="*/ 6024154 w 6024154"/>
              <a:gd name="connsiteY1" fmla="*/ 0 h 6858000"/>
              <a:gd name="connsiteX2" fmla="*/ 6024154 w 6024154"/>
              <a:gd name="connsiteY2" fmla="*/ 6858000 h 6858000"/>
              <a:gd name="connsiteX3" fmla="*/ 3587167 w 6024154"/>
              <a:gd name="connsiteY3" fmla="*/ 6858000 h 6858000"/>
              <a:gd name="connsiteX4" fmla="*/ 3474220 w 6024154"/>
              <a:gd name="connsiteY4" fmla="*/ 6800152 h 6858000"/>
              <a:gd name="connsiteX5" fmla="*/ 0 w 6024154"/>
              <a:gd name="connsiteY5" fmla="*/ 962844 h 6858000"/>
              <a:gd name="connsiteX6" fmla="*/ 34274 w 6024154"/>
              <a:gd name="connsiteY6" fmla="*/ 284091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24154" h="6858000">
                <a:moveTo>
                  <a:pt x="70374" y="0"/>
                </a:moveTo>
                <a:lnTo>
                  <a:pt x="6024154" y="0"/>
                </a:lnTo>
                <a:lnTo>
                  <a:pt x="6024154" y="6858000"/>
                </a:lnTo>
                <a:lnTo>
                  <a:pt x="3587167" y="6858000"/>
                </a:lnTo>
                <a:lnTo>
                  <a:pt x="3474220" y="6800152"/>
                </a:lnTo>
                <a:cubicBezTo>
                  <a:pt x="1404818" y="5675986"/>
                  <a:pt x="0" y="3483472"/>
                  <a:pt x="0" y="962844"/>
                </a:cubicBezTo>
                <a:cubicBezTo>
                  <a:pt x="0" y="733696"/>
                  <a:pt x="11610" y="507260"/>
                  <a:pt x="34274" y="284091"/>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 name="Bildobjekt 3">
            <a:extLst>
              <a:ext uri="{FF2B5EF4-FFF2-40B4-BE49-F238E27FC236}">
                <a16:creationId xmlns:a16="http://schemas.microsoft.com/office/drawing/2014/main" id="{C38644A9-CAA5-4832-98AC-A47098148B64}"/>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l="-5237"/>
          <a:stretch/>
        </p:blipFill>
        <p:spPr>
          <a:xfrm>
            <a:off x="273180" y="586986"/>
            <a:ext cx="3078957" cy="4218235"/>
          </a:xfrm>
          <a:prstGeom prst="rect">
            <a:avLst/>
          </a:prstGeom>
        </p:spPr>
      </p:pic>
      <p:sp>
        <p:nvSpPr>
          <p:cNvPr id="22" name="Platshållare för innehåll 2">
            <a:extLst>
              <a:ext uri="{FF2B5EF4-FFF2-40B4-BE49-F238E27FC236}">
                <a16:creationId xmlns:a16="http://schemas.microsoft.com/office/drawing/2014/main" id="{A42903C1-6E7B-4B24-B4A1-77F4881C8C86}"/>
              </a:ext>
            </a:extLst>
          </p:cNvPr>
          <p:cNvSpPr>
            <a:spLocks noGrp="1"/>
          </p:cNvSpPr>
          <p:nvPr>
            <p:ph idx="1"/>
          </p:nvPr>
        </p:nvSpPr>
        <p:spPr>
          <a:xfrm>
            <a:off x="4902766" y="2871982"/>
            <a:ext cx="4061721" cy="3181684"/>
          </a:xfrm>
        </p:spPr>
        <p:txBody>
          <a:bodyPr anchor="t">
            <a:normAutofit/>
          </a:bodyPr>
          <a:lstStyle/>
          <a:p>
            <a:r>
              <a:rPr lang="sv-SE" sz="1600" b="1" dirty="0"/>
              <a:t>Nationella riktlinjer för vård vid endometrios - </a:t>
            </a:r>
            <a:r>
              <a:rPr lang="sv-SE" sz="1600" dirty="0"/>
              <a:t>publicerad i december 2018</a:t>
            </a:r>
          </a:p>
          <a:p>
            <a:r>
              <a:rPr lang="sv-SE" sz="1600" dirty="0"/>
              <a:t>Tidig diagnostik</a:t>
            </a:r>
          </a:p>
          <a:p>
            <a:r>
              <a:rPr lang="sv-SE" sz="1600" dirty="0"/>
              <a:t>Team-omhändertagande         </a:t>
            </a:r>
          </a:p>
          <a:p>
            <a:r>
              <a:rPr lang="sv-SE" sz="1600" dirty="0"/>
              <a:t>Lika vård över hela landet</a:t>
            </a:r>
          </a:p>
          <a:p>
            <a:r>
              <a:rPr lang="sv-SE" sz="1600" dirty="0"/>
              <a:t>Centralisering av den svåra kirurgin – </a:t>
            </a:r>
            <a:br>
              <a:rPr lang="sv-SE" sz="1600" dirty="0"/>
            </a:br>
            <a:r>
              <a:rPr lang="sv-SE" sz="1600" dirty="0"/>
              <a:t>detta arbete pågår</a:t>
            </a:r>
          </a:p>
        </p:txBody>
      </p:sp>
    </p:spTree>
    <p:extLst>
      <p:ext uri="{BB962C8B-B14F-4D97-AF65-F5344CB8AC3E}">
        <p14:creationId xmlns:p14="http://schemas.microsoft.com/office/powerpoint/2010/main" val="2733408534"/>
      </p:ext>
    </p:extLst>
  </p:cSld>
  <p:clrMapOvr>
    <a:overrideClrMapping bg1="dk1" tx1="lt1" bg2="dk2" tx2="lt2" accent1="accent1" accent2="accent2" accent3="accent3" accent4="accent4" accent5="accent5" accent6="accent6" hlink="hlink" folHlink="folHlink"/>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ED2BC3B-50AA-4740-9606-753D222CAD2C}"/>
              </a:ext>
            </a:extLst>
          </p:cNvPr>
          <p:cNvSpPr>
            <a:spLocks noGrp="1"/>
          </p:cNvSpPr>
          <p:nvPr>
            <p:ph type="title"/>
          </p:nvPr>
        </p:nvSpPr>
        <p:spPr>
          <a:xfrm>
            <a:off x="6353568" y="1110882"/>
            <a:ext cx="2289779" cy="1293626"/>
          </a:xfrm>
        </p:spPr>
        <p:txBody>
          <a:bodyPr anchor="ctr">
            <a:normAutofit/>
          </a:bodyPr>
          <a:lstStyle/>
          <a:p>
            <a:r>
              <a:rPr lang="sv-SE" sz="2400" dirty="0"/>
              <a:t>Endometrios-kirurgi</a:t>
            </a:r>
          </a:p>
        </p:txBody>
      </p:sp>
      <p:pic>
        <p:nvPicPr>
          <p:cNvPr id="4" name="Platshållare för innehåll 3">
            <a:extLst>
              <a:ext uri="{FF2B5EF4-FFF2-40B4-BE49-F238E27FC236}">
                <a16:creationId xmlns:a16="http://schemas.microsoft.com/office/drawing/2014/main" id="{0EA05DE1-4C11-4C7E-9E6D-0BD6DA70E38A}"/>
              </a:ext>
            </a:extLst>
          </p:cNvPr>
          <p:cNvPicPr>
            <a:picLocks noChangeAspect="1"/>
          </p:cNvPicPr>
          <p:nvPr/>
        </p:nvPicPr>
        <p:blipFill>
          <a:blip r:embed="rId2"/>
          <a:stretch>
            <a:fillRect/>
          </a:stretch>
        </p:blipFill>
        <p:spPr>
          <a:xfrm>
            <a:off x="596355" y="1911615"/>
            <a:ext cx="5054635" cy="3034770"/>
          </a:xfrm>
          <a:prstGeom prst="rect">
            <a:avLst/>
          </a:prstGeom>
        </p:spPr>
      </p:pic>
      <p:sp>
        <p:nvSpPr>
          <p:cNvPr id="3" name="Platshållare för innehåll 2">
            <a:extLst>
              <a:ext uri="{FF2B5EF4-FFF2-40B4-BE49-F238E27FC236}">
                <a16:creationId xmlns:a16="http://schemas.microsoft.com/office/drawing/2014/main" id="{531044B6-EA23-429F-B574-7CA081A61876}"/>
              </a:ext>
            </a:extLst>
          </p:cNvPr>
          <p:cNvSpPr>
            <a:spLocks noGrp="1"/>
          </p:cNvSpPr>
          <p:nvPr>
            <p:ph idx="1"/>
          </p:nvPr>
        </p:nvSpPr>
        <p:spPr>
          <a:xfrm>
            <a:off x="6353567" y="2542939"/>
            <a:ext cx="2289779" cy="3674981"/>
          </a:xfrm>
        </p:spPr>
        <p:txBody>
          <a:bodyPr>
            <a:normAutofit/>
          </a:bodyPr>
          <a:lstStyle/>
          <a:p>
            <a:r>
              <a:rPr lang="sv-SE" sz="1600" dirty="0"/>
              <a:t>Man ska ha provat hormonbehandling innan kirurgin</a:t>
            </a:r>
          </a:p>
          <a:p>
            <a:endParaRPr lang="sv-SE" sz="1600" dirty="0"/>
          </a:p>
          <a:p>
            <a:pPr marL="0" indent="0">
              <a:buNone/>
            </a:pPr>
            <a:endParaRPr lang="sv-SE" sz="1600" dirty="0"/>
          </a:p>
        </p:txBody>
      </p:sp>
      <p:sp>
        <p:nvSpPr>
          <p:cNvPr id="9" name="Freeform: Shape 8">
            <a:extLst>
              <a:ext uri="{FF2B5EF4-FFF2-40B4-BE49-F238E27FC236}">
                <a16:creationId xmlns:a16="http://schemas.microsoft.com/office/drawing/2014/main" id="{43573EFB-E773-46FC-B866-B57ED2E3906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H="1" flipV="1">
            <a:off x="5987575" y="640080"/>
            <a:ext cx="1722021" cy="3569741"/>
          </a:xfrm>
          <a:custGeom>
            <a:avLst/>
            <a:gdLst>
              <a:gd name="connsiteX0" fmla="*/ 2296028 w 2296028"/>
              <a:gd name="connsiteY0" fmla="*/ 3569741 h 3569741"/>
              <a:gd name="connsiteX1" fmla="*/ 459 w 2296028"/>
              <a:gd name="connsiteY1" fmla="*/ 3569741 h 3569741"/>
              <a:gd name="connsiteX2" fmla="*/ 0 w 2296028"/>
              <a:gd name="connsiteY2" fmla="*/ 3248180 h 3569741"/>
              <a:gd name="connsiteX3" fmla="*/ 2011607 w 2296028"/>
              <a:gd name="connsiteY3" fmla="*/ 3249283 h 3569741"/>
              <a:gd name="connsiteX4" fmla="*/ 2011607 w 2296028"/>
              <a:gd name="connsiteY4" fmla="*/ 0 h 3569741"/>
              <a:gd name="connsiteX5" fmla="*/ 2296028 w 2296028"/>
              <a:gd name="connsiteY5" fmla="*/ 0 h 35697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96028" h="3569741">
                <a:moveTo>
                  <a:pt x="2296028" y="3569741"/>
                </a:moveTo>
                <a:lnTo>
                  <a:pt x="459" y="3569741"/>
                </a:lnTo>
                <a:cubicBezTo>
                  <a:pt x="-459" y="3458756"/>
                  <a:pt x="918" y="3359164"/>
                  <a:pt x="0" y="3248180"/>
                </a:cubicBezTo>
                <a:lnTo>
                  <a:pt x="2011607" y="3249283"/>
                </a:lnTo>
                <a:lnTo>
                  <a:pt x="2011607" y="0"/>
                </a:lnTo>
                <a:lnTo>
                  <a:pt x="2296028" y="0"/>
                </a:lnTo>
                <a:close/>
              </a:path>
            </a:pathLst>
          </a:custGeom>
          <a:solidFill>
            <a:srgbClr val="4C4C4C"/>
          </a:solidFill>
          <a:ln w="0">
            <a:noFill/>
            <a:prstDash val="solid"/>
            <a:round/>
            <a:headEnd/>
            <a:tailEnd/>
          </a:ln>
        </p:spPr>
      </p:sp>
    </p:spTree>
    <p:extLst>
      <p:ext uri="{BB962C8B-B14F-4D97-AF65-F5344CB8AC3E}">
        <p14:creationId xmlns:p14="http://schemas.microsoft.com/office/powerpoint/2010/main" val="210786618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A053F34C-9A37-4D82-9485-C3D22C7F3EA9}"/>
              </a:ext>
            </a:extLst>
          </p:cNvPr>
          <p:cNvSpPr>
            <a:spLocks noGrp="1"/>
          </p:cNvSpPr>
          <p:nvPr>
            <p:ph type="title"/>
          </p:nvPr>
        </p:nvSpPr>
        <p:spPr>
          <a:xfrm>
            <a:off x="6353568" y="1110882"/>
            <a:ext cx="2289779" cy="1293626"/>
          </a:xfrm>
        </p:spPr>
        <p:txBody>
          <a:bodyPr anchor="ctr">
            <a:normAutofit/>
          </a:bodyPr>
          <a:lstStyle/>
          <a:p>
            <a:r>
              <a:rPr lang="sv-SE" sz="2400" dirty="0"/>
              <a:t>Endometrios- kunskap</a:t>
            </a:r>
          </a:p>
        </p:txBody>
      </p:sp>
      <p:pic>
        <p:nvPicPr>
          <p:cNvPr id="4" name="Platshållare för innehåll 3">
            <a:extLst>
              <a:ext uri="{FF2B5EF4-FFF2-40B4-BE49-F238E27FC236}">
                <a16:creationId xmlns:a16="http://schemas.microsoft.com/office/drawing/2014/main" id="{7375FC8A-B9A8-41B6-87D1-9C880FB185F1}"/>
              </a:ext>
            </a:extLst>
          </p:cNvPr>
          <p:cNvPicPr>
            <a:picLocks noChangeAspect="1"/>
          </p:cNvPicPr>
          <p:nvPr/>
        </p:nvPicPr>
        <p:blipFill>
          <a:blip r:embed="rId2"/>
          <a:stretch>
            <a:fillRect/>
          </a:stretch>
        </p:blipFill>
        <p:spPr>
          <a:xfrm>
            <a:off x="596355" y="1873728"/>
            <a:ext cx="5054635" cy="3110544"/>
          </a:xfrm>
          <a:prstGeom prst="rect">
            <a:avLst/>
          </a:prstGeom>
        </p:spPr>
      </p:pic>
      <p:sp>
        <p:nvSpPr>
          <p:cNvPr id="3" name="Platshållare för innehåll 2">
            <a:extLst>
              <a:ext uri="{FF2B5EF4-FFF2-40B4-BE49-F238E27FC236}">
                <a16:creationId xmlns:a16="http://schemas.microsoft.com/office/drawing/2014/main" id="{4068AA02-2206-48B0-832E-084C66B32A18}"/>
              </a:ext>
            </a:extLst>
          </p:cNvPr>
          <p:cNvSpPr>
            <a:spLocks noGrp="1"/>
          </p:cNvSpPr>
          <p:nvPr>
            <p:ph idx="1"/>
          </p:nvPr>
        </p:nvSpPr>
        <p:spPr>
          <a:xfrm>
            <a:off x="6353567" y="2542939"/>
            <a:ext cx="2289779" cy="3674981"/>
          </a:xfrm>
        </p:spPr>
        <p:txBody>
          <a:bodyPr>
            <a:normAutofit/>
          </a:bodyPr>
          <a:lstStyle/>
          <a:p>
            <a:r>
              <a:rPr lang="sv-SE" sz="1600" dirty="0"/>
              <a:t>Uppföljning 2-4 mån efter kirurgi, idag 30 %</a:t>
            </a:r>
          </a:p>
          <a:p>
            <a:endParaRPr lang="sv-SE" sz="1600" dirty="0"/>
          </a:p>
          <a:p>
            <a:endParaRPr lang="sv-SE" sz="1600" dirty="0"/>
          </a:p>
          <a:p>
            <a:endParaRPr lang="sv-SE" sz="1600" dirty="0"/>
          </a:p>
        </p:txBody>
      </p:sp>
      <p:sp>
        <p:nvSpPr>
          <p:cNvPr id="9" name="Freeform: Shape 8">
            <a:extLst>
              <a:ext uri="{FF2B5EF4-FFF2-40B4-BE49-F238E27FC236}">
                <a16:creationId xmlns:a16="http://schemas.microsoft.com/office/drawing/2014/main" id="{43573EFB-E773-46FC-B866-B57ED2E3906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H="1" flipV="1">
            <a:off x="5987575" y="640080"/>
            <a:ext cx="1722021" cy="3569741"/>
          </a:xfrm>
          <a:custGeom>
            <a:avLst/>
            <a:gdLst>
              <a:gd name="connsiteX0" fmla="*/ 2296028 w 2296028"/>
              <a:gd name="connsiteY0" fmla="*/ 3569741 h 3569741"/>
              <a:gd name="connsiteX1" fmla="*/ 459 w 2296028"/>
              <a:gd name="connsiteY1" fmla="*/ 3569741 h 3569741"/>
              <a:gd name="connsiteX2" fmla="*/ 0 w 2296028"/>
              <a:gd name="connsiteY2" fmla="*/ 3248180 h 3569741"/>
              <a:gd name="connsiteX3" fmla="*/ 2011607 w 2296028"/>
              <a:gd name="connsiteY3" fmla="*/ 3249283 h 3569741"/>
              <a:gd name="connsiteX4" fmla="*/ 2011607 w 2296028"/>
              <a:gd name="connsiteY4" fmla="*/ 0 h 3569741"/>
              <a:gd name="connsiteX5" fmla="*/ 2296028 w 2296028"/>
              <a:gd name="connsiteY5" fmla="*/ 0 h 35697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96028" h="3569741">
                <a:moveTo>
                  <a:pt x="2296028" y="3569741"/>
                </a:moveTo>
                <a:lnTo>
                  <a:pt x="459" y="3569741"/>
                </a:lnTo>
                <a:cubicBezTo>
                  <a:pt x="-459" y="3458756"/>
                  <a:pt x="918" y="3359164"/>
                  <a:pt x="0" y="3248180"/>
                </a:cubicBezTo>
                <a:lnTo>
                  <a:pt x="2011607" y="3249283"/>
                </a:lnTo>
                <a:lnTo>
                  <a:pt x="2011607" y="0"/>
                </a:lnTo>
                <a:lnTo>
                  <a:pt x="2296028" y="0"/>
                </a:lnTo>
                <a:close/>
              </a:path>
            </a:pathLst>
          </a:custGeom>
          <a:solidFill>
            <a:srgbClr val="4C4C4C"/>
          </a:solidFill>
          <a:ln w="0">
            <a:noFill/>
            <a:prstDash val="solid"/>
            <a:round/>
            <a:headEnd/>
            <a:tailEnd/>
          </a:ln>
        </p:spPr>
      </p:sp>
    </p:spTree>
    <p:extLst>
      <p:ext uri="{BB962C8B-B14F-4D97-AF65-F5344CB8AC3E}">
        <p14:creationId xmlns:p14="http://schemas.microsoft.com/office/powerpoint/2010/main" val="4224361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Rectangle 9">
            <a:extLst>
              <a:ext uri="{FF2B5EF4-FFF2-40B4-BE49-F238E27FC236}">
                <a16:creationId xmlns:a16="http://schemas.microsoft.com/office/drawing/2014/main" id="{AB45A142-4255-493C-8284-5D566C121B1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252663" y="321177"/>
            <a:ext cx="3249230" cy="6179552"/>
          </a:xfrm>
          <a:prstGeom prst="rect">
            <a:avLst/>
          </a:prstGeom>
          <a:solidFill>
            <a:srgbClr val="404040">
              <a:alpha val="89804"/>
            </a:srgbClr>
          </a:solidFill>
          <a:ln w="127000" cap="sq" cmpd="thinThick">
            <a:solidFill>
              <a:srgbClr val="595959">
                <a:alpha val="8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ubrik 1">
            <a:extLst>
              <a:ext uri="{FF2B5EF4-FFF2-40B4-BE49-F238E27FC236}">
                <a16:creationId xmlns:a16="http://schemas.microsoft.com/office/drawing/2014/main" id="{CAED3047-8881-46E3-A6A5-94991AF867AC}"/>
              </a:ext>
            </a:extLst>
          </p:cNvPr>
          <p:cNvSpPr>
            <a:spLocks noGrp="1"/>
          </p:cNvSpPr>
          <p:nvPr>
            <p:ph type="title"/>
          </p:nvPr>
        </p:nvSpPr>
        <p:spPr>
          <a:xfrm>
            <a:off x="505677" y="914400"/>
            <a:ext cx="2743200" cy="2887579"/>
          </a:xfrm>
        </p:spPr>
        <p:txBody>
          <a:bodyPr vert="horz" lIns="91440" tIns="45720" rIns="91440" bIns="45720" rtlCol="0" anchor="b">
            <a:normAutofit/>
          </a:bodyPr>
          <a:lstStyle/>
          <a:p>
            <a:pPr algn="ctr"/>
            <a:r>
              <a:rPr lang="en-US" sz="4200" kern="1200">
                <a:solidFill>
                  <a:srgbClr val="FFFFFF"/>
                </a:solidFill>
                <a:latin typeface="+mj-lt"/>
                <a:ea typeface="+mj-ea"/>
                <a:cs typeface="+mj-cs"/>
              </a:rPr>
              <a:t>SBU-rapport</a:t>
            </a:r>
          </a:p>
        </p:txBody>
      </p:sp>
      <p:cxnSp>
        <p:nvCxnSpPr>
          <p:cNvPr id="12" name="Straight Connector 11">
            <a:extLst>
              <a:ext uri="{FF2B5EF4-FFF2-40B4-BE49-F238E27FC236}">
                <a16:creationId xmlns:a16="http://schemas.microsoft.com/office/drawing/2014/main" id="{38FB9660-F42F-4313-BBC4-47C007FE484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93344" y="3910267"/>
            <a:ext cx="1940093" cy="0"/>
          </a:xfrm>
          <a:prstGeom prst="line">
            <a:avLst/>
          </a:prstGeom>
          <a:ln w="22225">
            <a:solidFill>
              <a:srgbClr val="D9D9D9"/>
            </a:solidFill>
          </a:ln>
        </p:spPr>
        <p:style>
          <a:lnRef idx="1">
            <a:schemeClr val="accent1"/>
          </a:lnRef>
          <a:fillRef idx="0">
            <a:schemeClr val="accent1"/>
          </a:fillRef>
          <a:effectRef idx="0">
            <a:schemeClr val="accent1"/>
          </a:effectRef>
          <a:fontRef idx="minor">
            <a:schemeClr val="tx1"/>
          </a:fontRef>
        </p:style>
      </p:cxnSp>
      <p:pic>
        <p:nvPicPr>
          <p:cNvPr id="5" name="Platshållare för innehåll 4" descr="En bild som visar text, mat&#10;&#10;Automatiskt genererad beskrivning">
            <a:extLst>
              <a:ext uri="{FF2B5EF4-FFF2-40B4-BE49-F238E27FC236}">
                <a16:creationId xmlns:a16="http://schemas.microsoft.com/office/drawing/2014/main" id="{9551277F-4C6D-4822-BCB7-A0F3FB56C132}"/>
              </a:ext>
            </a:extLst>
          </p:cNvPr>
          <p:cNvPicPr>
            <a:picLocks noGrp="1" noChangeAspect="1"/>
          </p:cNvPicPr>
          <p:nvPr>
            <p:ph idx="1"/>
          </p:nvPr>
        </p:nvPicPr>
        <p:blipFill>
          <a:blip r:embed="rId2" cstate="email">
            <a:extLst>
              <a:ext uri="{28A0092B-C50C-407E-A947-70E740481C1C}">
                <a14:useLocalDpi xmlns:a14="http://schemas.microsoft.com/office/drawing/2010/main"/>
              </a:ext>
            </a:extLst>
          </a:blip>
          <a:stretch>
            <a:fillRect/>
          </a:stretch>
        </p:blipFill>
        <p:spPr>
          <a:xfrm>
            <a:off x="4117647" y="492573"/>
            <a:ext cx="4410597" cy="5880796"/>
          </a:xfrm>
          <a:prstGeom prst="rect">
            <a:avLst/>
          </a:prstGeom>
        </p:spPr>
      </p:pic>
    </p:spTree>
    <p:extLst>
      <p:ext uri="{BB962C8B-B14F-4D97-AF65-F5344CB8AC3E}">
        <p14:creationId xmlns:p14="http://schemas.microsoft.com/office/powerpoint/2010/main" val="363731435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42E1CB0E-FB62-4104-94AA-AC430F5F628B}"/>
              </a:ext>
            </a:extLst>
          </p:cNvPr>
          <p:cNvSpPr>
            <a:spLocks noGrp="1"/>
          </p:cNvSpPr>
          <p:nvPr>
            <p:ph type="title"/>
          </p:nvPr>
        </p:nvSpPr>
        <p:spPr/>
        <p:txBody>
          <a:bodyPr/>
          <a:lstStyle/>
          <a:p>
            <a:r>
              <a:rPr lang="sv-SE" b="1" dirty="0" err="1"/>
              <a:t>Endometrios</a:t>
            </a:r>
            <a:r>
              <a:rPr lang="sv-SE" b="1" dirty="0"/>
              <a:t>-kirurgi</a:t>
            </a:r>
          </a:p>
        </p:txBody>
      </p:sp>
      <p:sp>
        <p:nvSpPr>
          <p:cNvPr id="3" name="Platshållare för innehåll 2">
            <a:extLst>
              <a:ext uri="{FF2B5EF4-FFF2-40B4-BE49-F238E27FC236}">
                <a16:creationId xmlns:a16="http://schemas.microsoft.com/office/drawing/2014/main" id="{A72E534C-A9E6-4033-BEE8-BD88C881AD6B}"/>
              </a:ext>
            </a:extLst>
          </p:cNvPr>
          <p:cNvSpPr>
            <a:spLocks noGrp="1"/>
          </p:cNvSpPr>
          <p:nvPr>
            <p:ph idx="1"/>
          </p:nvPr>
        </p:nvSpPr>
        <p:spPr/>
        <p:txBody>
          <a:bodyPr/>
          <a:lstStyle/>
          <a:p>
            <a:r>
              <a:rPr lang="sv-SE" dirty="0"/>
              <a:t>Vilken evidens finns?</a:t>
            </a:r>
          </a:p>
          <a:p>
            <a:r>
              <a:rPr lang="sv-SE" dirty="0"/>
              <a:t>Kontrollerade studier är få eller saknas helt</a:t>
            </a:r>
          </a:p>
          <a:p>
            <a:r>
              <a:rPr lang="sv-SE" dirty="0"/>
              <a:t>Total </a:t>
            </a:r>
            <a:r>
              <a:rPr lang="sv-SE" dirty="0" err="1"/>
              <a:t>cystektomi</a:t>
            </a:r>
            <a:r>
              <a:rPr lang="sv-SE" dirty="0"/>
              <a:t> är bättre för att förhindra recidiv än inkomplett </a:t>
            </a:r>
            <a:r>
              <a:rPr lang="sv-SE" dirty="0" err="1"/>
              <a:t>cystektomi</a:t>
            </a:r>
            <a:r>
              <a:rPr lang="sv-SE" dirty="0"/>
              <a:t> vid </a:t>
            </a:r>
            <a:r>
              <a:rPr lang="sv-SE" dirty="0" err="1"/>
              <a:t>endometriom</a:t>
            </a:r>
            <a:endParaRPr lang="sv-SE" dirty="0"/>
          </a:p>
          <a:p>
            <a:pPr marL="0" indent="0">
              <a:buNone/>
            </a:pPr>
            <a:r>
              <a:rPr lang="sv-SE" dirty="0"/>
              <a:t>(evidens måttligt starkt 3 av 4)</a:t>
            </a:r>
          </a:p>
          <a:p>
            <a:r>
              <a:rPr lang="sv-SE" dirty="0"/>
              <a:t>Kohortstudier finns som visar minskad smärta efter kirurgi vid djup endometrios</a:t>
            </a:r>
          </a:p>
        </p:txBody>
      </p:sp>
    </p:spTree>
    <p:extLst>
      <p:ext uri="{BB962C8B-B14F-4D97-AF65-F5344CB8AC3E}">
        <p14:creationId xmlns:p14="http://schemas.microsoft.com/office/powerpoint/2010/main" val="193556567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6" name="Rectangle 25">
            <a:extLst>
              <a:ext uri="{FF2B5EF4-FFF2-40B4-BE49-F238E27FC236}">
                <a16:creationId xmlns:a16="http://schemas.microsoft.com/office/drawing/2014/main" id="{3B854194-185D-494D-905C-7C7CB2E30F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561583"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B4F5FA0D-0104-4987-8241-EFF7C85B88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3999" cy="6858000"/>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0" name="Picture 29">
            <a:extLst>
              <a:ext uri="{FF2B5EF4-FFF2-40B4-BE49-F238E27FC236}">
                <a16:creationId xmlns:a16="http://schemas.microsoft.com/office/drawing/2014/main" id="{2897127E-6CEF-446C-BE87-93B7C46E49D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2" name="Rubrik 1">
            <a:extLst>
              <a:ext uri="{FF2B5EF4-FFF2-40B4-BE49-F238E27FC236}">
                <a16:creationId xmlns:a16="http://schemas.microsoft.com/office/drawing/2014/main" id="{EB17EDF6-D7B9-488C-A808-981D4DCA912B}"/>
              </a:ext>
            </a:extLst>
          </p:cNvPr>
          <p:cNvSpPr>
            <a:spLocks noGrp="1"/>
          </p:cNvSpPr>
          <p:nvPr>
            <p:ph type="title"/>
          </p:nvPr>
        </p:nvSpPr>
        <p:spPr>
          <a:xfrm>
            <a:off x="480059" y="2053641"/>
            <a:ext cx="2751871" cy="2760098"/>
          </a:xfrm>
        </p:spPr>
        <p:txBody>
          <a:bodyPr vert="horz" lIns="91440" tIns="45720" rIns="91440" bIns="45720" rtlCol="0">
            <a:normAutofit/>
          </a:bodyPr>
          <a:lstStyle/>
          <a:p>
            <a:r>
              <a:rPr lang="en-US" sz="3700" b="1" kern="1200">
                <a:solidFill>
                  <a:srgbClr val="FFFFFF"/>
                </a:solidFill>
                <a:latin typeface="+mj-lt"/>
                <a:ea typeface="+mj-ea"/>
                <a:cs typeface="+mj-cs"/>
              </a:rPr>
              <a:t>Endometrios</a:t>
            </a:r>
          </a:p>
        </p:txBody>
      </p:sp>
      <p:sp>
        <p:nvSpPr>
          <p:cNvPr id="3" name="Platshållare för innehåll 2">
            <a:extLst>
              <a:ext uri="{FF2B5EF4-FFF2-40B4-BE49-F238E27FC236}">
                <a16:creationId xmlns:a16="http://schemas.microsoft.com/office/drawing/2014/main" id="{03B908B0-DEB5-4DD4-9D8F-73CC58EFB126}"/>
              </a:ext>
            </a:extLst>
          </p:cNvPr>
          <p:cNvSpPr>
            <a:spLocks noGrp="1"/>
          </p:cNvSpPr>
          <p:nvPr>
            <p:ph idx="1"/>
          </p:nvPr>
        </p:nvSpPr>
        <p:spPr>
          <a:xfrm>
            <a:off x="4567930" y="801866"/>
            <a:ext cx="3979563" cy="5230634"/>
          </a:xfrm>
        </p:spPr>
        <p:txBody>
          <a:bodyPr vert="horz" lIns="91440" tIns="45720" rIns="91440" bIns="45720" rtlCol="0" anchor="ctr">
            <a:normAutofit/>
          </a:bodyPr>
          <a:lstStyle/>
          <a:p>
            <a:pPr marL="0" indent="0">
              <a:buNone/>
            </a:pPr>
            <a:r>
              <a:rPr lang="sv-SE" sz="2100" kern="1200" dirty="0">
                <a:solidFill>
                  <a:srgbClr val="000000"/>
                </a:solidFill>
                <a:latin typeface="+mn-lt"/>
                <a:ea typeface="+mn-ea"/>
                <a:cs typeface="+mn-cs"/>
              </a:rPr>
              <a:t>Endometrios är en kronisk, inflammatorisk och östrogenberoende sjukdom</a:t>
            </a:r>
          </a:p>
        </p:txBody>
      </p:sp>
    </p:spTree>
    <p:extLst>
      <p:ext uri="{BB962C8B-B14F-4D97-AF65-F5344CB8AC3E}">
        <p14:creationId xmlns:p14="http://schemas.microsoft.com/office/powerpoint/2010/main" val="87602988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60E3AA8E-1C78-4F83-AED8-5C342D51FAA0}"/>
              </a:ext>
            </a:extLst>
          </p:cNvPr>
          <p:cNvSpPr>
            <a:spLocks noGrp="1"/>
          </p:cNvSpPr>
          <p:nvPr>
            <p:ph type="title"/>
          </p:nvPr>
        </p:nvSpPr>
        <p:spPr>
          <a:xfrm>
            <a:off x="3724072" y="629268"/>
            <a:ext cx="4939868" cy="1286160"/>
          </a:xfrm>
        </p:spPr>
        <p:txBody>
          <a:bodyPr vert="horz" lIns="91440" tIns="45720" rIns="91440" bIns="45720" rtlCol="0" anchor="b">
            <a:normAutofit/>
          </a:bodyPr>
          <a:lstStyle/>
          <a:p>
            <a:r>
              <a:rPr lang="en-US" sz="3700" b="1" dirty="0" err="1"/>
              <a:t>Endometrios</a:t>
            </a:r>
            <a:r>
              <a:rPr lang="en-US" sz="3700" b="1" dirty="0"/>
              <a:t> – SFOG-</a:t>
            </a:r>
            <a:r>
              <a:rPr lang="en-US" sz="3700" b="1" dirty="0" err="1"/>
              <a:t>råd</a:t>
            </a:r>
            <a:r>
              <a:rPr lang="en-US" sz="3700" b="1" dirty="0"/>
              <a:t> </a:t>
            </a:r>
            <a:r>
              <a:rPr lang="en-US" sz="3700" b="1" dirty="0" err="1"/>
              <a:t>nationellt</a:t>
            </a:r>
            <a:r>
              <a:rPr lang="en-US" sz="3700" b="1" dirty="0"/>
              <a:t> </a:t>
            </a:r>
            <a:r>
              <a:rPr lang="en-US" sz="3700" b="1" dirty="0" err="1"/>
              <a:t>vårdprogram</a:t>
            </a:r>
            <a:endParaRPr lang="en-US" sz="3700" b="1" dirty="0"/>
          </a:p>
        </p:txBody>
      </p:sp>
      <p:pic>
        <p:nvPicPr>
          <p:cNvPr id="7" name="Platshållare för innehåll 6" descr="En bild som visar text, dagstidning&#10;&#10;Automatiskt genererad beskrivning">
            <a:extLst>
              <a:ext uri="{FF2B5EF4-FFF2-40B4-BE49-F238E27FC236}">
                <a16:creationId xmlns:a16="http://schemas.microsoft.com/office/drawing/2014/main" id="{89582A8F-EB7A-4FCE-AE1B-0E9C77B6EAF1}"/>
              </a:ext>
            </a:extLst>
          </p:cNvPr>
          <p:cNvPicPr>
            <a:picLocks noGrp="1" noChangeAspect="1"/>
          </p:cNvPicPr>
          <p:nvPr>
            <p:ph sz="half" idx="1"/>
          </p:nvPr>
        </p:nvPicPr>
        <p:blipFill rotWithShape="1">
          <a:blip r:embed="rId2" cstate="email">
            <a:extLst>
              <a:ext uri="{28A0092B-C50C-407E-A947-70E740481C1C}">
                <a14:useLocalDpi xmlns:a14="http://schemas.microsoft.com/office/drawing/2010/main"/>
              </a:ext>
            </a:extLst>
          </a:blip>
          <a:srcRect/>
          <a:stretch/>
        </p:blipFill>
        <p:spPr>
          <a:xfrm>
            <a:off x="20" y="10"/>
            <a:ext cx="3476673" cy="6857990"/>
          </a:xfrm>
          <a:prstGeom prst="rect">
            <a:avLst/>
          </a:prstGeom>
          <a:effectLst/>
        </p:spPr>
      </p:pic>
      <p:cxnSp>
        <p:nvCxnSpPr>
          <p:cNvPr id="14" name="Straight Connector 11">
            <a:extLst>
              <a:ext uri="{FF2B5EF4-FFF2-40B4-BE49-F238E27FC236}">
                <a16:creationId xmlns:a16="http://schemas.microsoft.com/office/drawing/2014/main" id="{A7F400EE-A8A5-48AF-B4D6-291B52C6F0B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810700" y="2115117"/>
            <a:ext cx="4732020"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5" name="Platshållare för innehåll 4">
            <a:extLst>
              <a:ext uri="{FF2B5EF4-FFF2-40B4-BE49-F238E27FC236}">
                <a16:creationId xmlns:a16="http://schemas.microsoft.com/office/drawing/2014/main" id="{5341C8F5-24B5-4508-9A1E-D22060357D50}"/>
              </a:ext>
            </a:extLst>
          </p:cNvPr>
          <p:cNvSpPr>
            <a:spLocks noGrp="1"/>
          </p:cNvSpPr>
          <p:nvPr>
            <p:ph sz="half" idx="2"/>
          </p:nvPr>
        </p:nvSpPr>
        <p:spPr>
          <a:xfrm>
            <a:off x="3724073" y="2438400"/>
            <a:ext cx="4939867" cy="3785419"/>
          </a:xfrm>
        </p:spPr>
        <p:txBody>
          <a:bodyPr vert="horz" lIns="91440" tIns="45720" rIns="91440" bIns="45720" rtlCol="0">
            <a:normAutofit/>
          </a:bodyPr>
          <a:lstStyle/>
          <a:p>
            <a:r>
              <a:rPr lang="en-US" sz="1700"/>
              <a:t>Äntligen!</a:t>
            </a:r>
          </a:p>
          <a:p>
            <a:r>
              <a:rPr lang="en-US" sz="1700"/>
              <a:t>Publiceras i höst på SFOGs hemsida, öppet för alla</a:t>
            </a:r>
          </a:p>
          <a:p>
            <a:r>
              <a:rPr lang="en-US" sz="1700"/>
              <a:t>Uppdateras årligen</a:t>
            </a:r>
          </a:p>
          <a:p>
            <a:r>
              <a:rPr lang="en-US" sz="1700"/>
              <a:t>Praktiska råd som grundar sig på vetenskap och klinisk erfarenhet</a:t>
            </a:r>
          </a:p>
        </p:txBody>
      </p:sp>
    </p:spTree>
    <p:extLst>
      <p:ext uri="{BB962C8B-B14F-4D97-AF65-F5344CB8AC3E}">
        <p14:creationId xmlns:p14="http://schemas.microsoft.com/office/powerpoint/2010/main" val="92540974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63FF73CB-0DB0-41D7-9795-7B79B59ABF5A}"/>
              </a:ext>
            </a:extLst>
          </p:cNvPr>
          <p:cNvSpPr>
            <a:spLocks noGrp="1"/>
          </p:cNvSpPr>
          <p:nvPr>
            <p:ph type="title"/>
          </p:nvPr>
        </p:nvSpPr>
        <p:spPr/>
        <p:txBody>
          <a:bodyPr/>
          <a:lstStyle/>
          <a:p>
            <a:r>
              <a:rPr lang="sv-SE" b="1" dirty="0" err="1"/>
              <a:t>Endometrios</a:t>
            </a:r>
            <a:r>
              <a:rPr lang="sv-SE" b="1" dirty="0"/>
              <a:t> – SFOG-råd</a:t>
            </a:r>
          </a:p>
        </p:txBody>
      </p:sp>
      <p:sp>
        <p:nvSpPr>
          <p:cNvPr id="3" name="Platshållare för innehåll 2">
            <a:extLst>
              <a:ext uri="{FF2B5EF4-FFF2-40B4-BE49-F238E27FC236}">
                <a16:creationId xmlns:a16="http://schemas.microsoft.com/office/drawing/2014/main" id="{1675B318-2ADE-4A82-9319-462807186795}"/>
              </a:ext>
            </a:extLst>
          </p:cNvPr>
          <p:cNvSpPr>
            <a:spLocks noGrp="1"/>
          </p:cNvSpPr>
          <p:nvPr>
            <p:ph idx="1"/>
          </p:nvPr>
        </p:nvSpPr>
        <p:spPr/>
        <p:txBody>
          <a:bodyPr>
            <a:normAutofit/>
          </a:bodyPr>
          <a:lstStyle/>
          <a:p>
            <a:pPr lvl="0"/>
            <a:r>
              <a:rPr lang="sv-SE" dirty="0"/>
              <a:t>Diagnostisk laparoskopi kan övervägas vid oklara smärttillstånd, behandlingsresistenta smärtor vid misstänkt endometrios samt i samband med infertilitetsutredning. </a:t>
            </a:r>
          </a:p>
          <a:p>
            <a:pPr lvl="0"/>
            <a:r>
              <a:rPr lang="sv-SE" dirty="0" err="1"/>
              <a:t>Peritoneala</a:t>
            </a:r>
            <a:r>
              <a:rPr lang="sv-SE" dirty="0"/>
              <a:t> förändringar bör </a:t>
            </a:r>
            <a:r>
              <a:rPr lang="sv-SE" dirty="0" err="1"/>
              <a:t>excideras</a:t>
            </a:r>
            <a:r>
              <a:rPr lang="sv-SE" dirty="0"/>
              <a:t> komplett, det vill säga med god marginal kring lesionen. </a:t>
            </a:r>
          </a:p>
          <a:p>
            <a:pPr lvl="0"/>
            <a:r>
              <a:rPr lang="sv-SE" dirty="0"/>
              <a:t>Vid misstanke om djup endometrios skall noggrann preoperativ utredning göras med till exempel kvalificerat ultraljud, MR samt utredning av tarm och/eller urinvägar. </a:t>
            </a:r>
          </a:p>
        </p:txBody>
      </p:sp>
    </p:spTree>
    <p:extLst>
      <p:ext uri="{BB962C8B-B14F-4D97-AF65-F5344CB8AC3E}">
        <p14:creationId xmlns:p14="http://schemas.microsoft.com/office/powerpoint/2010/main" val="134047850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4D319545-0F1C-4D62-9D52-41209145E5F7}"/>
              </a:ext>
            </a:extLst>
          </p:cNvPr>
          <p:cNvSpPr>
            <a:spLocks noGrp="1"/>
          </p:cNvSpPr>
          <p:nvPr>
            <p:ph type="title"/>
          </p:nvPr>
        </p:nvSpPr>
        <p:spPr/>
        <p:txBody>
          <a:bodyPr/>
          <a:lstStyle/>
          <a:p>
            <a:r>
              <a:rPr lang="sv-SE" b="1" dirty="0" err="1"/>
              <a:t>Endometrios</a:t>
            </a:r>
            <a:r>
              <a:rPr lang="sv-SE" b="1" dirty="0"/>
              <a:t> – SFOG-råd</a:t>
            </a:r>
          </a:p>
        </p:txBody>
      </p:sp>
      <p:sp>
        <p:nvSpPr>
          <p:cNvPr id="3" name="Platshållare för innehåll 2">
            <a:extLst>
              <a:ext uri="{FF2B5EF4-FFF2-40B4-BE49-F238E27FC236}">
                <a16:creationId xmlns:a16="http://schemas.microsoft.com/office/drawing/2014/main" id="{50275A0A-A1E9-4A64-BC06-C5A5FD6F408A}"/>
              </a:ext>
            </a:extLst>
          </p:cNvPr>
          <p:cNvSpPr>
            <a:spLocks noGrp="1"/>
          </p:cNvSpPr>
          <p:nvPr>
            <p:ph idx="1"/>
          </p:nvPr>
        </p:nvSpPr>
        <p:spPr>
          <a:xfrm>
            <a:off x="512093" y="1844824"/>
            <a:ext cx="8119814" cy="4351338"/>
          </a:xfrm>
        </p:spPr>
        <p:txBody>
          <a:bodyPr>
            <a:normAutofit/>
          </a:bodyPr>
          <a:lstStyle/>
          <a:p>
            <a:pPr lvl="0"/>
            <a:r>
              <a:rPr lang="sv-SE" dirty="0"/>
              <a:t>Indikation för kirurgi av djup endometrios är primärt behandlingsresistenta smärtor och/eller obstruktion av tarm/urinvägar.</a:t>
            </a:r>
          </a:p>
          <a:p>
            <a:pPr lvl="0"/>
            <a:r>
              <a:rPr lang="sv-SE" dirty="0"/>
              <a:t>Radikal kirurgi med hysterektomi och SOE kan bli slutligt kirurgiskt alternativ. Det går ej att garantera smärtfrihet men radikal kirurgi kan övervägas om inget annat ger adekvat smärtlindring eller om andra skäl finns, som eventuell malignitetsmisstanke.</a:t>
            </a:r>
          </a:p>
          <a:p>
            <a:pPr marL="0" indent="0">
              <a:buNone/>
            </a:pPr>
            <a:endParaRPr lang="sv-SE" dirty="0"/>
          </a:p>
        </p:txBody>
      </p:sp>
    </p:spTree>
    <p:extLst>
      <p:ext uri="{BB962C8B-B14F-4D97-AF65-F5344CB8AC3E}">
        <p14:creationId xmlns:p14="http://schemas.microsoft.com/office/powerpoint/2010/main" val="228460622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Rubrik 4">
            <a:extLst>
              <a:ext uri="{FF2B5EF4-FFF2-40B4-BE49-F238E27FC236}">
                <a16:creationId xmlns:a16="http://schemas.microsoft.com/office/drawing/2014/main" id="{BE7773AE-7687-4571-9F46-C738456DA18F}"/>
              </a:ext>
            </a:extLst>
          </p:cNvPr>
          <p:cNvSpPr>
            <a:spLocks noGrp="1"/>
          </p:cNvSpPr>
          <p:nvPr>
            <p:ph type="title"/>
          </p:nvPr>
        </p:nvSpPr>
        <p:spPr>
          <a:xfrm>
            <a:off x="3724072" y="629268"/>
            <a:ext cx="4939868" cy="1286160"/>
          </a:xfrm>
        </p:spPr>
        <p:txBody>
          <a:bodyPr anchor="b">
            <a:normAutofit/>
          </a:bodyPr>
          <a:lstStyle/>
          <a:p>
            <a:r>
              <a:rPr lang="sv-SE" sz="4100" b="1" dirty="0" err="1"/>
              <a:t>Endometrios</a:t>
            </a:r>
            <a:r>
              <a:rPr lang="sv-SE" sz="4100" b="1" dirty="0"/>
              <a:t> – </a:t>
            </a:r>
            <a:br>
              <a:rPr lang="sv-SE" sz="4100" b="1" dirty="0"/>
            </a:br>
            <a:r>
              <a:rPr lang="sv-SE" sz="4100" b="1" dirty="0"/>
              <a:t>SFOG-råd</a:t>
            </a:r>
          </a:p>
        </p:txBody>
      </p:sp>
      <p:pic>
        <p:nvPicPr>
          <p:cNvPr id="4" name="image7.png">
            <a:extLst>
              <a:ext uri="{FF2B5EF4-FFF2-40B4-BE49-F238E27FC236}">
                <a16:creationId xmlns:a16="http://schemas.microsoft.com/office/drawing/2014/main" id="{33FE09A3-E5FA-4B65-AE7F-6D957E8F6ABC}"/>
              </a:ext>
            </a:extLst>
          </p:cNvPr>
          <p:cNvPicPr/>
          <p:nvPr/>
        </p:nvPicPr>
        <p:blipFill rotWithShape="1">
          <a:blip r:embed="rId2" cstate="email">
            <a:extLst>
              <a:ext uri="{28A0092B-C50C-407E-A947-70E740481C1C}">
                <a14:useLocalDpi xmlns:a14="http://schemas.microsoft.com/office/drawing/2010/main"/>
              </a:ext>
            </a:extLst>
          </a:blip>
          <a:srcRect/>
          <a:stretch/>
        </p:blipFill>
        <p:spPr>
          <a:xfrm>
            <a:off x="20" y="10"/>
            <a:ext cx="3476673" cy="6857990"/>
          </a:xfrm>
          <a:prstGeom prst="rect">
            <a:avLst/>
          </a:prstGeom>
          <a:effectLst/>
        </p:spPr>
      </p:pic>
      <p:cxnSp>
        <p:nvCxnSpPr>
          <p:cNvPr id="18" name="Straight Connector 15">
            <a:extLst>
              <a:ext uri="{FF2B5EF4-FFF2-40B4-BE49-F238E27FC236}">
                <a16:creationId xmlns:a16="http://schemas.microsoft.com/office/drawing/2014/main" id="{A7F400EE-A8A5-48AF-B4D6-291B52C6F0B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810700" y="2115117"/>
            <a:ext cx="4732020" cy="0"/>
          </a:xfrm>
          <a:prstGeom prst="line">
            <a:avLst/>
          </a:prstGeom>
          <a:ln w="19050">
            <a:solidFill>
              <a:srgbClr val="444B7D"/>
            </a:solidFill>
          </a:ln>
        </p:spPr>
        <p:style>
          <a:lnRef idx="1">
            <a:schemeClr val="accent1"/>
          </a:lnRef>
          <a:fillRef idx="0">
            <a:schemeClr val="accent1"/>
          </a:fillRef>
          <a:effectRef idx="0">
            <a:schemeClr val="accent1"/>
          </a:effectRef>
          <a:fontRef idx="minor">
            <a:schemeClr val="tx1"/>
          </a:fontRef>
        </p:style>
      </p:cxnSp>
      <p:sp>
        <p:nvSpPr>
          <p:cNvPr id="6" name="Platshållare för innehåll 5">
            <a:extLst>
              <a:ext uri="{FF2B5EF4-FFF2-40B4-BE49-F238E27FC236}">
                <a16:creationId xmlns:a16="http://schemas.microsoft.com/office/drawing/2014/main" id="{BE992A75-729B-4133-ADA1-0F9EF672E0F4}"/>
              </a:ext>
            </a:extLst>
          </p:cNvPr>
          <p:cNvSpPr>
            <a:spLocks noGrp="1"/>
          </p:cNvSpPr>
          <p:nvPr>
            <p:ph idx="1"/>
          </p:nvPr>
        </p:nvSpPr>
        <p:spPr>
          <a:xfrm>
            <a:off x="3724073" y="2438400"/>
            <a:ext cx="4939867" cy="3785419"/>
          </a:xfrm>
        </p:spPr>
        <p:txBody>
          <a:bodyPr>
            <a:normAutofit/>
          </a:bodyPr>
          <a:lstStyle/>
          <a:p>
            <a:r>
              <a:rPr lang="sv-SE" sz="2000" dirty="0"/>
              <a:t>Använda klassificering enligt r-ASRM !</a:t>
            </a:r>
          </a:p>
          <a:p>
            <a:r>
              <a:rPr lang="sv-SE" sz="2000" dirty="0"/>
              <a:t>Möjlighet att få in detta i Gyn-</a:t>
            </a:r>
            <a:r>
              <a:rPr lang="sv-SE" sz="2000" dirty="0" err="1"/>
              <a:t>op</a:t>
            </a:r>
            <a:r>
              <a:rPr lang="sv-SE" sz="2000" dirty="0"/>
              <a:t>?</a:t>
            </a:r>
          </a:p>
          <a:p>
            <a:pPr marL="0" indent="0">
              <a:buNone/>
            </a:pPr>
            <a:endParaRPr lang="sv-SE" sz="2000" dirty="0"/>
          </a:p>
        </p:txBody>
      </p:sp>
    </p:spTree>
    <p:extLst>
      <p:ext uri="{BB962C8B-B14F-4D97-AF65-F5344CB8AC3E}">
        <p14:creationId xmlns:p14="http://schemas.microsoft.com/office/powerpoint/2010/main" val="60238361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Rubrik 1"/>
          <p:cNvSpPr>
            <a:spLocks noGrp="1"/>
          </p:cNvSpPr>
          <p:nvPr>
            <p:ph type="title"/>
          </p:nvPr>
        </p:nvSpPr>
        <p:spPr>
          <a:xfrm>
            <a:off x="486696" y="629266"/>
            <a:ext cx="2738601" cy="1676603"/>
          </a:xfrm>
        </p:spPr>
        <p:txBody>
          <a:bodyPr>
            <a:normAutofit/>
          </a:bodyPr>
          <a:lstStyle/>
          <a:p>
            <a:r>
              <a:rPr lang="sv-SE" sz="3100" b="1"/>
              <a:t>Endometrios sammanfattning</a:t>
            </a:r>
          </a:p>
        </p:txBody>
      </p:sp>
      <p:sp>
        <p:nvSpPr>
          <p:cNvPr id="3" name="Platshållare för innehåll 2"/>
          <p:cNvSpPr>
            <a:spLocks noGrp="1"/>
          </p:cNvSpPr>
          <p:nvPr>
            <p:ph idx="1"/>
          </p:nvPr>
        </p:nvSpPr>
        <p:spPr>
          <a:xfrm>
            <a:off x="486698" y="2438400"/>
            <a:ext cx="2738599" cy="3785419"/>
          </a:xfrm>
        </p:spPr>
        <p:txBody>
          <a:bodyPr>
            <a:normAutofit fontScale="32500" lnSpcReduction="20000"/>
          </a:bodyPr>
          <a:lstStyle/>
          <a:p>
            <a:r>
              <a:rPr lang="sv-SE" sz="4500" dirty="0"/>
              <a:t>Vanlig sjukdom!</a:t>
            </a:r>
          </a:p>
          <a:p>
            <a:r>
              <a:rPr lang="sv-SE" sz="4500" dirty="0"/>
              <a:t>Inflammatorisk sjukdom som försämras i skov</a:t>
            </a:r>
          </a:p>
          <a:p>
            <a:r>
              <a:rPr lang="sv-SE" sz="4500" dirty="0"/>
              <a:t>Kronisk sjukdom</a:t>
            </a:r>
          </a:p>
          <a:p>
            <a:r>
              <a:rPr lang="sv-SE" sz="4500" dirty="0"/>
              <a:t>Påverkar en stor del av kvinnans liv</a:t>
            </a:r>
          </a:p>
          <a:p>
            <a:r>
              <a:rPr lang="sv-SE" sz="4500" dirty="0"/>
              <a:t>Olika behandlingar aktuella under olika delar av livet</a:t>
            </a:r>
          </a:p>
          <a:p>
            <a:r>
              <a:rPr lang="sv-SE" sz="4500" dirty="0"/>
              <a:t>Viktigt med kontinuerlig läkarkontakt</a:t>
            </a:r>
          </a:p>
          <a:p>
            <a:r>
              <a:rPr lang="sv-SE" sz="4500" dirty="0"/>
              <a:t>Nu finns mycket kunskapsstöd!</a:t>
            </a:r>
          </a:p>
          <a:p>
            <a:pPr marL="0" indent="0">
              <a:buNone/>
            </a:pPr>
            <a:endParaRPr lang="sv-SE" sz="1200" dirty="0"/>
          </a:p>
          <a:p>
            <a:endParaRPr lang="sv-SE" sz="1200" dirty="0"/>
          </a:p>
          <a:p>
            <a:endParaRPr lang="sv-SE" sz="1200" dirty="0"/>
          </a:p>
          <a:p>
            <a:endParaRPr lang="sv-SE" sz="1200" dirty="0"/>
          </a:p>
          <a:p>
            <a:pPr marL="0" indent="0">
              <a:buNone/>
            </a:pPr>
            <a:r>
              <a:rPr lang="sv-SE" sz="1200" dirty="0"/>
              <a:t>                          </a:t>
            </a:r>
          </a:p>
        </p:txBody>
      </p:sp>
      <p:pic>
        <p:nvPicPr>
          <p:cNvPr id="5" name="Bildobjekt 4" descr="En bild som visar växt, blomma, utomhus, träd&#10;&#10;Automatiskt genererad beskrivning">
            <a:extLst>
              <a:ext uri="{FF2B5EF4-FFF2-40B4-BE49-F238E27FC236}">
                <a16:creationId xmlns:a16="http://schemas.microsoft.com/office/drawing/2014/main" id="{F37E775E-822F-4F6D-AF66-7CEF0EC30D8E}"/>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r="-2"/>
          <a:stretch/>
        </p:blipFill>
        <p:spPr>
          <a:xfrm>
            <a:off x="3479292" y="10"/>
            <a:ext cx="5664708" cy="6857990"/>
          </a:xfrm>
          <a:prstGeom prst="rect">
            <a:avLst/>
          </a:prstGeom>
          <a:effectLst/>
        </p:spPr>
      </p:pic>
      <p:sp>
        <p:nvSpPr>
          <p:cNvPr id="10" name="textruta 9">
            <a:extLst>
              <a:ext uri="{FF2B5EF4-FFF2-40B4-BE49-F238E27FC236}">
                <a16:creationId xmlns:a16="http://schemas.microsoft.com/office/drawing/2014/main" id="{34E51D22-1BFF-4CD1-B540-5562896A4D93}"/>
              </a:ext>
            </a:extLst>
          </p:cNvPr>
          <p:cNvSpPr txBox="1"/>
          <p:nvPr/>
        </p:nvSpPr>
        <p:spPr>
          <a:xfrm>
            <a:off x="6881842" y="6870700"/>
            <a:ext cx="2262158" cy="200055"/>
          </a:xfrm>
          <a:prstGeom prst="rect">
            <a:avLst/>
          </a:prstGeom>
          <a:solidFill>
            <a:srgbClr val="000000"/>
          </a:solidFill>
        </p:spPr>
        <p:txBody>
          <a:bodyPr wrap="none" rtlCol="0">
            <a:spAutoFit/>
          </a:bodyPr>
          <a:lstStyle/>
          <a:p>
            <a:pPr algn="r">
              <a:spcAft>
                <a:spcPts val="600"/>
              </a:spcAft>
            </a:pPr>
            <a:r>
              <a:rPr lang="sv-SE" sz="700">
                <a:solidFill>
                  <a:srgbClr val="FFFFFF"/>
                </a:solidFill>
                <a:hlinkClick r:id="rId3" tooltip="http://northstarmoving.com/blog/2015/spring-forward-with-spring-cleaning/">
                  <a:extLst>
                    <a:ext uri="{A12FA001-AC4F-418D-AE19-62706E023703}">
                      <ahyp:hlinkClr xmlns:ahyp="http://schemas.microsoft.com/office/drawing/2018/hyperlinkcolor" val="tx"/>
                    </a:ext>
                  </a:extLst>
                </a:hlinkClick>
              </a:rPr>
              <a:t>Det här fotot</a:t>
            </a:r>
            <a:r>
              <a:rPr lang="sv-SE" sz="700">
                <a:solidFill>
                  <a:srgbClr val="FFFFFF"/>
                </a:solidFill>
              </a:rPr>
              <a:t> av Okänd författare licensieras enligt </a:t>
            </a:r>
            <a:r>
              <a:rPr lang="sv-SE" sz="700">
                <a:solidFill>
                  <a:srgbClr val="FFFFFF"/>
                </a:solidFill>
                <a:hlinkClick r:id="rId4" tooltip="https://creativecommons.org/licenses/by/3.0/">
                  <a:extLst>
                    <a:ext uri="{A12FA001-AC4F-418D-AE19-62706E023703}">
                      <ahyp:hlinkClr xmlns:ahyp="http://schemas.microsoft.com/office/drawing/2018/hyperlinkcolor" val="tx"/>
                    </a:ext>
                  </a:extLst>
                </a:hlinkClick>
              </a:rPr>
              <a:t>CC BY</a:t>
            </a:r>
            <a:endParaRPr lang="sv-SE" sz="700">
              <a:solidFill>
                <a:srgbClr val="FFFFFF"/>
              </a:solidFill>
            </a:endParaRPr>
          </a:p>
        </p:txBody>
      </p:sp>
    </p:spTree>
    <p:extLst>
      <p:ext uri="{BB962C8B-B14F-4D97-AF65-F5344CB8AC3E}">
        <p14:creationId xmlns:p14="http://schemas.microsoft.com/office/powerpoint/2010/main" val="134565165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Bildobjekt 4">
            <a:extLst>
              <a:ext uri="{FF2B5EF4-FFF2-40B4-BE49-F238E27FC236}">
                <a16:creationId xmlns:a16="http://schemas.microsoft.com/office/drawing/2014/main" id="{6B5CE062-0DBB-477E-A117-325509EA7CF1}"/>
              </a:ext>
            </a:extLst>
          </p:cNvPr>
          <p:cNvPicPr>
            <a:picLocks noChangeAspect="1"/>
          </p:cNvPicPr>
          <p:nvPr/>
        </p:nvPicPr>
        <p:blipFill rotWithShape="1">
          <a:blip r:embed="rId2" cstate="email">
            <a:alphaModFix/>
            <a:extLst>
              <a:ext uri="{28A0092B-C50C-407E-A947-70E740481C1C}">
                <a14:useLocalDpi xmlns:a14="http://schemas.microsoft.com/office/drawing/2010/main"/>
              </a:ext>
              <a:ext uri="{837473B0-CC2E-450A-ABE3-18F120FF3D39}">
                <a1611:picAttrSrcUrl xmlns:a1611="http://schemas.microsoft.com/office/drawing/2016/11/main" r:id="rId3"/>
              </a:ext>
            </a:extLst>
          </a:blip>
          <a:srcRect/>
          <a:stretch/>
        </p:blipFill>
        <p:spPr>
          <a:xfrm>
            <a:off x="4348157" y="10"/>
            <a:ext cx="4795614" cy="5143490"/>
          </a:xfrm>
          <a:prstGeom prst="rect">
            <a:avLst/>
          </a:prstGeom>
        </p:spPr>
      </p:pic>
      <p:pic>
        <p:nvPicPr>
          <p:cNvPr id="10" name="Picture 9">
            <a:extLst>
              <a:ext uri="{FF2B5EF4-FFF2-40B4-BE49-F238E27FC236}">
                <a16:creationId xmlns:a16="http://schemas.microsoft.com/office/drawing/2014/main" id="{54DDEBDD-D8BD-41A6-8A0D-B00E3768B0F9}"/>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cstate="email">
            <a:extLst>
              <a:ext uri="{28A0092B-C50C-407E-A947-70E740481C1C}">
                <a14:useLocalDpi xmlns:a14="http://schemas.microsoft.com/office/drawing/2010/main"/>
              </a:ext>
            </a:extLst>
          </a:blip>
          <a:stretch>
            <a:fillRect/>
          </a:stretch>
        </p:blipFill>
        <p:spPr>
          <a:xfrm flipH="1" flipV="1">
            <a:off x="0" y="0"/>
            <a:ext cx="9144000" cy="5143500"/>
          </a:xfrm>
          <a:prstGeom prst="rect">
            <a:avLst/>
          </a:prstGeom>
        </p:spPr>
      </p:pic>
      <p:sp>
        <p:nvSpPr>
          <p:cNvPr id="2" name="Rubrik 1"/>
          <p:cNvSpPr>
            <a:spLocks noGrp="1"/>
          </p:cNvSpPr>
          <p:nvPr>
            <p:ph type="title"/>
          </p:nvPr>
        </p:nvSpPr>
        <p:spPr>
          <a:xfrm>
            <a:off x="603749" y="806450"/>
            <a:ext cx="3602727" cy="1633382"/>
          </a:xfrm>
        </p:spPr>
        <p:txBody>
          <a:bodyPr>
            <a:normAutofit/>
          </a:bodyPr>
          <a:lstStyle/>
          <a:p>
            <a:r>
              <a:rPr lang="sv-SE" sz="4400" b="1">
                <a:solidFill>
                  <a:srgbClr val="000000"/>
                </a:solidFill>
              </a:rPr>
              <a:t>Endometrios</a:t>
            </a:r>
          </a:p>
        </p:txBody>
      </p:sp>
      <p:sp>
        <p:nvSpPr>
          <p:cNvPr id="3" name="Platshållare för innehåll 2"/>
          <p:cNvSpPr>
            <a:spLocks noGrp="1"/>
          </p:cNvSpPr>
          <p:nvPr>
            <p:ph idx="1"/>
          </p:nvPr>
        </p:nvSpPr>
        <p:spPr>
          <a:xfrm>
            <a:off x="603748" y="1988840"/>
            <a:ext cx="3602726" cy="4248471"/>
          </a:xfrm>
        </p:spPr>
        <p:txBody>
          <a:bodyPr anchor="ctr">
            <a:normAutofit/>
          </a:bodyPr>
          <a:lstStyle/>
          <a:p>
            <a:r>
              <a:rPr lang="sv-SE" sz="2000" dirty="0">
                <a:solidFill>
                  <a:srgbClr val="000000"/>
                </a:solidFill>
              </a:rPr>
              <a:t>Finns över hela världen</a:t>
            </a:r>
          </a:p>
          <a:p>
            <a:r>
              <a:rPr lang="sv-SE" sz="2000" dirty="0">
                <a:solidFill>
                  <a:srgbClr val="000000"/>
                </a:solidFill>
              </a:rPr>
              <a:t>Funnits i alla tider</a:t>
            </a:r>
          </a:p>
          <a:p>
            <a:r>
              <a:rPr lang="sv-SE" sz="2000" dirty="0">
                <a:solidFill>
                  <a:srgbClr val="000000"/>
                </a:solidFill>
              </a:rPr>
              <a:t>10 % av alla kvinnor i fertil ålder</a:t>
            </a:r>
          </a:p>
          <a:p>
            <a:r>
              <a:rPr lang="sv-SE" sz="2000" dirty="0">
                <a:solidFill>
                  <a:srgbClr val="000000"/>
                </a:solidFill>
              </a:rPr>
              <a:t>Över 200.000 kvinnor i Sverige</a:t>
            </a:r>
          </a:p>
          <a:p>
            <a:r>
              <a:rPr lang="sv-SE" sz="2000" dirty="0">
                <a:solidFill>
                  <a:srgbClr val="000000"/>
                </a:solidFill>
              </a:rPr>
              <a:t>Ca 5.000 kvinnor i varje årskull</a:t>
            </a:r>
          </a:p>
          <a:p>
            <a:r>
              <a:rPr lang="sv-SE" sz="2000" dirty="0">
                <a:solidFill>
                  <a:srgbClr val="000000"/>
                </a:solidFill>
              </a:rPr>
              <a:t>Drabbar kvinnan framför allt i produktiv ålder</a:t>
            </a:r>
          </a:p>
        </p:txBody>
      </p:sp>
    </p:spTree>
    <p:extLst>
      <p:ext uri="{BB962C8B-B14F-4D97-AF65-F5344CB8AC3E}">
        <p14:creationId xmlns:p14="http://schemas.microsoft.com/office/powerpoint/2010/main" val="57567445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 name="Rectangle 14">
            <a:extLst>
              <a:ext uri="{FF2B5EF4-FFF2-40B4-BE49-F238E27FC236}">
                <a16:creationId xmlns:a16="http://schemas.microsoft.com/office/drawing/2014/main" id="{3B854194-185D-494D-905C-7C7CB2E30F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561583"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B4F5FA0D-0104-4987-8241-EFF7C85B88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3999" cy="6858000"/>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9" name="Picture 18">
            <a:extLst>
              <a:ext uri="{FF2B5EF4-FFF2-40B4-BE49-F238E27FC236}">
                <a16:creationId xmlns:a16="http://schemas.microsoft.com/office/drawing/2014/main" id="{2897127E-6CEF-446C-BE87-93B7C46E49D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2" name="Rubrik 1">
            <a:extLst>
              <a:ext uri="{FF2B5EF4-FFF2-40B4-BE49-F238E27FC236}">
                <a16:creationId xmlns:a16="http://schemas.microsoft.com/office/drawing/2014/main" id="{28CAC275-E4E4-4ECC-B6E4-FE4EA3D6FC5F}"/>
              </a:ext>
            </a:extLst>
          </p:cNvPr>
          <p:cNvSpPr>
            <a:spLocks noGrp="1"/>
          </p:cNvSpPr>
          <p:nvPr>
            <p:ph type="title"/>
          </p:nvPr>
        </p:nvSpPr>
        <p:spPr>
          <a:xfrm>
            <a:off x="480059" y="2053641"/>
            <a:ext cx="2751871" cy="2760098"/>
          </a:xfrm>
        </p:spPr>
        <p:txBody>
          <a:bodyPr>
            <a:normAutofit/>
          </a:bodyPr>
          <a:lstStyle/>
          <a:p>
            <a:r>
              <a:rPr lang="sv-SE" sz="3700" b="1">
                <a:solidFill>
                  <a:srgbClr val="FFFFFF"/>
                </a:solidFill>
              </a:rPr>
              <a:t>Endometrios</a:t>
            </a:r>
          </a:p>
        </p:txBody>
      </p:sp>
      <p:sp>
        <p:nvSpPr>
          <p:cNvPr id="3" name="Platshållare för innehåll 2">
            <a:extLst>
              <a:ext uri="{FF2B5EF4-FFF2-40B4-BE49-F238E27FC236}">
                <a16:creationId xmlns:a16="http://schemas.microsoft.com/office/drawing/2014/main" id="{F8E40BC1-26AE-423B-B6E1-8B28341A9C92}"/>
              </a:ext>
            </a:extLst>
          </p:cNvPr>
          <p:cNvSpPr>
            <a:spLocks noGrp="1"/>
          </p:cNvSpPr>
          <p:nvPr>
            <p:ph idx="1"/>
          </p:nvPr>
        </p:nvSpPr>
        <p:spPr>
          <a:xfrm>
            <a:off x="4567930" y="801866"/>
            <a:ext cx="3979563" cy="5230634"/>
          </a:xfrm>
        </p:spPr>
        <p:txBody>
          <a:bodyPr anchor="ctr">
            <a:normAutofit/>
          </a:bodyPr>
          <a:lstStyle/>
          <a:p>
            <a:r>
              <a:rPr lang="sv-SE" sz="2100">
                <a:solidFill>
                  <a:srgbClr val="000000"/>
                </a:solidFill>
              </a:rPr>
              <a:t>Tre saker behövs för att endometrios ska kunna uppstå....</a:t>
            </a:r>
          </a:p>
          <a:p>
            <a:pPr marL="0" indent="0">
              <a:buNone/>
            </a:pPr>
            <a:endParaRPr lang="sv-SE" sz="2100">
              <a:solidFill>
                <a:srgbClr val="000000"/>
              </a:solidFill>
            </a:endParaRPr>
          </a:p>
          <a:p>
            <a:pPr marL="457200" indent="-457200">
              <a:buAutoNum type="arabicPeriod"/>
            </a:pPr>
            <a:r>
              <a:rPr lang="sv-SE" sz="2100">
                <a:solidFill>
                  <a:srgbClr val="000000"/>
                </a:solidFill>
              </a:rPr>
              <a:t>Endometrieliknande celler utanför</a:t>
            </a:r>
          </a:p>
          <a:p>
            <a:pPr marL="0" indent="0">
              <a:buNone/>
            </a:pPr>
            <a:r>
              <a:rPr lang="sv-SE" sz="2100">
                <a:solidFill>
                  <a:srgbClr val="000000"/>
                </a:solidFill>
              </a:rPr>
              <a:t>       livmoderhålan</a:t>
            </a:r>
          </a:p>
          <a:p>
            <a:endParaRPr lang="sv-SE" sz="2100">
              <a:solidFill>
                <a:srgbClr val="000000"/>
              </a:solidFill>
            </a:endParaRPr>
          </a:p>
          <a:p>
            <a:pPr marL="0" indent="0">
              <a:buNone/>
            </a:pPr>
            <a:r>
              <a:rPr lang="sv-SE" sz="2100">
                <a:solidFill>
                  <a:srgbClr val="000000"/>
                </a:solidFill>
              </a:rPr>
              <a:t>2.   Ett defekt immunförsvar</a:t>
            </a:r>
          </a:p>
          <a:p>
            <a:pPr marL="0" indent="0">
              <a:buNone/>
            </a:pPr>
            <a:endParaRPr lang="sv-SE" sz="2100">
              <a:solidFill>
                <a:srgbClr val="000000"/>
              </a:solidFill>
            </a:endParaRPr>
          </a:p>
          <a:p>
            <a:pPr marL="0" indent="0">
              <a:buNone/>
            </a:pPr>
            <a:r>
              <a:rPr lang="sv-SE" sz="2100">
                <a:solidFill>
                  <a:srgbClr val="000000"/>
                </a:solidFill>
              </a:rPr>
              <a:t>3.   Östrogen</a:t>
            </a:r>
          </a:p>
        </p:txBody>
      </p:sp>
    </p:spTree>
    <p:extLst>
      <p:ext uri="{BB962C8B-B14F-4D97-AF65-F5344CB8AC3E}">
        <p14:creationId xmlns:p14="http://schemas.microsoft.com/office/powerpoint/2010/main" val="15154518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3000"/>
                <a:satMod val="150000"/>
                <a:shade val="98000"/>
                <a:lumMod val="102000"/>
              </a:schemeClr>
            </a:gs>
            <a:gs pos="50000">
              <a:schemeClr val="bg1">
                <a:tint val="98000"/>
                <a:satMod val="130000"/>
                <a:shade val="90000"/>
                <a:lumMod val="103000"/>
              </a:schemeClr>
            </a:gs>
            <a:gs pos="100000">
              <a:schemeClr val="bg1">
                <a:shade val="63000"/>
                <a:satMod val="120000"/>
              </a:schemeClr>
            </a:gs>
          </a:gsLst>
          <a:lin ang="5400000" scaled="0"/>
        </a:gra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A2509F26-B5DC-4BA7-B476-4CB044237A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Impact" panose="020B0806030902050204"/>
              <a:ea typeface="+mn-ea"/>
              <a:cs typeface="+mn-cs"/>
            </a:endParaRPr>
          </a:p>
        </p:txBody>
      </p:sp>
      <p:sp>
        <p:nvSpPr>
          <p:cNvPr id="11" name="Rectangle 10">
            <a:extLst>
              <a:ext uri="{FF2B5EF4-FFF2-40B4-BE49-F238E27FC236}">
                <a16:creationId xmlns:a16="http://schemas.microsoft.com/office/drawing/2014/main" id="{DB103EB1-B135-4526-B883-33228FC27F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1480000">
            <a:off x="611505" y="683404"/>
            <a:ext cx="7920990" cy="5404104"/>
          </a:xfrm>
          <a:prstGeom prst="rect">
            <a:avLst/>
          </a:prstGeom>
          <a:solidFill>
            <a:srgbClr val="FFFFFF"/>
          </a:solidFill>
          <a:ln w="3175" cap="sq" cmpd="thinThick">
            <a:solidFill>
              <a:srgbClr val="DDDDDD"/>
            </a:solidFill>
            <a:miter lim="800000"/>
          </a:ln>
          <a:effectLst>
            <a:outerShdw blurRad="266700" dist="1143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Impact" panose="020B0806030902050204"/>
              <a:ea typeface="+mn-ea"/>
              <a:cs typeface="+mn-cs"/>
            </a:endParaRPr>
          </a:p>
        </p:txBody>
      </p:sp>
      <p:pic>
        <p:nvPicPr>
          <p:cNvPr id="4" name="Picture 2" descr="C:\Users\Fian\Desktop\Endometrios_bild_2.jpg"/>
          <p:cNvPicPr>
            <a:picLocks noGrp="1" noChangeAspect="1" noChangeArrowheads="1"/>
          </p:cNvPicPr>
          <p:nvPr>
            <p:ph idx="1"/>
          </p:nvPr>
        </p:nvPicPr>
        <p:blipFill rotWithShape="1">
          <a:blip r:embed="rId2" cstate="email">
            <a:extLst>
              <a:ext uri="{28A0092B-C50C-407E-A947-70E740481C1C}">
                <a14:useLocalDpi xmlns:a14="http://schemas.microsoft.com/office/drawing/2010/main"/>
              </a:ext>
            </a:extLst>
          </a:blip>
          <a:srcRect r="-1"/>
          <a:stretch/>
        </p:blipFill>
        <p:spPr bwMode="auto">
          <a:xfrm rot="21480000">
            <a:off x="853377" y="1003258"/>
            <a:ext cx="7437246" cy="4764396"/>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115137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 name="Rectangle 14">
            <a:extLst>
              <a:ext uri="{FF2B5EF4-FFF2-40B4-BE49-F238E27FC236}">
                <a16:creationId xmlns:a16="http://schemas.microsoft.com/office/drawing/2014/main" id="{3B854194-185D-494D-905C-7C7CB2E30F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561583"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B4F5FA0D-0104-4987-8241-EFF7C85B88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3999" cy="6858000"/>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9" name="Picture 18">
            <a:extLst>
              <a:ext uri="{FF2B5EF4-FFF2-40B4-BE49-F238E27FC236}">
                <a16:creationId xmlns:a16="http://schemas.microsoft.com/office/drawing/2014/main" id="{2897127E-6CEF-446C-BE87-93B7C46E49D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2" name="Rubrik 1"/>
          <p:cNvSpPr>
            <a:spLocks noGrp="1"/>
          </p:cNvSpPr>
          <p:nvPr>
            <p:ph type="title"/>
          </p:nvPr>
        </p:nvSpPr>
        <p:spPr>
          <a:xfrm>
            <a:off x="480059" y="2053641"/>
            <a:ext cx="2751871" cy="2760098"/>
          </a:xfrm>
        </p:spPr>
        <p:txBody>
          <a:bodyPr>
            <a:normAutofit/>
          </a:bodyPr>
          <a:lstStyle/>
          <a:p>
            <a:r>
              <a:rPr lang="sv-SE" sz="3700" b="1">
                <a:solidFill>
                  <a:srgbClr val="FFFFFF"/>
                </a:solidFill>
              </a:rPr>
              <a:t>Endometrios</a:t>
            </a:r>
          </a:p>
        </p:txBody>
      </p:sp>
      <p:sp>
        <p:nvSpPr>
          <p:cNvPr id="3" name="Platshållare för innehåll 2"/>
          <p:cNvSpPr>
            <a:spLocks noGrp="1"/>
          </p:cNvSpPr>
          <p:nvPr>
            <p:ph idx="1"/>
          </p:nvPr>
        </p:nvSpPr>
        <p:spPr>
          <a:xfrm>
            <a:off x="4567930" y="801866"/>
            <a:ext cx="3979563" cy="5230634"/>
          </a:xfrm>
        </p:spPr>
        <p:txBody>
          <a:bodyPr anchor="ctr">
            <a:normAutofit/>
          </a:bodyPr>
          <a:lstStyle/>
          <a:p>
            <a:r>
              <a:rPr lang="sv-SE" sz="2100">
                <a:solidFill>
                  <a:srgbClr val="000000"/>
                </a:solidFill>
              </a:rPr>
              <a:t>Endometrios kan också uppstå genom spridning av endometrieliknande celler via</a:t>
            </a:r>
          </a:p>
          <a:p>
            <a:pPr marL="457200" indent="-457200">
              <a:buFont typeface="+mj-lt"/>
              <a:buAutoNum type="arabicPeriod"/>
            </a:pPr>
            <a:r>
              <a:rPr lang="sv-SE" sz="2100">
                <a:solidFill>
                  <a:srgbClr val="000000"/>
                </a:solidFill>
              </a:rPr>
              <a:t>Blodbanor</a:t>
            </a:r>
          </a:p>
          <a:p>
            <a:pPr marL="457200" indent="-457200">
              <a:buFont typeface="+mj-lt"/>
              <a:buAutoNum type="arabicPeriod"/>
            </a:pPr>
            <a:r>
              <a:rPr lang="sv-SE" sz="2100">
                <a:solidFill>
                  <a:srgbClr val="000000"/>
                </a:solidFill>
              </a:rPr>
              <a:t>Lymfbanor</a:t>
            </a:r>
          </a:p>
          <a:p>
            <a:pPr marL="457200" indent="-457200">
              <a:buFont typeface="+mj-lt"/>
              <a:buAutoNum type="arabicPeriod"/>
            </a:pPr>
            <a:r>
              <a:rPr lang="sv-SE" sz="2100">
                <a:solidFill>
                  <a:srgbClr val="000000"/>
                </a:solidFill>
              </a:rPr>
              <a:t>Ärr efter kirurgi: kejsarsnitt, laparoskopi</a:t>
            </a:r>
          </a:p>
          <a:p>
            <a:pPr marL="457200" indent="-457200">
              <a:buFont typeface="+mj-lt"/>
              <a:buAutoNum type="arabicPeriod"/>
            </a:pPr>
            <a:r>
              <a:rPr lang="sv-SE" sz="2100">
                <a:solidFill>
                  <a:srgbClr val="000000"/>
                </a:solidFill>
              </a:rPr>
              <a:t>Stamceller? Metaplasi, rest av Müllerska gångarna</a:t>
            </a:r>
          </a:p>
          <a:p>
            <a:pPr marL="457200" indent="-457200">
              <a:buFont typeface="+mj-lt"/>
              <a:buAutoNum type="arabicPeriod"/>
            </a:pPr>
            <a:r>
              <a:rPr lang="sv-SE" sz="2100">
                <a:solidFill>
                  <a:srgbClr val="000000"/>
                </a:solidFill>
              </a:rPr>
              <a:t>Miljöfaktorer? Hormonstörande ämnen</a:t>
            </a:r>
          </a:p>
        </p:txBody>
      </p:sp>
    </p:spTree>
    <p:extLst>
      <p:ext uri="{BB962C8B-B14F-4D97-AF65-F5344CB8AC3E}">
        <p14:creationId xmlns:p14="http://schemas.microsoft.com/office/powerpoint/2010/main" val="237510296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3000"/>
                <a:satMod val="150000"/>
                <a:shade val="98000"/>
                <a:lumMod val="102000"/>
              </a:schemeClr>
            </a:gs>
            <a:gs pos="50000">
              <a:schemeClr val="bg1">
                <a:tint val="98000"/>
                <a:satMod val="130000"/>
                <a:shade val="90000"/>
                <a:lumMod val="103000"/>
              </a:schemeClr>
            </a:gs>
            <a:gs pos="100000">
              <a:schemeClr val="bg1">
                <a:shade val="63000"/>
                <a:satMod val="120000"/>
              </a:schemeClr>
            </a:gs>
          </a:gsLst>
          <a:lin ang="5400000" scaled="0"/>
        </a:gradFill>
        <a:effectLst/>
      </p:bgPr>
    </p:bg>
    <p:spTree>
      <p:nvGrpSpPr>
        <p:cNvPr id="1" name=""/>
        <p:cNvGrpSpPr/>
        <p:nvPr/>
      </p:nvGrpSpPr>
      <p:grpSpPr>
        <a:xfrm>
          <a:off x="0" y="0"/>
          <a:ext cx="0" cy="0"/>
          <a:chOff x="0" y="0"/>
          <a:chExt cx="0" cy="0"/>
        </a:xfrm>
      </p:grpSpPr>
      <p:sp useBgFill="1">
        <p:nvSpPr>
          <p:cNvPr id="7173" name="Rectangle 71">
            <a:extLst>
              <a:ext uri="{FF2B5EF4-FFF2-40B4-BE49-F238E27FC236}">
                <a16:creationId xmlns:a16="http://schemas.microsoft.com/office/drawing/2014/main" id="{A2509F26-B5DC-4BA7-B476-4CB044237A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Impact" panose="020B0806030902050204"/>
              <a:ea typeface="+mn-ea"/>
              <a:cs typeface="+mn-cs"/>
            </a:endParaRPr>
          </a:p>
        </p:txBody>
      </p:sp>
      <p:sp>
        <p:nvSpPr>
          <p:cNvPr id="7174" name="Rectangle 73">
            <a:extLst>
              <a:ext uri="{FF2B5EF4-FFF2-40B4-BE49-F238E27FC236}">
                <a16:creationId xmlns:a16="http://schemas.microsoft.com/office/drawing/2014/main" id="{DB103EB1-B135-4526-B883-33228FC27F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1480000">
            <a:off x="611505" y="683404"/>
            <a:ext cx="7920990" cy="5404104"/>
          </a:xfrm>
          <a:prstGeom prst="rect">
            <a:avLst/>
          </a:prstGeom>
          <a:solidFill>
            <a:srgbClr val="FFFFFF"/>
          </a:solidFill>
          <a:ln w="3175" cap="sq" cmpd="thinThick">
            <a:solidFill>
              <a:srgbClr val="DDDDDD"/>
            </a:solidFill>
            <a:miter lim="800000"/>
          </a:ln>
          <a:effectLst>
            <a:outerShdw blurRad="266700" dist="1143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Impact" panose="020B0806030902050204"/>
              <a:ea typeface="+mn-ea"/>
              <a:cs typeface="+mn-cs"/>
            </a:endParaRPr>
          </a:p>
        </p:txBody>
      </p:sp>
      <p:pic>
        <p:nvPicPr>
          <p:cNvPr id="7171" name="Picture 3" descr="Bilder 041"/>
          <p:cNvPicPr>
            <a:picLocks noGrp="1" noChangeAspect="1" noChangeArrowheads="1"/>
          </p:cNvPicPr>
          <p:nvPr>
            <p:ph idx="1"/>
          </p:nvPr>
        </p:nvPicPr>
        <p:blipFill rotWithShape="1">
          <a:blip r:embed="rId2" cstate="email">
            <a:extLst>
              <a:ext uri="{28A0092B-C50C-407E-A947-70E740481C1C}">
                <a14:useLocalDpi xmlns:a14="http://schemas.microsoft.com/office/drawing/2010/main"/>
              </a:ext>
            </a:extLst>
          </a:blip>
          <a:srcRect r="-1"/>
          <a:stretch/>
        </p:blipFill>
        <p:spPr>
          <a:xfrm rot="21480000">
            <a:off x="853377" y="1003258"/>
            <a:ext cx="7437246" cy="4764396"/>
          </a:xfrm>
          <a:prstGeom prst="rect">
            <a:avLst/>
          </a:prstGeom>
          <a:noFill/>
        </p:spPr>
      </p:pic>
    </p:spTree>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823AC064-BC96-4F32-8AE1-B2FD3875482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297661" y="280374"/>
            <a:ext cx="8579095" cy="1844256"/>
          </a:xfrm>
          <a:prstGeom prst="rect">
            <a:avLst/>
          </a:prstGeom>
          <a:solidFill>
            <a:srgbClr val="404040"/>
          </a:solidFill>
          <a:ln w="127000" cap="sq" cmpd="thinThick">
            <a:solidFill>
              <a:srgbClr val="4040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ubrik 1"/>
          <p:cNvSpPr>
            <a:spLocks noGrp="1"/>
          </p:cNvSpPr>
          <p:nvPr>
            <p:ph type="title"/>
          </p:nvPr>
        </p:nvSpPr>
        <p:spPr>
          <a:xfrm>
            <a:off x="409763" y="433545"/>
            <a:ext cx="8354890" cy="930447"/>
          </a:xfrm>
        </p:spPr>
        <p:txBody>
          <a:bodyPr vert="horz" lIns="91440" tIns="45720" rIns="91440" bIns="45720" rtlCol="0" anchor="b">
            <a:normAutofit/>
          </a:bodyPr>
          <a:lstStyle/>
          <a:p>
            <a:pPr algn="ctr"/>
            <a:r>
              <a:rPr lang="en-US" sz="3600" b="1">
                <a:solidFill>
                  <a:srgbClr val="FFFFFF"/>
                </a:solidFill>
              </a:rPr>
              <a:t>Ytlig endometrios och med omgivande fibros</a:t>
            </a:r>
          </a:p>
        </p:txBody>
      </p:sp>
      <p:cxnSp>
        <p:nvCxnSpPr>
          <p:cNvPr id="73" name="Straight Connector 72">
            <a:extLst>
              <a:ext uri="{FF2B5EF4-FFF2-40B4-BE49-F238E27FC236}">
                <a16:creationId xmlns:a16="http://schemas.microsoft.com/office/drawing/2014/main" id="{7E7C77BC-7138-40B1-A15B-20F57A49462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672558" y="1522292"/>
            <a:ext cx="5829300" cy="0"/>
          </a:xfrm>
          <a:prstGeom prst="line">
            <a:avLst/>
          </a:prstGeom>
          <a:ln w="22225">
            <a:solidFill>
              <a:srgbClr val="D9D9D9"/>
            </a:solidFill>
          </a:ln>
        </p:spPr>
        <p:style>
          <a:lnRef idx="1">
            <a:schemeClr val="accent1"/>
          </a:lnRef>
          <a:fillRef idx="0">
            <a:schemeClr val="accent1"/>
          </a:fillRef>
          <a:effectRef idx="0">
            <a:schemeClr val="accent1"/>
          </a:effectRef>
          <a:fontRef idx="minor">
            <a:schemeClr val="tx1"/>
          </a:fontRef>
        </p:style>
      </p:cxnSp>
      <p:pic>
        <p:nvPicPr>
          <p:cNvPr id="4" name="Bildobjekt 3" descr="C:\Users\22f3\AppData\Local\Microsoft\Windows\Temporary Internet Files\Content.MSO\EA536799.tmp">
            <a:extLst>
              <a:ext uri="{FF2B5EF4-FFF2-40B4-BE49-F238E27FC236}">
                <a16:creationId xmlns:a16="http://schemas.microsoft.com/office/drawing/2014/main" id="{D40D4B93-B7DC-41B9-A8E4-6A36B9FCFF14}"/>
              </a:ext>
            </a:extLst>
          </p:cNvPr>
          <p:cNvPicPr/>
          <p:nvPr/>
        </p:nvPicPr>
        <p:blipFill>
          <a:blip r:embed="rId2" cstate="email">
            <a:extLst>
              <a:ext uri="{28A0092B-C50C-407E-A947-70E740481C1C}">
                <a14:useLocalDpi xmlns:a14="http://schemas.microsoft.com/office/drawing/2010/main"/>
              </a:ext>
            </a:extLst>
          </a:blip>
          <a:stretch>
            <a:fillRect/>
          </a:stretch>
        </p:blipFill>
        <p:spPr bwMode="auto">
          <a:xfrm>
            <a:off x="248675" y="2788861"/>
            <a:ext cx="4091938" cy="3273550"/>
          </a:xfrm>
          <a:prstGeom prst="rect">
            <a:avLst/>
          </a:prstGeom>
          <a:noFill/>
        </p:spPr>
      </p:pic>
      <p:cxnSp>
        <p:nvCxnSpPr>
          <p:cNvPr id="75" name="Straight Connector 74">
            <a:extLst>
              <a:ext uri="{FF2B5EF4-FFF2-40B4-BE49-F238E27FC236}">
                <a16:creationId xmlns:a16="http://schemas.microsoft.com/office/drawing/2014/main" id="{DB146403-F3D6-484B-B2ED-97F9565D037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587208" y="2596836"/>
            <a:ext cx="0" cy="3657600"/>
          </a:xfrm>
          <a:prstGeom prst="line">
            <a:avLst/>
          </a:prstGeom>
          <a:ln w="101600" cmpd="dbl">
            <a:solidFill>
              <a:srgbClr val="595959"/>
            </a:solidFill>
          </a:ln>
        </p:spPr>
        <p:style>
          <a:lnRef idx="1">
            <a:schemeClr val="accent1"/>
          </a:lnRef>
          <a:fillRef idx="0">
            <a:schemeClr val="accent1"/>
          </a:fillRef>
          <a:effectRef idx="0">
            <a:schemeClr val="accent1"/>
          </a:effectRef>
          <a:fontRef idx="minor">
            <a:schemeClr val="tx1"/>
          </a:fontRef>
        </p:style>
      </p:cxnSp>
      <p:pic>
        <p:nvPicPr>
          <p:cNvPr id="3074" name="Picture 2" descr="Bildresultat för endometriom"/>
          <p:cNvPicPr>
            <a:picLocks noGrp="1" noChangeAspect="1" noChangeArrowheads="1"/>
          </p:cNvPicPr>
          <p:nvPr>
            <p:ph idx="1"/>
          </p:nvPr>
        </p:nvPicPr>
        <p:blipFill>
          <a:blip r:embed="rId3">
            <a:extLst>
              <a:ext uri="{28A0092B-C50C-407E-A947-70E740481C1C}">
                <a14:useLocalDpi xmlns:a14="http://schemas.microsoft.com/office/drawing/2010/main"/>
              </a:ext>
            </a:extLst>
          </a:blip>
          <a:stretch>
            <a:fillRect/>
          </a:stretch>
        </p:blipFill>
        <p:spPr bwMode="auto">
          <a:xfrm>
            <a:off x="4833804" y="2891160"/>
            <a:ext cx="4091938" cy="306895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67689323"/>
      </p:ext>
    </p:extLst>
  </p:cSld>
  <p:clrMapOvr>
    <a:masterClrMapping/>
  </p:clrMapOvr>
</p:sld>
</file>

<file path=ppt/theme/theme1.xml><?xml version="1.0" encoding="utf-8"?>
<a:theme xmlns:a="http://schemas.openxmlformats.org/drawingml/2006/main" name="Office Theme">
  <a:themeElements>
    <a:clrScheme name="Office-tema">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tema">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tem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62</TotalTime>
  <Words>857</Words>
  <Application>Microsoft Office PowerPoint</Application>
  <PresentationFormat>Bildspel på skärmen (4:3)</PresentationFormat>
  <Paragraphs>171</Paragraphs>
  <Slides>34</Slides>
  <Notes>2</Notes>
  <HiddenSlides>0</HiddenSlides>
  <MMClips>0</MMClips>
  <ScaleCrop>false</ScaleCrop>
  <HeadingPairs>
    <vt:vector size="6" baseType="variant">
      <vt:variant>
        <vt:lpstr>Använt teckensnitt</vt:lpstr>
      </vt:variant>
      <vt:variant>
        <vt:i4>4</vt:i4>
      </vt:variant>
      <vt:variant>
        <vt:lpstr>Tema</vt:lpstr>
      </vt:variant>
      <vt:variant>
        <vt:i4>1</vt:i4>
      </vt:variant>
      <vt:variant>
        <vt:lpstr>Bildrubriker</vt:lpstr>
      </vt:variant>
      <vt:variant>
        <vt:i4>34</vt:i4>
      </vt:variant>
    </vt:vector>
  </HeadingPairs>
  <TitlesOfParts>
    <vt:vector size="39" baseType="lpstr">
      <vt:lpstr>Arial</vt:lpstr>
      <vt:lpstr>Calibri</vt:lpstr>
      <vt:lpstr>Calibri Light</vt:lpstr>
      <vt:lpstr>Impact</vt:lpstr>
      <vt:lpstr>Office Theme</vt:lpstr>
      <vt:lpstr>Endometrios - fakta och kirurgi</vt:lpstr>
      <vt:lpstr>Endometrios</vt:lpstr>
      <vt:lpstr>Endometrios</vt:lpstr>
      <vt:lpstr>Endometrios</vt:lpstr>
      <vt:lpstr>Endometrios</vt:lpstr>
      <vt:lpstr>PowerPoint-presentation</vt:lpstr>
      <vt:lpstr>Endometrios</vt:lpstr>
      <vt:lpstr>PowerPoint-presentation</vt:lpstr>
      <vt:lpstr>Ytlig endometrios och med omgivande fibros</vt:lpstr>
      <vt:lpstr>Djup endometrios</vt:lpstr>
      <vt:lpstr>Endometrios - endometriom</vt:lpstr>
      <vt:lpstr>Endometrios - adenomyos</vt:lpstr>
      <vt:lpstr>Endometrios</vt:lpstr>
      <vt:lpstr>PowerPoint-presentation</vt:lpstr>
      <vt:lpstr>Endometrios</vt:lpstr>
      <vt:lpstr>Endometrios- behandling</vt:lpstr>
      <vt:lpstr>Endometrios - behandling</vt:lpstr>
      <vt:lpstr>Endometrios</vt:lpstr>
      <vt:lpstr>Endometrios- behandling</vt:lpstr>
      <vt:lpstr>Endometrios-behandling</vt:lpstr>
      <vt:lpstr>Endometrios</vt:lpstr>
      <vt:lpstr>Endometrios- behandling</vt:lpstr>
      <vt:lpstr>PowerPoint-presentation</vt:lpstr>
      <vt:lpstr>Endometrios</vt:lpstr>
      <vt:lpstr>Endometrios – kunskap</vt:lpstr>
      <vt:lpstr>Endometrios-kirurgi</vt:lpstr>
      <vt:lpstr>Endometrios- kunskap</vt:lpstr>
      <vt:lpstr>SBU-rapport</vt:lpstr>
      <vt:lpstr>Endometrios-kirurgi</vt:lpstr>
      <vt:lpstr>Endometrios – SFOG-råd nationellt vårdprogram</vt:lpstr>
      <vt:lpstr>Endometrios – SFOG-råd</vt:lpstr>
      <vt:lpstr>Endometrios – SFOG-råd</vt:lpstr>
      <vt:lpstr>Endometrios –  SFOG-råd</vt:lpstr>
      <vt:lpstr>Endometrios sammanfattning</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Endometrios- fakta och kirurgi</dc:title>
  <dc:creator>Anna-Sofia Melin</dc:creator>
  <cp:lastModifiedBy>Birgitta Renström</cp:lastModifiedBy>
  <cp:revision>7</cp:revision>
  <dcterms:created xsi:type="dcterms:W3CDTF">2019-10-25T10:55:00Z</dcterms:created>
  <dcterms:modified xsi:type="dcterms:W3CDTF">2019-11-11T13:32:54Z</dcterms:modified>
</cp:coreProperties>
</file>