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519" r:id="rId4"/>
    <p:sldId id="258" r:id="rId5"/>
    <p:sldId id="259" r:id="rId6"/>
    <p:sldId id="261" r:id="rId7"/>
    <p:sldId id="584" r:id="rId8"/>
    <p:sldId id="262" r:id="rId9"/>
    <p:sldId id="263" r:id="rId10"/>
    <p:sldId id="266" r:id="rId11"/>
    <p:sldId id="267" r:id="rId12"/>
    <p:sldId id="586" r:id="rId13"/>
    <p:sldId id="514" r:id="rId14"/>
    <p:sldId id="517" r:id="rId15"/>
    <p:sldId id="509" r:id="rId16"/>
    <p:sldId id="508" r:id="rId17"/>
    <p:sldId id="456" r:id="rId18"/>
    <p:sldId id="516" r:id="rId19"/>
    <p:sldId id="515" r:id="rId20"/>
    <p:sldId id="518" r:id="rId21"/>
    <p:sldId id="269" r:id="rId22"/>
    <p:sldId id="306" r:id="rId23"/>
    <p:sldId id="402" r:id="rId24"/>
    <p:sldId id="335" r:id="rId25"/>
    <p:sldId id="336" r:id="rId26"/>
    <p:sldId id="404" r:id="rId27"/>
    <p:sldId id="387" r:id="rId28"/>
    <p:sldId id="405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10"/>
    <p:restoredTop sz="90468"/>
  </p:normalViewPr>
  <p:slideViewPr>
    <p:cSldViewPr snapToGrid="0" snapToObjects="1">
      <p:cViewPr varScale="1">
        <p:scale>
          <a:sx n="103" d="100"/>
          <a:sy n="10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9F549-669B-4361-AD95-B8D01D29F4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5772E15-7F7E-4320-8AF8-D346A8A2EACA}">
      <dgm:prSet phldrT="[Text]" custT="1"/>
      <dgm:spPr/>
      <dgm:t>
        <a:bodyPr/>
        <a:lstStyle/>
        <a:p>
          <a:r>
            <a:rPr lang="sv-SE" sz="1100"/>
            <a:t>Apikal prolaps</a:t>
          </a:r>
        </a:p>
      </dgm:t>
    </dgm:pt>
    <dgm:pt modelId="{3B359757-CFD4-468C-8519-A240CD4414ED}" type="parTrans" cxnId="{0AA54DED-F09E-4262-B7F9-0E124473DBA3}">
      <dgm:prSet/>
      <dgm:spPr/>
      <dgm:t>
        <a:bodyPr/>
        <a:lstStyle/>
        <a:p>
          <a:endParaRPr lang="sv-SE" sz="1100"/>
        </a:p>
      </dgm:t>
    </dgm:pt>
    <dgm:pt modelId="{40E3BB3E-CBEE-44DB-9D37-742F48A197E3}" type="sibTrans" cxnId="{0AA54DED-F09E-4262-B7F9-0E124473DBA3}">
      <dgm:prSet/>
      <dgm:spPr/>
      <dgm:t>
        <a:bodyPr/>
        <a:lstStyle/>
        <a:p>
          <a:endParaRPr lang="sv-SE" sz="1100"/>
        </a:p>
      </dgm:t>
    </dgm:pt>
    <dgm:pt modelId="{D8E62ED7-C558-4AED-9117-9C03C99ADCD3}">
      <dgm:prSet phldrT="[Text]" custT="1"/>
      <dgm:spPr/>
      <dgm:t>
        <a:bodyPr/>
        <a:lstStyle/>
        <a:p>
          <a:r>
            <a:rPr lang="sv-SE" sz="1100"/>
            <a:t>Uterus/Cervix</a:t>
          </a:r>
        </a:p>
        <a:p>
          <a:r>
            <a:rPr lang="sv-SE" sz="1100"/>
            <a:t>prolaps</a:t>
          </a:r>
        </a:p>
      </dgm:t>
    </dgm:pt>
    <dgm:pt modelId="{0663C221-B67F-4E17-9FD6-28E0B4007E6B}" type="parTrans" cxnId="{D0CC3F4C-8933-4FED-83DA-1FA43FCB439F}">
      <dgm:prSet/>
      <dgm:spPr/>
      <dgm:t>
        <a:bodyPr/>
        <a:lstStyle/>
        <a:p>
          <a:endParaRPr lang="sv-SE" sz="1100"/>
        </a:p>
      </dgm:t>
    </dgm:pt>
    <dgm:pt modelId="{3293CD06-FFE4-4BAF-BE34-E157F537839B}" type="sibTrans" cxnId="{D0CC3F4C-8933-4FED-83DA-1FA43FCB439F}">
      <dgm:prSet/>
      <dgm:spPr/>
      <dgm:t>
        <a:bodyPr/>
        <a:lstStyle/>
        <a:p>
          <a:endParaRPr lang="sv-SE" sz="1100"/>
        </a:p>
      </dgm:t>
    </dgm:pt>
    <dgm:pt modelId="{B8E332B5-2C8B-4479-BC6E-BBAD4332E908}">
      <dgm:prSet phldrT="[Text]" custT="1"/>
      <dgm:spPr/>
      <dgm:t>
        <a:bodyPr/>
        <a:lstStyle/>
        <a:p>
          <a:r>
            <a:rPr lang="sv-SE" sz="1100"/>
            <a:t>Vaginaltoppsprolaps</a:t>
          </a:r>
        </a:p>
      </dgm:t>
    </dgm:pt>
    <dgm:pt modelId="{E26E9EDA-BB76-462A-88E1-DD83180F86C3}" type="parTrans" cxnId="{3976ED52-C2DE-4E90-8D90-A7F481C45D65}">
      <dgm:prSet/>
      <dgm:spPr/>
      <dgm:t>
        <a:bodyPr/>
        <a:lstStyle/>
        <a:p>
          <a:endParaRPr lang="sv-SE" sz="1100"/>
        </a:p>
      </dgm:t>
    </dgm:pt>
    <dgm:pt modelId="{54CE9EFB-504B-4FDA-8FF4-DD6A2D51D094}" type="sibTrans" cxnId="{3976ED52-C2DE-4E90-8D90-A7F481C45D65}">
      <dgm:prSet/>
      <dgm:spPr/>
      <dgm:t>
        <a:bodyPr/>
        <a:lstStyle/>
        <a:p>
          <a:endParaRPr lang="sv-SE" sz="1100"/>
        </a:p>
      </dgm:t>
    </dgm:pt>
    <dgm:pt modelId="{FA4AE512-016D-46EB-BCA5-AEDD4E3F612D}">
      <dgm:prSet custT="1"/>
      <dgm:spPr/>
      <dgm:t>
        <a:bodyPr/>
        <a:lstStyle/>
        <a:p>
          <a:r>
            <a:rPr lang="sv-SE" sz="1100"/>
            <a:t>Vaginal hysterektomi med fixation</a:t>
          </a:r>
        </a:p>
      </dgm:t>
    </dgm:pt>
    <dgm:pt modelId="{2733A4C1-2B1E-40E0-AF32-71E2EB5C6EE8}" type="parTrans" cxnId="{0E5C49AD-D21A-4C8C-B08D-1B2F7C192047}">
      <dgm:prSet/>
      <dgm:spPr/>
      <dgm:t>
        <a:bodyPr/>
        <a:lstStyle/>
        <a:p>
          <a:endParaRPr lang="sv-SE" sz="1100"/>
        </a:p>
      </dgm:t>
    </dgm:pt>
    <dgm:pt modelId="{65D592AF-B264-4934-B424-B95942EAFD0E}" type="sibTrans" cxnId="{0E5C49AD-D21A-4C8C-B08D-1B2F7C192047}">
      <dgm:prSet/>
      <dgm:spPr/>
      <dgm:t>
        <a:bodyPr/>
        <a:lstStyle/>
        <a:p>
          <a:endParaRPr lang="sv-SE" sz="1100"/>
        </a:p>
      </dgm:t>
    </dgm:pt>
    <dgm:pt modelId="{DEE7CAEE-968D-4A50-8B70-3D41BF0D2CDB}">
      <dgm:prSet custT="1"/>
      <dgm:spPr/>
      <dgm:t>
        <a:bodyPr/>
        <a:lstStyle/>
        <a:p>
          <a:r>
            <a:rPr lang="sv-SE" sz="1100"/>
            <a:t>Sakrokolpopexi</a:t>
          </a:r>
        </a:p>
      </dgm:t>
    </dgm:pt>
    <dgm:pt modelId="{BE62D057-336A-4FA1-8739-9ED066131B31}" type="parTrans" cxnId="{63F504FC-89F2-431B-B8EB-7D67C9A5BE3C}">
      <dgm:prSet/>
      <dgm:spPr/>
      <dgm:t>
        <a:bodyPr/>
        <a:lstStyle/>
        <a:p>
          <a:endParaRPr lang="sv-SE" sz="1100"/>
        </a:p>
      </dgm:t>
    </dgm:pt>
    <dgm:pt modelId="{7E3A093A-6A9B-4449-980D-C3733246BE01}" type="sibTrans" cxnId="{63F504FC-89F2-431B-B8EB-7D67C9A5BE3C}">
      <dgm:prSet/>
      <dgm:spPr/>
      <dgm:t>
        <a:bodyPr/>
        <a:lstStyle/>
        <a:p>
          <a:endParaRPr lang="sv-SE" sz="1100"/>
        </a:p>
      </dgm:t>
    </dgm:pt>
    <dgm:pt modelId="{C1ADBBF6-AA25-4023-98AF-DD237A424569}">
      <dgm:prSet custT="1"/>
      <dgm:spPr/>
      <dgm:t>
        <a:bodyPr/>
        <a:lstStyle/>
        <a:p>
          <a:r>
            <a:rPr lang="sv-SE" sz="1100"/>
            <a:t>Laparoskopisk </a:t>
          </a:r>
        </a:p>
      </dgm:t>
    </dgm:pt>
    <dgm:pt modelId="{7DF3D330-E717-44F9-AABC-F0311BB9D829}" type="parTrans" cxnId="{62A9AE73-8A72-4E9A-A10D-690AB3DBB8BC}">
      <dgm:prSet/>
      <dgm:spPr/>
      <dgm:t>
        <a:bodyPr/>
        <a:lstStyle/>
        <a:p>
          <a:endParaRPr lang="sv-SE" sz="1100"/>
        </a:p>
      </dgm:t>
    </dgm:pt>
    <dgm:pt modelId="{D1C2E5E5-0DAD-4DA4-8465-0C8FF405D319}" type="sibTrans" cxnId="{62A9AE73-8A72-4E9A-A10D-690AB3DBB8BC}">
      <dgm:prSet/>
      <dgm:spPr/>
      <dgm:t>
        <a:bodyPr/>
        <a:lstStyle/>
        <a:p>
          <a:endParaRPr lang="sv-SE" sz="1100"/>
        </a:p>
      </dgm:t>
    </dgm:pt>
    <dgm:pt modelId="{2F3CD473-7843-42EE-AA2E-CE903E81B3FC}">
      <dgm:prSet custT="1"/>
      <dgm:spPr/>
      <dgm:t>
        <a:bodyPr/>
        <a:lstStyle/>
        <a:p>
          <a:r>
            <a:rPr lang="sv-SE" sz="1100"/>
            <a:t>Robotassisterad laparoskopisk</a:t>
          </a:r>
        </a:p>
      </dgm:t>
    </dgm:pt>
    <dgm:pt modelId="{9E40B2F4-D260-41AB-AAC1-55F0B7942D74}" type="parTrans" cxnId="{5ACE0D8A-5C9A-4E6E-BF85-9BC112026FAD}">
      <dgm:prSet/>
      <dgm:spPr/>
      <dgm:t>
        <a:bodyPr/>
        <a:lstStyle/>
        <a:p>
          <a:endParaRPr lang="sv-SE" sz="1100"/>
        </a:p>
      </dgm:t>
    </dgm:pt>
    <dgm:pt modelId="{BD5B9717-B3E9-44EA-B11D-53C09D64206B}" type="sibTrans" cxnId="{5ACE0D8A-5C9A-4E6E-BF85-9BC112026FAD}">
      <dgm:prSet/>
      <dgm:spPr/>
      <dgm:t>
        <a:bodyPr/>
        <a:lstStyle/>
        <a:p>
          <a:endParaRPr lang="sv-SE" sz="1100"/>
        </a:p>
      </dgm:t>
    </dgm:pt>
    <dgm:pt modelId="{CEF0B148-0B44-4177-A62B-405E37C8F270}">
      <dgm:prSet custT="1"/>
      <dgm:spPr/>
      <dgm:t>
        <a:bodyPr/>
        <a:lstStyle/>
        <a:p>
          <a:r>
            <a:rPr lang="sv-SE" sz="1100"/>
            <a:t>Cervix amputation</a:t>
          </a:r>
        </a:p>
      </dgm:t>
    </dgm:pt>
    <dgm:pt modelId="{2D3DBBE6-12C2-47F2-B59E-28F16EE7631B}" type="parTrans" cxnId="{5A48BCEE-9340-4CAB-8527-57FBF80ED83F}">
      <dgm:prSet/>
      <dgm:spPr/>
      <dgm:t>
        <a:bodyPr/>
        <a:lstStyle/>
        <a:p>
          <a:endParaRPr lang="sv-SE" sz="1100"/>
        </a:p>
      </dgm:t>
    </dgm:pt>
    <dgm:pt modelId="{A5390D54-4D0F-4379-BF10-8C7000295971}" type="sibTrans" cxnId="{5A48BCEE-9340-4CAB-8527-57FBF80ED83F}">
      <dgm:prSet/>
      <dgm:spPr/>
      <dgm:t>
        <a:bodyPr/>
        <a:lstStyle/>
        <a:p>
          <a:endParaRPr lang="sv-SE" sz="1100"/>
        </a:p>
      </dgm:t>
    </dgm:pt>
    <dgm:pt modelId="{9E6A8F11-CEE3-4D77-B91F-38DD2435AB44}">
      <dgm:prSet custT="1"/>
      <dgm:spPr/>
      <dgm:t>
        <a:bodyPr/>
        <a:lstStyle/>
        <a:p>
          <a:r>
            <a:rPr lang="sv-SE" sz="1100"/>
            <a:t>Sakrouteropexi</a:t>
          </a:r>
        </a:p>
      </dgm:t>
    </dgm:pt>
    <dgm:pt modelId="{8E33D08B-2C8C-497B-8285-8587B273848D}" type="parTrans" cxnId="{75EB23F1-B073-47D9-9F08-BEA462EC7664}">
      <dgm:prSet/>
      <dgm:spPr/>
      <dgm:t>
        <a:bodyPr/>
        <a:lstStyle/>
        <a:p>
          <a:endParaRPr lang="sv-SE" sz="1100"/>
        </a:p>
      </dgm:t>
    </dgm:pt>
    <dgm:pt modelId="{681C83F4-24EF-4290-8365-F7C3F1C21ABF}" type="sibTrans" cxnId="{75EB23F1-B073-47D9-9F08-BEA462EC7664}">
      <dgm:prSet/>
      <dgm:spPr/>
      <dgm:t>
        <a:bodyPr/>
        <a:lstStyle/>
        <a:p>
          <a:endParaRPr lang="sv-SE" sz="1100"/>
        </a:p>
      </dgm:t>
    </dgm:pt>
    <dgm:pt modelId="{4C2E8DAF-4095-4285-A82C-BC3D8F505E33}">
      <dgm:prSet custT="1"/>
      <dgm:spPr/>
      <dgm:t>
        <a:bodyPr/>
        <a:lstStyle/>
        <a:p>
          <a:r>
            <a:rPr lang="sv-SE" sz="1100"/>
            <a:t>Laparoskopisk</a:t>
          </a:r>
        </a:p>
      </dgm:t>
    </dgm:pt>
    <dgm:pt modelId="{DC97D206-33FD-43DD-B208-FFCB4156C0E5}" type="parTrans" cxnId="{B555C1B8-5349-4956-AD8C-FD516EA2D559}">
      <dgm:prSet/>
      <dgm:spPr/>
      <dgm:t>
        <a:bodyPr/>
        <a:lstStyle/>
        <a:p>
          <a:endParaRPr lang="sv-SE" sz="1100"/>
        </a:p>
      </dgm:t>
    </dgm:pt>
    <dgm:pt modelId="{D49F7877-506B-4974-BC64-06D8795DBB3E}" type="sibTrans" cxnId="{B555C1B8-5349-4956-AD8C-FD516EA2D559}">
      <dgm:prSet/>
      <dgm:spPr/>
      <dgm:t>
        <a:bodyPr/>
        <a:lstStyle/>
        <a:p>
          <a:endParaRPr lang="sv-SE" sz="1100"/>
        </a:p>
      </dgm:t>
    </dgm:pt>
    <dgm:pt modelId="{11E83A7F-F3AA-48BF-ABC0-F2DD39228134}">
      <dgm:prSet custT="1"/>
      <dgm:spPr/>
      <dgm:t>
        <a:bodyPr/>
        <a:lstStyle/>
        <a:p>
          <a:r>
            <a:rPr lang="sv-SE" sz="1100"/>
            <a:t>Robotassisterad laparoskopisk</a:t>
          </a:r>
        </a:p>
      </dgm:t>
    </dgm:pt>
    <dgm:pt modelId="{DCB2AC82-4572-4C55-91D8-CEF222B4862E}" type="parTrans" cxnId="{988877DD-1743-4987-9D90-884E997BCA19}">
      <dgm:prSet/>
      <dgm:spPr/>
      <dgm:t>
        <a:bodyPr/>
        <a:lstStyle/>
        <a:p>
          <a:endParaRPr lang="sv-SE" sz="1100"/>
        </a:p>
      </dgm:t>
    </dgm:pt>
    <dgm:pt modelId="{A08F3C83-AB8D-4C4C-9773-A8A4F97F9162}" type="sibTrans" cxnId="{988877DD-1743-4987-9D90-884E997BCA19}">
      <dgm:prSet/>
      <dgm:spPr/>
      <dgm:t>
        <a:bodyPr/>
        <a:lstStyle/>
        <a:p>
          <a:endParaRPr lang="sv-SE" sz="1100"/>
        </a:p>
      </dgm:t>
    </dgm:pt>
    <dgm:pt modelId="{E43E0D8A-3D7D-4A5C-9A30-E79ABACE64A5}">
      <dgm:prSet custT="1"/>
      <dgm:spPr/>
      <dgm:t>
        <a:bodyPr/>
        <a:lstStyle/>
        <a:p>
          <a:r>
            <a:rPr lang="sv-SE" sz="1100"/>
            <a:t>Sakrospinosus</a:t>
          </a:r>
        </a:p>
        <a:p>
          <a:r>
            <a:rPr lang="sv-SE" sz="1100"/>
            <a:t>ligament fixation</a:t>
          </a:r>
        </a:p>
        <a:p>
          <a:r>
            <a:rPr lang="sv-SE" sz="1100"/>
            <a:t>(uni eller bilateral)</a:t>
          </a:r>
        </a:p>
      </dgm:t>
    </dgm:pt>
    <dgm:pt modelId="{D5356A4E-7BEB-447E-88F9-FF80E69BB19E}" type="parTrans" cxnId="{08884338-26FA-4DEC-8042-CCAD8148D8D3}">
      <dgm:prSet/>
      <dgm:spPr/>
      <dgm:t>
        <a:bodyPr/>
        <a:lstStyle/>
        <a:p>
          <a:endParaRPr lang="sv-SE" sz="1100"/>
        </a:p>
      </dgm:t>
    </dgm:pt>
    <dgm:pt modelId="{0DB80E38-5418-456E-8AB7-AB40BDB87ED3}" type="sibTrans" cxnId="{08884338-26FA-4DEC-8042-CCAD8148D8D3}">
      <dgm:prSet/>
      <dgm:spPr/>
      <dgm:t>
        <a:bodyPr/>
        <a:lstStyle/>
        <a:p>
          <a:endParaRPr lang="sv-SE" sz="1100"/>
        </a:p>
      </dgm:t>
    </dgm:pt>
    <dgm:pt modelId="{6056D468-2B25-48D0-B0B9-9061B1AB6532}">
      <dgm:prSet custT="1"/>
      <dgm:spPr/>
      <dgm:t>
        <a:bodyPr/>
        <a:lstStyle/>
        <a:p>
          <a:r>
            <a:rPr lang="sv-SE" sz="1100"/>
            <a:t>Med sutur</a:t>
          </a:r>
        </a:p>
      </dgm:t>
    </dgm:pt>
    <dgm:pt modelId="{94BC2D61-F60F-4693-AD27-89FB98CD927C}" type="parTrans" cxnId="{475B964E-1E67-43E9-8447-74AA53BB7402}">
      <dgm:prSet/>
      <dgm:spPr/>
      <dgm:t>
        <a:bodyPr/>
        <a:lstStyle/>
        <a:p>
          <a:endParaRPr lang="sv-SE" sz="1100"/>
        </a:p>
      </dgm:t>
    </dgm:pt>
    <dgm:pt modelId="{48A93A70-0283-4EB1-A6F9-62D690E158A6}" type="sibTrans" cxnId="{475B964E-1E67-43E9-8447-74AA53BB7402}">
      <dgm:prSet/>
      <dgm:spPr/>
      <dgm:t>
        <a:bodyPr/>
        <a:lstStyle/>
        <a:p>
          <a:endParaRPr lang="sv-SE" sz="1100"/>
        </a:p>
      </dgm:t>
    </dgm:pt>
    <dgm:pt modelId="{51A8BE5C-4265-446B-BF75-81AFC3A5B4D9}">
      <dgm:prSet custT="1"/>
      <dgm:spPr/>
      <dgm:t>
        <a:bodyPr/>
        <a:lstStyle/>
        <a:p>
          <a:r>
            <a:rPr lang="sv-SE" sz="1100"/>
            <a:t>Med nät</a:t>
          </a:r>
        </a:p>
      </dgm:t>
    </dgm:pt>
    <dgm:pt modelId="{0626E882-7812-4604-BEBE-077E33FF90A1}" type="parTrans" cxnId="{2844E7E1-09F9-44A5-A50F-F0CCF7CF84F8}">
      <dgm:prSet/>
      <dgm:spPr/>
      <dgm:t>
        <a:bodyPr/>
        <a:lstStyle/>
        <a:p>
          <a:endParaRPr lang="sv-SE" sz="1100"/>
        </a:p>
      </dgm:t>
    </dgm:pt>
    <dgm:pt modelId="{F12CDBD5-6A80-4232-A5BE-BA5304DF767E}" type="sibTrans" cxnId="{2844E7E1-09F9-44A5-A50F-F0CCF7CF84F8}">
      <dgm:prSet/>
      <dgm:spPr/>
      <dgm:t>
        <a:bodyPr/>
        <a:lstStyle/>
        <a:p>
          <a:endParaRPr lang="sv-SE" sz="1100"/>
        </a:p>
      </dgm:t>
    </dgm:pt>
    <dgm:pt modelId="{7134B17B-FE52-4810-B7DB-0DF2879AE1CC}">
      <dgm:prSet custT="1"/>
      <dgm:spPr/>
      <dgm:t>
        <a:bodyPr/>
        <a:lstStyle/>
        <a:p>
          <a:r>
            <a:rPr lang="sv-SE" sz="1100" dirty="0" err="1"/>
            <a:t>Sakrospinosusfixation</a:t>
          </a:r>
          <a:endParaRPr lang="sv-SE" sz="1100" dirty="0"/>
        </a:p>
        <a:p>
          <a:r>
            <a:rPr lang="sv-SE" sz="1100" dirty="0"/>
            <a:t>(</a:t>
          </a:r>
          <a:r>
            <a:rPr lang="sv-SE" sz="1100" dirty="0" err="1"/>
            <a:t>uni</a:t>
          </a:r>
          <a:r>
            <a:rPr lang="sv-SE" sz="1100" dirty="0"/>
            <a:t> eller bilateral)</a:t>
          </a:r>
        </a:p>
      </dgm:t>
    </dgm:pt>
    <dgm:pt modelId="{B665A8D7-B454-46C4-B80D-C77BFE86CC2F}" type="parTrans" cxnId="{B59BC808-B881-439E-84CB-F115DB5AB350}">
      <dgm:prSet/>
      <dgm:spPr/>
      <dgm:t>
        <a:bodyPr/>
        <a:lstStyle/>
        <a:p>
          <a:endParaRPr lang="sv-SE" sz="1100"/>
        </a:p>
      </dgm:t>
    </dgm:pt>
    <dgm:pt modelId="{4962A1C0-66B3-485E-B07D-00B264381A42}" type="sibTrans" cxnId="{B59BC808-B881-439E-84CB-F115DB5AB350}">
      <dgm:prSet/>
      <dgm:spPr/>
      <dgm:t>
        <a:bodyPr/>
        <a:lstStyle/>
        <a:p>
          <a:endParaRPr lang="sv-SE" sz="1100"/>
        </a:p>
      </dgm:t>
    </dgm:pt>
    <dgm:pt modelId="{E5D00113-3723-4190-95D1-8D2B231550A7}">
      <dgm:prSet custT="1"/>
      <dgm:spPr/>
      <dgm:t>
        <a:bodyPr/>
        <a:lstStyle/>
        <a:p>
          <a:r>
            <a:rPr lang="sv-SE" sz="1100"/>
            <a:t>Med sutur</a:t>
          </a:r>
        </a:p>
      </dgm:t>
    </dgm:pt>
    <dgm:pt modelId="{E25364E8-49A3-4338-B8C8-4447B988A024}" type="parTrans" cxnId="{28C5EFA9-C397-42F8-BF58-DEB06FE8934B}">
      <dgm:prSet/>
      <dgm:spPr/>
      <dgm:t>
        <a:bodyPr/>
        <a:lstStyle/>
        <a:p>
          <a:endParaRPr lang="sv-SE" sz="1100"/>
        </a:p>
      </dgm:t>
    </dgm:pt>
    <dgm:pt modelId="{75BC1559-2FE7-46E2-84CC-07669A2354CA}" type="sibTrans" cxnId="{28C5EFA9-C397-42F8-BF58-DEB06FE8934B}">
      <dgm:prSet/>
      <dgm:spPr/>
      <dgm:t>
        <a:bodyPr/>
        <a:lstStyle/>
        <a:p>
          <a:endParaRPr lang="sv-SE" sz="1100"/>
        </a:p>
      </dgm:t>
    </dgm:pt>
    <dgm:pt modelId="{C4D627E8-3C09-4058-8E2E-EC6DF4813470}">
      <dgm:prSet custT="1"/>
      <dgm:spPr/>
      <dgm:t>
        <a:bodyPr/>
        <a:lstStyle/>
        <a:p>
          <a:r>
            <a:rPr lang="sv-SE" sz="1100"/>
            <a:t>Med nät</a:t>
          </a:r>
        </a:p>
      </dgm:t>
    </dgm:pt>
    <dgm:pt modelId="{B734D493-6DDA-4D2C-889F-54C25C15B7FC}" type="parTrans" cxnId="{5DE71436-FDC7-446E-A8B2-D6C285821793}">
      <dgm:prSet/>
      <dgm:spPr/>
      <dgm:t>
        <a:bodyPr/>
        <a:lstStyle/>
        <a:p>
          <a:endParaRPr lang="sv-SE" sz="1100"/>
        </a:p>
      </dgm:t>
    </dgm:pt>
    <dgm:pt modelId="{CC5DA219-1FC0-40F6-BD83-F15C11F7696A}" type="sibTrans" cxnId="{5DE71436-FDC7-446E-A8B2-D6C285821793}">
      <dgm:prSet/>
      <dgm:spPr/>
      <dgm:t>
        <a:bodyPr/>
        <a:lstStyle/>
        <a:p>
          <a:endParaRPr lang="sv-SE" sz="1100"/>
        </a:p>
      </dgm:t>
    </dgm:pt>
    <dgm:pt modelId="{49A6D9E7-5AA1-46D1-9CDC-4E3F11380C2F}" type="pres">
      <dgm:prSet presAssocID="{5F09F549-669B-4361-AD95-B8D01D29F4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766925-9AA2-49B6-A3F3-8BF348489441}" type="pres">
      <dgm:prSet presAssocID="{05772E15-7F7E-4320-8AF8-D346A8A2EACA}" presName="hierRoot1" presStyleCnt="0">
        <dgm:presLayoutVars>
          <dgm:hierBranch val="init"/>
        </dgm:presLayoutVars>
      </dgm:prSet>
      <dgm:spPr/>
    </dgm:pt>
    <dgm:pt modelId="{0302806C-A0E6-4162-BCCE-8515ED9BFC66}" type="pres">
      <dgm:prSet presAssocID="{05772E15-7F7E-4320-8AF8-D346A8A2EACA}" presName="rootComposite1" presStyleCnt="0"/>
      <dgm:spPr/>
    </dgm:pt>
    <dgm:pt modelId="{45E8FA71-90F6-4BCE-B7BF-9F67CA0125B4}" type="pres">
      <dgm:prSet presAssocID="{05772E15-7F7E-4320-8AF8-D346A8A2EACA}" presName="rootText1" presStyleLbl="node0" presStyleIdx="0" presStyleCnt="1">
        <dgm:presLayoutVars>
          <dgm:chPref val="3"/>
        </dgm:presLayoutVars>
      </dgm:prSet>
      <dgm:spPr/>
    </dgm:pt>
    <dgm:pt modelId="{393E1BEA-6E50-439B-BF30-EA2734F3E8E1}" type="pres">
      <dgm:prSet presAssocID="{05772E15-7F7E-4320-8AF8-D346A8A2EACA}" presName="rootConnector1" presStyleLbl="node1" presStyleIdx="0" presStyleCnt="0"/>
      <dgm:spPr/>
    </dgm:pt>
    <dgm:pt modelId="{B20E5C31-3E65-42D7-A6B0-FD88E3C77AD3}" type="pres">
      <dgm:prSet presAssocID="{05772E15-7F7E-4320-8AF8-D346A8A2EACA}" presName="hierChild2" presStyleCnt="0"/>
      <dgm:spPr/>
    </dgm:pt>
    <dgm:pt modelId="{3F01BCDA-76D9-4DF5-94DB-13B17D443D64}" type="pres">
      <dgm:prSet presAssocID="{0663C221-B67F-4E17-9FD6-28E0B4007E6B}" presName="Name37" presStyleLbl="parChTrans1D2" presStyleIdx="0" presStyleCnt="2"/>
      <dgm:spPr/>
    </dgm:pt>
    <dgm:pt modelId="{307949D7-2AB7-47FE-B288-F83D25995047}" type="pres">
      <dgm:prSet presAssocID="{D8E62ED7-C558-4AED-9117-9C03C99ADCD3}" presName="hierRoot2" presStyleCnt="0">
        <dgm:presLayoutVars>
          <dgm:hierBranch val="init"/>
        </dgm:presLayoutVars>
      </dgm:prSet>
      <dgm:spPr/>
    </dgm:pt>
    <dgm:pt modelId="{9A33D968-8C60-4802-BC34-9A03A5D08C3E}" type="pres">
      <dgm:prSet presAssocID="{D8E62ED7-C558-4AED-9117-9C03C99ADCD3}" presName="rootComposite" presStyleCnt="0"/>
      <dgm:spPr/>
    </dgm:pt>
    <dgm:pt modelId="{585CC61C-4977-4974-8A9A-DA0B1E50E876}" type="pres">
      <dgm:prSet presAssocID="{D8E62ED7-C558-4AED-9117-9C03C99ADCD3}" presName="rootText" presStyleLbl="node2" presStyleIdx="0" presStyleCnt="2">
        <dgm:presLayoutVars>
          <dgm:chPref val="3"/>
        </dgm:presLayoutVars>
      </dgm:prSet>
      <dgm:spPr/>
    </dgm:pt>
    <dgm:pt modelId="{EDC13DFE-FE3F-4AD8-AB36-A94BF2BB4326}" type="pres">
      <dgm:prSet presAssocID="{D8E62ED7-C558-4AED-9117-9C03C99ADCD3}" presName="rootConnector" presStyleLbl="node2" presStyleIdx="0" presStyleCnt="2"/>
      <dgm:spPr/>
    </dgm:pt>
    <dgm:pt modelId="{3D905BA5-3D92-495D-9CA3-AEFE7A04B60C}" type="pres">
      <dgm:prSet presAssocID="{D8E62ED7-C558-4AED-9117-9C03C99ADCD3}" presName="hierChild4" presStyleCnt="0"/>
      <dgm:spPr/>
    </dgm:pt>
    <dgm:pt modelId="{1ED4AB6B-DAA5-450D-87F1-BE41CE1D5D4A}" type="pres">
      <dgm:prSet presAssocID="{2733A4C1-2B1E-40E0-AF32-71E2EB5C6EE8}" presName="Name37" presStyleLbl="parChTrans1D3" presStyleIdx="0" presStyleCnt="6"/>
      <dgm:spPr/>
    </dgm:pt>
    <dgm:pt modelId="{4B28705D-3C27-4629-ACE8-F370AFB95F36}" type="pres">
      <dgm:prSet presAssocID="{FA4AE512-016D-46EB-BCA5-AEDD4E3F612D}" presName="hierRoot2" presStyleCnt="0">
        <dgm:presLayoutVars>
          <dgm:hierBranch val="init"/>
        </dgm:presLayoutVars>
      </dgm:prSet>
      <dgm:spPr/>
    </dgm:pt>
    <dgm:pt modelId="{BF075FE6-ABCF-4188-BC6B-03F77B6D735F}" type="pres">
      <dgm:prSet presAssocID="{FA4AE512-016D-46EB-BCA5-AEDD4E3F612D}" presName="rootComposite" presStyleCnt="0"/>
      <dgm:spPr/>
    </dgm:pt>
    <dgm:pt modelId="{82C841AC-7299-40CD-8B45-8675A649E9B2}" type="pres">
      <dgm:prSet presAssocID="{FA4AE512-016D-46EB-BCA5-AEDD4E3F612D}" presName="rootText" presStyleLbl="node3" presStyleIdx="0" presStyleCnt="6">
        <dgm:presLayoutVars>
          <dgm:chPref val="3"/>
        </dgm:presLayoutVars>
      </dgm:prSet>
      <dgm:spPr/>
    </dgm:pt>
    <dgm:pt modelId="{645FECD3-4470-4EFC-92ED-2B3C786C06A1}" type="pres">
      <dgm:prSet presAssocID="{FA4AE512-016D-46EB-BCA5-AEDD4E3F612D}" presName="rootConnector" presStyleLbl="node3" presStyleIdx="0" presStyleCnt="6"/>
      <dgm:spPr/>
    </dgm:pt>
    <dgm:pt modelId="{EA24BDEE-071E-4979-AE5D-FCFC28B0319F}" type="pres">
      <dgm:prSet presAssocID="{FA4AE512-016D-46EB-BCA5-AEDD4E3F612D}" presName="hierChild4" presStyleCnt="0"/>
      <dgm:spPr/>
    </dgm:pt>
    <dgm:pt modelId="{FAB4F873-306C-4027-ABE7-93E487097F8C}" type="pres">
      <dgm:prSet presAssocID="{FA4AE512-016D-46EB-BCA5-AEDD4E3F612D}" presName="hierChild5" presStyleCnt="0"/>
      <dgm:spPr/>
    </dgm:pt>
    <dgm:pt modelId="{D9268AD8-65BC-4AD4-A31D-80C847783AF7}" type="pres">
      <dgm:prSet presAssocID="{2D3DBBE6-12C2-47F2-B59E-28F16EE7631B}" presName="Name37" presStyleLbl="parChTrans1D3" presStyleIdx="1" presStyleCnt="6"/>
      <dgm:spPr/>
    </dgm:pt>
    <dgm:pt modelId="{C8756E1B-5633-42EE-9AD1-FBF9A4809AA5}" type="pres">
      <dgm:prSet presAssocID="{CEF0B148-0B44-4177-A62B-405E37C8F270}" presName="hierRoot2" presStyleCnt="0">
        <dgm:presLayoutVars>
          <dgm:hierBranch val="init"/>
        </dgm:presLayoutVars>
      </dgm:prSet>
      <dgm:spPr/>
    </dgm:pt>
    <dgm:pt modelId="{A714ABA3-B83A-4199-A8DE-E583B5487503}" type="pres">
      <dgm:prSet presAssocID="{CEF0B148-0B44-4177-A62B-405E37C8F270}" presName="rootComposite" presStyleCnt="0"/>
      <dgm:spPr/>
    </dgm:pt>
    <dgm:pt modelId="{13C6C462-E1C0-40EC-84F6-96D0CCD82842}" type="pres">
      <dgm:prSet presAssocID="{CEF0B148-0B44-4177-A62B-405E37C8F270}" presName="rootText" presStyleLbl="node3" presStyleIdx="1" presStyleCnt="6">
        <dgm:presLayoutVars>
          <dgm:chPref val="3"/>
        </dgm:presLayoutVars>
      </dgm:prSet>
      <dgm:spPr/>
    </dgm:pt>
    <dgm:pt modelId="{03EBC76C-59B4-48C7-8908-72E3509EBF38}" type="pres">
      <dgm:prSet presAssocID="{CEF0B148-0B44-4177-A62B-405E37C8F270}" presName="rootConnector" presStyleLbl="node3" presStyleIdx="1" presStyleCnt="6"/>
      <dgm:spPr/>
    </dgm:pt>
    <dgm:pt modelId="{5794BCAE-7714-4ECA-9254-35273DFF3C22}" type="pres">
      <dgm:prSet presAssocID="{CEF0B148-0B44-4177-A62B-405E37C8F270}" presName="hierChild4" presStyleCnt="0"/>
      <dgm:spPr/>
    </dgm:pt>
    <dgm:pt modelId="{ABB98D0F-B7C3-488B-9364-C8BDD389A4E1}" type="pres">
      <dgm:prSet presAssocID="{CEF0B148-0B44-4177-A62B-405E37C8F270}" presName="hierChild5" presStyleCnt="0"/>
      <dgm:spPr/>
    </dgm:pt>
    <dgm:pt modelId="{C0DFA4DD-C73F-4120-94D0-52FA351EA2F7}" type="pres">
      <dgm:prSet presAssocID="{8E33D08B-2C8C-497B-8285-8587B273848D}" presName="Name37" presStyleLbl="parChTrans1D3" presStyleIdx="2" presStyleCnt="6"/>
      <dgm:spPr/>
    </dgm:pt>
    <dgm:pt modelId="{8AD83E24-7FCA-44C2-BD15-E728F2B39364}" type="pres">
      <dgm:prSet presAssocID="{9E6A8F11-CEE3-4D77-B91F-38DD2435AB44}" presName="hierRoot2" presStyleCnt="0">
        <dgm:presLayoutVars>
          <dgm:hierBranch val="init"/>
        </dgm:presLayoutVars>
      </dgm:prSet>
      <dgm:spPr/>
    </dgm:pt>
    <dgm:pt modelId="{B72F697E-8955-4583-B6CB-BC00C50FA2DC}" type="pres">
      <dgm:prSet presAssocID="{9E6A8F11-CEE3-4D77-B91F-38DD2435AB44}" presName="rootComposite" presStyleCnt="0"/>
      <dgm:spPr/>
    </dgm:pt>
    <dgm:pt modelId="{9A87E13E-A243-4A18-AA1A-F441C7A2D40F}" type="pres">
      <dgm:prSet presAssocID="{9E6A8F11-CEE3-4D77-B91F-38DD2435AB44}" presName="rootText" presStyleLbl="node3" presStyleIdx="2" presStyleCnt="6">
        <dgm:presLayoutVars>
          <dgm:chPref val="3"/>
        </dgm:presLayoutVars>
      </dgm:prSet>
      <dgm:spPr/>
    </dgm:pt>
    <dgm:pt modelId="{F7A1EDF6-96E8-4FB4-A239-FF2951952960}" type="pres">
      <dgm:prSet presAssocID="{9E6A8F11-CEE3-4D77-B91F-38DD2435AB44}" presName="rootConnector" presStyleLbl="node3" presStyleIdx="2" presStyleCnt="6"/>
      <dgm:spPr/>
    </dgm:pt>
    <dgm:pt modelId="{2F4E768B-830F-4EDB-8513-A363ACB55E9B}" type="pres">
      <dgm:prSet presAssocID="{9E6A8F11-CEE3-4D77-B91F-38DD2435AB44}" presName="hierChild4" presStyleCnt="0"/>
      <dgm:spPr/>
    </dgm:pt>
    <dgm:pt modelId="{255680AC-085D-448F-9998-EC43536C8A06}" type="pres">
      <dgm:prSet presAssocID="{DC97D206-33FD-43DD-B208-FFCB4156C0E5}" presName="Name37" presStyleLbl="parChTrans1D4" presStyleIdx="0" presStyleCnt="8"/>
      <dgm:spPr/>
    </dgm:pt>
    <dgm:pt modelId="{15987742-CF95-4895-B96C-C4AFE42D8775}" type="pres">
      <dgm:prSet presAssocID="{4C2E8DAF-4095-4285-A82C-BC3D8F505E33}" presName="hierRoot2" presStyleCnt="0">
        <dgm:presLayoutVars>
          <dgm:hierBranch val="init"/>
        </dgm:presLayoutVars>
      </dgm:prSet>
      <dgm:spPr/>
    </dgm:pt>
    <dgm:pt modelId="{06C5AA46-5C15-46E6-8170-7E3C8F68FC88}" type="pres">
      <dgm:prSet presAssocID="{4C2E8DAF-4095-4285-A82C-BC3D8F505E33}" presName="rootComposite" presStyleCnt="0"/>
      <dgm:spPr/>
    </dgm:pt>
    <dgm:pt modelId="{522F75B6-38D0-4ED3-9593-358E73221CE8}" type="pres">
      <dgm:prSet presAssocID="{4C2E8DAF-4095-4285-A82C-BC3D8F505E33}" presName="rootText" presStyleLbl="node4" presStyleIdx="0" presStyleCnt="8">
        <dgm:presLayoutVars>
          <dgm:chPref val="3"/>
        </dgm:presLayoutVars>
      </dgm:prSet>
      <dgm:spPr/>
    </dgm:pt>
    <dgm:pt modelId="{02DDC517-A969-468B-A16A-066AB63B806C}" type="pres">
      <dgm:prSet presAssocID="{4C2E8DAF-4095-4285-A82C-BC3D8F505E33}" presName="rootConnector" presStyleLbl="node4" presStyleIdx="0" presStyleCnt="8"/>
      <dgm:spPr/>
    </dgm:pt>
    <dgm:pt modelId="{D8415F30-2D2E-468A-B2B5-543AF0DE6B0B}" type="pres">
      <dgm:prSet presAssocID="{4C2E8DAF-4095-4285-A82C-BC3D8F505E33}" presName="hierChild4" presStyleCnt="0"/>
      <dgm:spPr/>
    </dgm:pt>
    <dgm:pt modelId="{18025484-23AC-49FE-8628-9A2104B50840}" type="pres">
      <dgm:prSet presAssocID="{4C2E8DAF-4095-4285-A82C-BC3D8F505E33}" presName="hierChild5" presStyleCnt="0"/>
      <dgm:spPr/>
    </dgm:pt>
    <dgm:pt modelId="{EDE5BE29-FDAF-4EC5-87FB-647E18C89885}" type="pres">
      <dgm:prSet presAssocID="{DCB2AC82-4572-4C55-91D8-CEF222B4862E}" presName="Name37" presStyleLbl="parChTrans1D4" presStyleIdx="1" presStyleCnt="8"/>
      <dgm:spPr/>
    </dgm:pt>
    <dgm:pt modelId="{B8B895D3-46D5-4738-901D-4428C5B665A4}" type="pres">
      <dgm:prSet presAssocID="{11E83A7F-F3AA-48BF-ABC0-F2DD39228134}" presName="hierRoot2" presStyleCnt="0">
        <dgm:presLayoutVars>
          <dgm:hierBranch val="init"/>
        </dgm:presLayoutVars>
      </dgm:prSet>
      <dgm:spPr/>
    </dgm:pt>
    <dgm:pt modelId="{EF5D38BE-1533-4FC2-BD3C-0B8960D98824}" type="pres">
      <dgm:prSet presAssocID="{11E83A7F-F3AA-48BF-ABC0-F2DD39228134}" presName="rootComposite" presStyleCnt="0"/>
      <dgm:spPr/>
    </dgm:pt>
    <dgm:pt modelId="{4B96B58F-42E6-450A-9C4F-AF7F5A2E0EB5}" type="pres">
      <dgm:prSet presAssocID="{11E83A7F-F3AA-48BF-ABC0-F2DD39228134}" presName="rootText" presStyleLbl="node4" presStyleIdx="1" presStyleCnt="8">
        <dgm:presLayoutVars>
          <dgm:chPref val="3"/>
        </dgm:presLayoutVars>
      </dgm:prSet>
      <dgm:spPr/>
    </dgm:pt>
    <dgm:pt modelId="{76B06883-7869-4580-B770-1CBA8A84179B}" type="pres">
      <dgm:prSet presAssocID="{11E83A7F-F3AA-48BF-ABC0-F2DD39228134}" presName="rootConnector" presStyleLbl="node4" presStyleIdx="1" presStyleCnt="8"/>
      <dgm:spPr/>
    </dgm:pt>
    <dgm:pt modelId="{CAA7255B-47B6-40F1-8730-19AEB4A989FF}" type="pres">
      <dgm:prSet presAssocID="{11E83A7F-F3AA-48BF-ABC0-F2DD39228134}" presName="hierChild4" presStyleCnt="0"/>
      <dgm:spPr/>
    </dgm:pt>
    <dgm:pt modelId="{F467975B-0C27-44BD-9A07-76E5D47B9004}" type="pres">
      <dgm:prSet presAssocID="{11E83A7F-F3AA-48BF-ABC0-F2DD39228134}" presName="hierChild5" presStyleCnt="0"/>
      <dgm:spPr/>
    </dgm:pt>
    <dgm:pt modelId="{8B1DBA69-50EB-4B57-935C-B538C5B1861A}" type="pres">
      <dgm:prSet presAssocID="{9E6A8F11-CEE3-4D77-B91F-38DD2435AB44}" presName="hierChild5" presStyleCnt="0"/>
      <dgm:spPr/>
    </dgm:pt>
    <dgm:pt modelId="{D753D133-312A-475C-95AA-9A94866C46E1}" type="pres">
      <dgm:prSet presAssocID="{B665A8D7-B454-46C4-B80D-C77BFE86CC2F}" presName="Name37" presStyleLbl="parChTrans1D3" presStyleIdx="3" presStyleCnt="6"/>
      <dgm:spPr/>
    </dgm:pt>
    <dgm:pt modelId="{3521119B-B921-4B21-92F8-C83CC89B4081}" type="pres">
      <dgm:prSet presAssocID="{7134B17B-FE52-4810-B7DB-0DF2879AE1CC}" presName="hierRoot2" presStyleCnt="0">
        <dgm:presLayoutVars>
          <dgm:hierBranch val="init"/>
        </dgm:presLayoutVars>
      </dgm:prSet>
      <dgm:spPr/>
    </dgm:pt>
    <dgm:pt modelId="{C54A0B06-883C-46C7-BCFB-5890986EA62E}" type="pres">
      <dgm:prSet presAssocID="{7134B17B-FE52-4810-B7DB-0DF2879AE1CC}" presName="rootComposite" presStyleCnt="0"/>
      <dgm:spPr/>
    </dgm:pt>
    <dgm:pt modelId="{3D567DDD-06D0-4B09-B76E-E539905BDA8A}" type="pres">
      <dgm:prSet presAssocID="{7134B17B-FE52-4810-B7DB-0DF2879AE1CC}" presName="rootText" presStyleLbl="node3" presStyleIdx="3" presStyleCnt="6">
        <dgm:presLayoutVars>
          <dgm:chPref val="3"/>
        </dgm:presLayoutVars>
      </dgm:prSet>
      <dgm:spPr/>
    </dgm:pt>
    <dgm:pt modelId="{B754AC9B-EB79-460E-9E0D-D73C1981D753}" type="pres">
      <dgm:prSet presAssocID="{7134B17B-FE52-4810-B7DB-0DF2879AE1CC}" presName="rootConnector" presStyleLbl="node3" presStyleIdx="3" presStyleCnt="6"/>
      <dgm:spPr/>
    </dgm:pt>
    <dgm:pt modelId="{10E35003-0370-4E06-9D59-BEE6DE96B454}" type="pres">
      <dgm:prSet presAssocID="{7134B17B-FE52-4810-B7DB-0DF2879AE1CC}" presName="hierChild4" presStyleCnt="0"/>
      <dgm:spPr/>
    </dgm:pt>
    <dgm:pt modelId="{844EC637-1DE2-488A-8375-8DD85722CD8C}" type="pres">
      <dgm:prSet presAssocID="{E25364E8-49A3-4338-B8C8-4447B988A024}" presName="Name37" presStyleLbl="parChTrans1D4" presStyleIdx="2" presStyleCnt="8"/>
      <dgm:spPr/>
    </dgm:pt>
    <dgm:pt modelId="{310DB7A4-9DD4-4DB5-B959-B542394EE0FB}" type="pres">
      <dgm:prSet presAssocID="{E5D00113-3723-4190-95D1-8D2B231550A7}" presName="hierRoot2" presStyleCnt="0">
        <dgm:presLayoutVars>
          <dgm:hierBranch val="init"/>
        </dgm:presLayoutVars>
      </dgm:prSet>
      <dgm:spPr/>
    </dgm:pt>
    <dgm:pt modelId="{28868601-39CF-403F-AD48-EBAB137D7109}" type="pres">
      <dgm:prSet presAssocID="{E5D00113-3723-4190-95D1-8D2B231550A7}" presName="rootComposite" presStyleCnt="0"/>
      <dgm:spPr/>
    </dgm:pt>
    <dgm:pt modelId="{72F9151F-0661-4C90-8D41-E38F4BEBDC54}" type="pres">
      <dgm:prSet presAssocID="{E5D00113-3723-4190-95D1-8D2B231550A7}" presName="rootText" presStyleLbl="node4" presStyleIdx="2" presStyleCnt="8">
        <dgm:presLayoutVars>
          <dgm:chPref val="3"/>
        </dgm:presLayoutVars>
      </dgm:prSet>
      <dgm:spPr/>
    </dgm:pt>
    <dgm:pt modelId="{86AFDE60-3A2A-4E3A-86BA-DB9BDC1ECCE4}" type="pres">
      <dgm:prSet presAssocID="{E5D00113-3723-4190-95D1-8D2B231550A7}" presName="rootConnector" presStyleLbl="node4" presStyleIdx="2" presStyleCnt="8"/>
      <dgm:spPr/>
    </dgm:pt>
    <dgm:pt modelId="{9823438B-6BA4-400D-B58E-E258FE23D3EF}" type="pres">
      <dgm:prSet presAssocID="{E5D00113-3723-4190-95D1-8D2B231550A7}" presName="hierChild4" presStyleCnt="0"/>
      <dgm:spPr/>
    </dgm:pt>
    <dgm:pt modelId="{38895C77-56E0-4314-914A-21536B5F47F7}" type="pres">
      <dgm:prSet presAssocID="{E5D00113-3723-4190-95D1-8D2B231550A7}" presName="hierChild5" presStyleCnt="0"/>
      <dgm:spPr/>
    </dgm:pt>
    <dgm:pt modelId="{C9827DD4-4727-4091-8BAB-CB35CAC873C7}" type="pres">
      <dgm:prSet presAssocID="{B734D493-6DDA-4D2C-889F-54C25C15B7FC}" presName="Name37" presStyleLbl="parChTrans1D4" presStyleIdx="3" presStyleCnt="8"/>
      <dgm:spPr/>
    </dgm:pt>
    <dgm:pt modelId="{4A72021A-37AA-489F-AE27-781C24AF9A67}" type="pres">
      <dgm:prSet presAssocID="{C4D627E8-3C09-4058-8E2E-EC6DF4813470}" presName="hierRoot2" presStyleCnt="0">
        <dgm:presLayoutVars>
          <dgm:hierBranch val="init"/>
        </dgm:presLayoutVars>
      </dgm:prSet>
      <dgm:spPr/>
    </dgm:pt>
    <dgm:pt modelId="{C48A32B1-0E85-4455-BC71-56D85DFD169C}" type="pres">
      <dgm:prSet presAssocID="{C4D627E8-3C09-4058-8E2E-EC6DF4813470}" presName="rootComposite" presStyleCnt="0"/>
      <dgm:spPr/>
    </dgm:pt>
    <dgm:pt modelId="{82D1A1B0-9E23-4AF7-9E3F-7ECEAFE4101C}" type="pres">
      <dgm:prSet presAssocID="{C4D627E8-3C09-4058-8E2E-EC6DF4813470}" presName="rootText" presStyleLbl="node4" presStyleIdx="3" presStyleCnt="8">
        <dgm:presLayoutVars>
          <dgm:chPref val="3"/>
        </dgm:presLayoutVars>
      </dgm:prSet>
      <dgm:spPr/>
    </dgm:pt>
    <dgm:pt modelId="{B04D08E9-E1E0-45D2-A5AF-93523E8D1558}" type="pres">
      <dgm:prSet presAssocID="{C4D627E8-3C09-4058-8E2E-EC6DF4813470}" presName="rootConnector" presStyleLbl="node4" presStyleIdx="3" presStyleCnt="8"/>
      <dgm:spPr/>
    </dgm:pt>
    <dgm:pt modelId="{CD008387-CCCB-41A4-8BB3-78E71B660107}" type="pres">
      <dgm:prSet presAssocID="{C4D627E8-3C09-4058-8E2E-EC6DF4813470}" presName="hierChild4" presStyleCnt="0"/>
      <dgm:spPr/>
    </dgm:pt>
    <dgm:pt modelId="{D3BE6BDF-9E2A-4196-A582-46DD00274DB6}" type="pres">
      <dgm:prSet presAssocID="{C4D627E8-3C09-4058-8E2E-EC6DF4813470}" presName="hierChild5" presStyleCnt="0"/>
      <dgm:spPr/>
    </dgm:pt>
    <dgm:pt modelId="{7AC45AEE-DE0D-484C-9D2D-B958B42BBF01}" type="pres">
      <dgm:prSet presAssocID="{7134B17B-FE52-4810-B7DB-0DF2879AE1CC}" presName="hierChild5" presStyleCnt="0"/>
      <dgm:spPr/>
    </dgm:pt>
    <dgm:pt modelId="{D76B8F0F-1B35-431E-A758-86CB66DCDD5B}" type="pres">
      <dgm:prSet presAssocID="{D8E62ED7-C558-4AED-9117-9C03C99ADCD3}" presName="hierChild5" presStyleCnt="0"/>
      <dgm:spPr/>
    </dgm:pt>
    <dgm:pt modelId="{14F6E9E1-C5B0-4AE7-BB62-183A2925C4E2}" type="pres">
      <dgm:prSet presAssocID="{E26E9EDA-BB76-462A-88E1-DD83180F86C3}" presName="Name37" presStyleLbl="parChTrans1D2" presStyleIdx="1" presStyleCnt="2"/>
      <dgm:spPr/>
    </dgm:pt>
    <dgm:pt modelId="{63EF2937-7686-4434-8C4C-94BA32AD887D}" type="pres">
      <dgm:prSet presAssocID="{B8E332B5-2C8B-4479-BC6E-BBAD4332E908}" presName="hierRoot2" presStyleCnt="0">
        <dgm:presLayoutVars>
          <dgm:hierBranch val="init"/>
        </dgm:presLayoutVars>
      </dgm:prSet>
      <dgm:spPr/>
    </dgm:pt>
    <dgm:pt modelId="{94BD912D-5940-422A-9B9C-3C4D7DC31892}" type="pres">
      <dgm:prSet presAssocID="{B8E332B5-2C8B-4479-BC6E-BBAD4332E908}" presName="rootComposite" presStyleCnt="0"/>
      <dgm:spPr/>
    </dgm:pt>
    <dgm:pt modelId="{BF009385-4E3A-436E-861E-AA547BE5D81E}" type="pres">
      <dgm:prSet presAssocID="{B8E332B5-2C8B-4479-BC6E-BBAD4332E908}" presName="rootText" presStyleLbl="node2" presStyleIdx="1" presStyleCnt="2">
        <dgm:presLayoutVars>
          <dgm:chPref val="3"/>
        </dgm:presLayoutVars>
      </dgm:prSet>
      <dgm:spPr/>
    </dgm:pt>
    <dgm:pt modelId="{2009DF54-351F-438C-875C-1ED3FA32E893}" type="pres">
      <dgm:prSet presAssocID="{B8E332B5-2C8B-4479-BC6E-BBAD4332E908}" presName="rootConnector" presStyleLbl="node2" presStyleIdx="1" presStyleCnt="2"/>
      <dgm:spPr/>
    </dgm:pt>
    <dgm:pt modelId="{5073DB04-B472-41E1-AE33-FA5776195742}" type="pres">
      <dgm:prSet presAssocID="{B8E332B5-2C8B-4479-BC6E-BBAD4332E908}" presName="hierChild4" presStyleCnt="0"/>
      <dgm:spPr/>
    </dgm:pt>
    <dgm:pt modelId="{471E30BF-1579-462F-8353-ECCB5EBA1D5F}" type="pres">
      <dgm:prSet presAssocID="{BE62D057-336A-4FA1-8739-9ED066131B31}" presName="Name37" presStyleLbl="parChTrans1D3" presStyleIdx="4" presStyleCnt="6"/>
      <dgm:spPr/>
    </dgm:pt>
    <dgm:pt modelId="{39916241-CABF-46CA-A242-963388491418}" type="pres">
      <dgm:prSet presAssocID="{DEE7CAEE-968D-4A50-8B70-3D41BF0D2CDB}" presName="hierRoot2" presStyleCnt="0">
        <dgm:presLayoutVars>
          <dgm:hierBranch val="init"/>
        </dgm:presLayoutVars>
      </dgm:prSet>
      <dgm:spPr/>
    </dgm:pt>
    <dgm:pt modelId="{2D61C79F-9BB5-4A71-A33C-2531ABD35510}" type="pres">
      <dgm:prSet presAssocID="{DEE7CAEE-968D-4A50-8B70-3D41BF0D2CDB}" presName="rootComposite" presStyleCnt="0"/>
      <dgm:spPr/>
    </dgm:pt>
    <dgm:pt modelId="{6412193B-7DC9-4B3C-9471-AD06D9950F36}" type="pres">
      <dgm:prSet presAssocID="{DEE7CAEE-968D-4A50-8B70-3D41BF0D2CDB}" presName="rootText" presStyleLbl="node3" presStyleIdx="4" presStyleCnt="6">
        <dgm:presLayoutVars>
          <dgm:chPref val="3"/>
        </dgm:presLayoutVars>
      </dgm:prSet>
      <dgm:spPr/>
    </dgm:pt>
    <dgm:pt modelId="{2ABB7E8E-DA27-494E-AF78-3391655001D6}" type="pres">
      <dgm:prSet presAssocID="{DEE7CAEE-968D-4A50-8B70-3D41BF0D2CDB}" presName="rootConnector" presStyleLbl="node3" presStyleIdx="4" presStyleCnt="6"/>
      <dgm:spPr/>
    </dgm:pt>
    <dgm:pt modelId="{4AE4961E-ADCC-48CA-A5CA-ABD096883080}" type="pres">
      <dgm:prSet presAssocID="{DEE7CAEE-968D-4A50-8B70-3D41BF0D2CDB}" presName="hierChild4" presStyleCnt="0"/>
      <dgm:spPr/>
    </dgm:pt>
    <dgm:pt modelId="{5D2901B2-1446-4CA0-973C-1527D7333B26}" type="pres">
      <dgm:prSet presAssocID="{7DF3D330-E717-44F9-AABC-F0311BB9D829}" presName="Name37" presStyleLbl="parChTrans1D4" presStyleIdx="4" presStyleCnt="8"/>
      <dgm:spPr/>
    </dgm:pt>
    <dgm:pt modelId="{C70E36D3-730C-47FF-8C4C-010E3CA701E2}" type="pres">
      <dgm:prSet presAssocID="{C1ADBBF6-AA25-4023-98AF-DD237A424569}" presName="hierRoot2" presStyleCnt="0">
        <dgm:presLayoutVars>
          <dgm:hierBranch val="init"/>
        </dgm:presLayoutVars>
      </dgm:prSet>
      <dgm:spPr/>
    </dgm:pt>
    <dgm:pt modelId="{9AABA153-58FD-41FB-B971-1EE0FE7541BC}" type="pres">
      <dgm:prSet presAssocID="{C1ADBBF6-AA25-4023-98AF-DD237A424569}" presName="rootComposite" presStyleCnt="0"/>
      <dgm:spPr/>
    </dgm:pt>
    <dgm:pt modelId="{9EE02E3A-B075-4F13-8E81-165248247D77}" type="pres">
      <dgm:prSet presAssocID="{C1ADBBF6-AA25-4023-98AF-DD237A424569}" presName="rootText" presStyleLbl="node4" presStyleIdx="4" presStyleCnt="8">
        <dgm:presLayoutVars>
          <dgm:chPref val="3"/>
        </dgm:presLayoutVars>
      </dgm:prSet>
      <dgm:spPr/>
    </dgm:pt>
    <dgm:pt modelId="{1B188B26-BB4B-438E-9672-B781E99EEE5B}" type="pres">
      <dgm:prSet presAssocID="{C1ADBBF6-AA25-4023-98AF-DD237A424569}" presName="rootConnector" presStyleLbl="node4" presStyleIdx="4" presStyleCnt="8"/>
      <dgm:spPr/>
    </dgm:pt>
    <dgm:pt modelId="{03AD32F9-08A0-495A-B0ED-98F1791FF4B7}" type="pres">
      <dgm:prSet presAssocID="{C1ADBBF6-AA25-4023-98AF-DD237A424569}" presName="hierChild4" presStyleCnt="0"/>
      <dgm:spPr/>
    </dgm:pt>
    <dgm:pt modelId="{F4B37C0E-E2E3-490C-832D-7C4E2BD590F6}" type="pres">
      <dgm:prSet presAssocID="{C1ADBBF6-AA25-4023-98AF-DD237A424569}" presName="hierChild5" presStyleCnt="0"/>
      <dgm:spPr/>
    </dgm:pt>
    <dgm:pt modelId="{DECBDF0A-305E-4882-B196-B695D8B1ADA4}" type="pres">
      <dgm:prSet presAssocID="{9E40B2F4-D260-41AB-AAC1-55F0B7942D74}" presName="Name37" presStyleLbl="parChTrans1D4" presStyleIdx="5" presStyleCnt="8"/>
      <dgm:spPr/>
    </dgm:pt>
    <dgm:pt modelId="{07AAA4E6-64F0-47E1-A5D6-A61234114332}" type="pres">
      <dgm:prSet presAssocID="{2F3CD473-7843-42EE-AA2E-CE903E81B3FC}" presName="hierRoot2" presStyleCnt="0">
        <dgm:presLayoutVars>
          <dgm:hierBranch val="init"/>
        </dgm:presLayoutVars>
      </dgm:prSet>
      <dgm:spPr/>
    </dgm:pt>
    <dgm:pt modelId="{C02D9781-8043-4161-88A6-1F19B9E56646}" type="pres">
      <dgm:prSet presAssocID="{2F3CD473-7843-42EE-AA2E-CE903E81B3FC}" presName="rootComposite" presStyleCnt="0"/>
      <dgm:spPr/>
    </dgm:pt>
    <dgm:pt modelId="{E246ADA3-00F0-4769-8B65-978C1AF7B125}" type="pres">
      <dgm:prSet presAssocID="{2F3CD473-7843-42EE-AA2E-CE903E81B3FC}" presName="rootText" presStyleLbl="node4" presStyleIdx="5" presStyleCnt="8">
        <dgm:presLayoutVars>
          <dgm:chPref val="3"/>
        </dgm:presLayoutVars>
      </dgm:prSet>
      <dgm:spPr/>
    </dgm:pt>
    <dgm:pt modelId="{6CCEB2DE-0C29-4A63-A0F7-B70432ECA638}" type="pres">
      <dgm:prSet presAssocID="{2F3CD473-7843-42EE-AA2E-CE903E81B3FC}" presName="rootConnector" presStyleLbl="node4" presStyleIdx="5" presStyleCnt="8"/>
      <dgm:spPr/>
    </dgm:pt>
    <dgm:pt modelId="{F43C92A5-3A2C-454C-AE1E-E695C0FC2C12}" type="pres">
      <dgm:prSet presAssocID="{2F3CD473-7843-42EE-AA2E-CE903E81B3FC}" presName="hierChild4" presStyleCnt="0"/>
      <dgm:spPr/>
    </dgm:pt>
    <dgm:pt modelId="{645A128A-A8CF-4829-8746-326BA1CA92FC}" type="pres">
      <dgm:prSet presAssocID="{2F3CD473-7843-42EE-AA2E-CE903E81B3FC}" presName="hierChild5" presStyleCnt="0"/>
      <dgm:spPr/>
    </dgm:pt>
    <dgm:pt modelId="{7F79F60F-4EC3-4669-844F-820912F884D9}" type="pres">
      <dgm:prSet presAssocID="{DEE7CAEE-968D-4A50-8B70-3D41BF0D2CDB}" presName="hierChild5" presStyleCnt="0"/>
      <dgm:spPr/>
    </dgm:pt>
    <dgm:pt modelId="{AC005D8E-A395-4702-9213-280907117834}" type="pres">
      <dgm:prSet presAssocID="{D5356A4E-7BEB-447E-88F9-FF80E69BB19E}" presName="Name37" presStyleLbl="parChTrans1D3" presStyleIdx="5" presStyleCnt="6"/>
      <dgm:spPr/>
    </dgm:pt>
    <dgm:pt modelId="{FE52E54C-5BD2-4603-9E0E-2A5233BB07AD}" type="pres">
      <dgm:prSet presAssocID="{E43E0D8A-3D7D-4A5C-9A30-E79ABACE64A5}" presName="hierRoot2" presStyleCnt="0">
        <dgm:presLayoutVars>
          <dgm:hierBranch val="init"/>
        </dgm:presLayoutVars>
      </dgm:prSet>
      <dgm:spPr/>
    </dgm:pt>
    <dgm:pt modelId="{79F6E1CF-D6F3-404C-A064-7CDBFC72992F}" type="pres">
      <dgm:prSet presAssocID="{E43E0D8A-3D7D-4A5C-9A30-E79ABACE64A5}" presName="rootComposite" presStyleCnt="0"/>
      <dgm:spPr/>
    </dgm:pt>
    <dgm:pt modelId="{9F75C810-0963-48E6-B2EF-92E06021E884}" type="pres">
      <dgm:prSet presAssocID="{E43E0D8A-3D7D-4A5C-9A30-E79ABACE64A5}" presName="rootText" presStyleLbl="node3" presStyleIdx="5" presStyleCnt="6">
        <dgm:presLayoutVars>
          <dgm:chPref val="3"/>
        </dgm:presLayoutVars>
      </dgm:prSet>
      <dgm:spPr/>
    </dgm:pt>
    <dgm:pt modelId="{061ECCB8-6C68-4F93-9C1A-4F961D502DAA}" type="pres">
      <dgm:prSet presAssocID="{E43E0D8A-3D7D-4A5C-9A30-E79ABACE64A5}" presName="rootConnector" presStyleLbl="node3" presStyleIdx="5" presStyleCnt="6"/>
      <dgm:spPr/>
    </dgm:pt>
    <dgm:pt modelId="{B27C4287-1264-4BA1-BE8E-C01726B8C328}" type="pres">
      <dgm:prSet presAssocID="{E43E0D8A-3D7D-4A5C-9A30-E79ABACE64A5}" presName="hierChild4" presStyleCnt="0"/>
      <dgm:spPr/>
    </dgm:pt>
    <dgm:pt modelId="{40ACF78E-C401-4649-90AB-D40179CA23CE}" type="pres">
      <dgm:prSet presAssocID="{94BC2D61-F60F-4693-AD27-89FB98CD927C}" presName="Name37" presStyleLbl="parChTrans1D4" presStyleIdx="6" presStyleCnt="8"/>
      <dgm:spPr/>
    </dgm:pt>
    <dgm:pt modelId="{AC5C933B-BE83-4C86-806F-3B64218B2E49}" type="pres">
      <dgm:prSet presAssocID="{6056D468-2B25-48D0-B0B9-9061B1AB6532}" presName="hierRoot2" presStyleCnt="0">
        <dgm:presLayoutVars>
          <dgm:hierBranch val="init"/>
        </dgm:presLayoutVars>
      </dgm:prSet>
      <dgm:spPr/>
    </dgm:pt>
    <dgm:pt modelId="{A34F03D6-2434-48D4-B624-86FF395A0365}" type="pres">
      <dgm:prSet presAssocID="{6056D468-2B25-48D0-B0B9-9061B1AB6532}" presName="rootComposite" presStyleCnt="0"/>
      <dgm:spPr/>
    </dgm:pt>
    <dgm:pt modelId="{D7386C23-98F8-4240-A504-3447468E1D37}" type="pres">
      <dgm:prSet presAssocID="{6056D468-2B25-48D0-B0B9-9061B1AB6532}" presName="rootText" presStyleLbl="node4" presStyleIdx="6" presStyleCnt="8">
        <dgm:presLayoutVars>
          <dgm:chPref val="3"/>
        </dgm:presLayoutVars>
      </dgm:prSet>
      <dgm:spPr/>
    </dgm:pt>
    <dgm:pt modelId="{F6BBE7AA-28DA-4246-8C0C-16A4CD184936}" type="pres">
      <dgm:prSet presAssocID="{6056D468-2B25-48D0-B0B9-9061B1AB6532}" presName="rootConnector" presStyleLbl="node4" presStyleIdx="6" presStyleCnt="8"/>
      <dgm:spPr/>
    </dgm:pt>
    <dgm:pt modelId="{B31DF466-3426-411E-812F-D1D3523695C5}" type="pres">
      <dgm:prSet presAssocID="{6056D468-2B25-48D0-B0B9-9061B1AB6532}" presName="hierChild4" presStyleCnt="0"/>
      <dgm:spPr/>
    </dgm:pt>
    <dgm:pt modelId="{D7793F1B-DCAC-4100-A916-A5F57004220C}" type="pres">
      <dgm:prSet presAssocID="{6056D468-2B25-48D0-B0B9-9061B1AB6532}" presName="hierChild5" presStyleCnt="0"/>
      <dgm:spPr/>
    </dgm:pt>
    <dgm:pt modelId="{D39FEAE6-7607-4009-86B2-77AA65B50DCD}" type="pres">
      <dgm:prSet presAssocID="{0626E882-7812-4604-BEBE-077E33FF90A1}" presName="Name37" presStyleLbl="parChTrans1D4" presStyleIdx="7" presStyleCnt="8"/>
      <dgm:spPr/>
    </dgm:pt>
    <dgm:pt modelId="{6503D7EB-009E-403A-B169-448BDF3B07CA}" type="pres">
      <dgm:prSet presAssocID="{51A8BE5C-4265-446B-BF75-81AFC3A5B4D9}" presName="hierRoot2" presStyleCnt="0">
        <dgm:presLayoutVars>
          <dgm:hierBranch val="init"/>
        </dgm:presLayoutVars>
      </dgm:prSet>
      <dgm:spPr/>
    </dgm:pt>
    <dgm:pt modelId="{6504DA5E-D7E3-44C3-9C16-3AD124046895}" type="pres">
      <dgm:prSet presAssocID="{51A8BE5C-4265-446B-BF75-81AFC3A5B4D9}" presName="rootComposite" presStyleCnt="0"/>
      <dgm:spPr/>
    </dgm:pt>
    <dgm:pt modelId="{5418F411-9A28-4A94-97A4-8F71E6F18847}" type="pres">
      <dgm:prSet presAssocID="{51A8BE5C-4265-446B-BF75-81AFC3A5B4D9}" presName="rootText" presStyleLbl="node4" presStyleIdx="7" presStyleCnt="8">
        <dgm:presLayoutVars>
          <dgm:chPref val="3"/>
        </dgm:presLayoutVars>
      </dgm:prSet>
      <dgm:spPr/>
    </dgm:pt>
    <dgm:pt modelId="{15C48EC8-1EA1-4EAD-A903-2B452B0DC95B}" type="pres">
      <dgm:prSet presAssocID="{51A8BE5C-4265-446B-BF75-81AFC3A5B4D9}" presName="rootConnector" presStyleLbl="node4" presStyleIdx="7" presStyleCnt="8"/>
      <dgm:spPr/>
    </dgm:pt>
    <dgm:pt modelId="{3C81A8DA-C43D-4613-A49D-61937939D18C}" type="pres">
      <dgm:prSet presAssocID="{51A8BE5C-4265-446B-BF75-81AFC3A5B4D9}" presName="hierChild4" presStyleCnt="0"/>
      <dgm:spPr/>
    </dgm:pt>
    <dgm:pt modelId="{91D83471-1FD8-45E4-8B94-89A1D25FAB71}" type="pres">
      <dgm:prSet presAssocID="{51A8BE5C-4265-446B-BF75-81AFC3A5B4D9}" presName="hierChild5" presStyleCnt="0"/>
      <dgm:spPr/>
    </dgm:pt>
    <dgm:pt modelId="{0B32FAFC-0C75-468F-A010-958EF09E734D}" type="pres">
      <dgm:prSet presAssocID="{E43E0D8A-3D7D-4A5C-9A30-E79ABACE64A5}" presName="hierChild5" presStyleCnt="0"/>
      <dgm:spPr/>
    </dgm:pt>
    <dgm:pt modelId="{42223485-8F2C-4ED5-84B9-2292A58D4581}" type="pres">
      <dgm:prSet presAssocID="{B8E332B5-2C8B-4479-BC6E-BBAD4332E908}" presName="hierChild5" presStyleCnt="0"/>
      <dgm:spPr/>
    </dgm:pt>
    <dgm:pt modelId="{B32470E1-32A9-4D50-8F1C-61D57778AE23}" type="pres">
      <dgm:prSet presAssocID="{05772E15-7F7E-4320-8AF8-D346A8A2EACA}" presName="hierChild3" presStyleCnt="0"/>
      <dgm:spPr/>
    </dgm:pt>
  </dgm:ptLst>
  <dgm:cxnLst>
    <dgm:cxn modelId="{B59BC808-B881-439E-84CB-F115DB5AB350}" srcId="{D8E62ED7-C558-4AED-9117-9C03C99ADCD3}" destId="{7134B17B-FE52-4810-B7DB-0DF2879AE1CC}" srcOrd="3" destOrd="0" parTransId="{B665A8D7-B454-46C4-B80D-C77BFE86CC2F}" sibTransId="{4962A1C0-66B3-485E-B07D-00B264381A42}"/>
    <dgm:cxn modelId="{7FF25A0F-1261-5541-80C7-A0A45D140845}" type="presOf" srcId="{C1ADBBF6-AA25-4023-98AF-DD237A424569}" destId="{1B188B26-BB4B-438E-9672-B781E99EEE5B}" srcOrd="1" destOrd="0" presId="urn:microsoft.com/office/officeart/2005/8/layout/orgChart1"/>
    <dgm:cxn modelId="{0B833614-A4E9-BF48-A862-DD2E810EB01C}" type="presOf" srcId="{E43E0D8A-3D7D-4A5C-9A30-E79ABACE64A5}" destId="{9F75C810-0963-48E6-B2EF-92E06021E884}" srcOrd="0" destOrd="0" presId="urn:microsoft.com/office/officeart/2005/8/layout/orgChart1"/>
    <dgm:cxn modelId="{6249C615-9BA8-5A43-9B21-4DB5A368C9F0}" type="presOf" srcId="{C4D627E8-3C09-4058-8E2E-EC6DF4813470}" destId="{B04D08E9-E1E0-45D2-A5AF-93523E8D1558}" srcOrd="1" destOrd="0" presId="urn:microsoft.com/office/officeart/2005/8/layout/orgChart1"/>
    <dgm:cxn modelId="{D7C9FF15-552D-EE48-9C94-CDFB5FE35E53}" type="presOf" srcId="{B734D493-6DDA-4D2C-889F-54C25C15B7FC}" destId="{C9827DD4-4727-4091-8BAB-CB35CAC873C7}" srcOrd="0" destOrd="0" presId="urn:microsoft.com/office/officeart/2005/8/layout/orgChart1"/>
    <dgm:cxn modelId="{FC30C317-3E7B-C44E-8614-99B043FF2653}" type="presOf" srcId="{D8E62ED7-C558-4AED-9117-9C03C99ADCD3}" destId="{EDC13DFE-FE3F-4AD8-AB36-A94BF2BB4326}" srcOrd="1" destOrd="0" presId="urn:microsoft.com/office/officeart/2005/8/layout/orgChart1"/>
    <dgm:cxn modelId="{40CE1218-DC6F-0346-9E8B-4D08F776EF7D}" type="presOf" srcId="{DC97D206-33FD-43DD-B208-FFCB4156C0E5}" destId="{255680AC-085D-448F-9998-EC43536C8A06}" srcOrd="0" destOrd="0" presId="urn:microsoft.com/office/officeart/2005/8/layout/orgChart1"/>
    <dgm:cxn modelId="{1AE4661E-0E72-DB45-BA4C-9CEA0DEB9EB8}" type="presOf" srcId="{2F3CD473-7843-42EE-AA2E-CE903E81B3FC}" destId="{6CCEB2DE-0C29-4A63-A0F7-B70432ECA638}" srcOrd="1" destOrd="0" presId="urn:microsoft.com/office/officeart/2005/8/layout/orgChart1"/>
    <dgm:cxn modelId="{CDCE291F-83E0-674C-8411-F9CFD4858D4F}" type="presOf" srcId="{9E6A8F11-CEE3-4D77-B91F-38DD2435AB44}" destId="{F7A1EDF6-96E8-4FB4-A239-FF2951952960}" srcOrd="1" destOrd="0" presId="urn:microsoft.com/office/officeart/2005/8/layout/orgChart1"/>
    <dgm:cxn modelId="{3C5AD427-2865-2247-94CB-812A4A908F44}" type="presOf" srcId="{11E83A7F-F3AA-48BF-ABC0-F2DD39228134}" destId="{76B06883-7869-4580-B770-1CBA8A84179B}" srcOrd="1" destOrd="0" presId="urn:microsoft.com/office/officeart/2005/8/layout/orgChart1"/>
    <dgm:cxn modelId="{E2CE622A-F9AD-7A47-A474-6062B40E3DF6}" type="presOf" srcId="{2F3CD473-7843-42EE-AA2E-CE903E81B3FC}" destId="{E246ADA3-00F0-4769-8B65-978C1AF7B125}" srcOrd="0" destOrd="0" presId="urn:microsoft.com/office/officeart/2005/8/layout/orgChart1"/>
    <dgm:cxn modelId="{2E12742E-5E5F-D245-A776-47517189EDBF}" type="presOf" srcId="{94BC2D61-F60F-4693-AD27-89FB98CD927C}" destId="{40ACF78E-C401-4649-90AB-D40179CA23CE}" srcOrd="0" destOrd="0" presId="urn:microsoft.com/office/officeart/2005/8/layout/orgChart1"/>
    <dgm:cxn modelId="{4F798A30-66BE-D94B-879A-372B753C74AB}" type="presOf" srcId="{51A8BE5C-4265-446B-BF75-81AFC3A5B4D9}" destId="{5418F411-9A28-4A94-97A4-8F71E6F18847}" srcOrd="0" destOrd="0" presId="urn:microsoft.com/office/officeart/2005/8/layout/orgChart1"/>
    <dgm:cxn modelId="{B3557634-5830-A341-8ABC-3CA4FBE486D4}" type="presOf" srcId="{7134B17B-FE52-4810-B7DB-0DF2879AE1CC}" destId="{B754AC9B-EB79-460E-9E0D-D73C1981D753}" srcOrd="1" destOrd="0" presId="urn:microsoft.com/office/officeart/2005/8/layout/orgChart1"/>
    <dgm:cxn modelId="{5DE71436-FDC7-446E-A8B2-D6C285821793}" srcId="{7134B17B-FE52-4810-B7DB-0DF2879AE1CC}" destId="{C4D627E8-3C09-4058-8E2E-EC6DF4813470}" srcOrd="1" destOrd="0" parTransId="{B734D493-6DDA-4D2C-889F-54C25C15B7FC}" sibTransId="{CC5DA219-1FC0-40F6-BD83-F15C11F7696A}"/>
    <dgm:cxn modelId="{08884338-26FA-4DEC-8042-CCAD8148D8D3}" srcId="{B8E332B5-2C8B-4479-BC6E-BBAD4332E908}" destId="{E43E0D8A-3D7D-4A5C-9A30-E79ABACE64A5}" srcOrd="1" destOrd="0" parTransId="{D5356A4E-7BEB-447E-88F9-FF80E69BB19E}" sibTransId="{0DB80E38-5418-456E-8AB7-AB40BDB87ED3}"/>
    <dgm:cxn modelId="{779B2F5B-F711-2F47-A404-3286CA9FBB71}" type="presOf" srcId="{B8E332B5-2C8B-4479-BC6E-BBAD4332E908}" destId="{2009DF54-351F-438C-875C-1ED3FA32E893}" srcOrd="1" destOrd="0" presId="urn:microsoft.com/office/officeart/2005/8/layout/orgChart1"/>
    <dgm:cxn modelId="{C487E545-C245-804B-A56A-ACCD5E1ECE12}" type="presOf" srcId="{E43E0D8A-3D7D-4A5C-9A30-E79ABACE64A5}" destId="{061ECCB8-6C68-4F93-9C1A-4F961D502DAA}" srcOrd="1" destOrd="0" presId="urn:microsoft.com/office/officeart/2005/8/layout/orgChart1"/>
    <dgm:cxn modelId="{4F0AAA48-A704-3049-9269-043F5CA657FB}" type="presOf" srcId="{DEE7CAEE-968D-4A50-8B70-3D41BF0D2CDB}" destId="{2ABB7E8E-DA27-494E-AF78-3391655001D6}" srcOrd="1" destOrd="0" presId="urn:microsoft.com/office/officeart/2005/8/layout/orgChart1"/>
    <dgm:cxn modelId="{1978B848-F1B1-5D41-B689-1AF1BDEB5D22}" type="presOf" srcId="{9E6A8F11-CEE3-4D77-B91F-38DD2435AB44}" destId="{9A87E13E-A243-4A18-AA1A-F441C7A2D40F}" srcOrd="0" destOrd="0" presId="urn:microsoft.com/office/officeart/2005/8/layout/orgChart1"/>
    <dgm:cxn modelId="{E717CA4A-CA91-7149-BFE4-7E6D6D0206D4}" type="presOf" srcId="{E26E9EDA-BB76-462A-88E1-DD83180F86C3}" destId="{14F6E9E1-C5B0-4AE7-BB62-183A2925C4E2}" srcOrd="0" destOrd="0" presId="urn:microsoft.com/office/officeart/2005/8/layout/orgChart1"/>
    <dgm:cxn modelId="{39BDB06B-AB13-204E-92D8-D0D0DF2D7EC5}" type="presOf" srcId="{9E40B2F4-D260-41AB-AAC1-55F0B7942D74}" destId="{DECBDF0A-305E-4882-B196-B695D8B1ADA4}" srcOrd="0" destOrd="0" presId="urn:microsoft.com/office/officeart/2005/8/layout/orgChart1"/>
    <dgm:cxn modelId="{D0CC3F4C-8933-4FED-83DA-1FA43FCB439F}" srcId="{05772E15-7F7E-4320-8AF8-D346A8A2EACA}" destId="{D8E62ED7-C558-4AED-9117-9C03C99ADCD3}" srcOrd="0" destOrd="0" parTransId="{0663C221-B67F-4E17-9FD6-28E0B4007E6B}" sibTransId="{3293CD06-FFE4-4BAF-BE34-E157F537839B}"/>
    <dgm:cxn modelId="{475B964E-1E67-43E9-8447-74AA53BB7402}" srcId="{E43E0D8A-3D7D-4A5C-9A30-E79ABACE64A5}" destId="{6056D468-2B25-48D0-B0B9-9061B1AB6532}" srcOrd="0" destOrd="0" parTransId="{94BC2D61-F60F-4693-AD27-89FB98CD927C}" sibTransId="{48A93A70-0283-4EB1-A6F9-62D690E158A6}"/>
    <dgm:cxn modelId="{20DECE4E-EEDD-2A48-854F-4A3B9741EC5E}" type="presOf" srcId="{D8E62ED7-C558-4AED-9117-9C03C99ADCD3}" destId="{585CC61C-4977-4974-8A9A-DA0B1E50E876}" srcOrd="0" destOrd="0" presId="urn:microsoft.com/office/officeart/2005/8/layout/orgChart1"/>
    <dgm:cxn modelId="{CDA9646F-1C69-D840-AB17-55E333789D74}" type="presOf" srcId="{11E83A7F-F3AA-48BF-ABC0-F2DD39228134}" destId="{4B96B58F-42E6-450A-9C4F-AF7F5A2E0EB5}" srcOrd="0" destOrd="0" presId="urn:microsoft.com/office/officeart/2005/8/layout/orgChart1"/>
    <dgm:cxn modelId="{3976ED52-C2DE-4E90-8D90-A7F481C45D65}" srcId="{05772E15-7F7E-4320-8AF8-D346A8A2EACA}" destId="{B8E332B5-2C8B-4479-BC6E-BBAD4332E908}" srcOrd="1" destOrd="0" parTransId="{E26E9EDA-BB76-462A-88E1-DD83180F86C3}" sibTransId="{54CE9EFB-504B-4FDA-8FF4-DD6A2D51D094}"/>
    <dgm:cxn modelId="{B8C3EF52-2AAD-EF42-87BC-8AE7C73F1DA3}" type="presOf" srcId="{2733A4C1-2B1E-40E0-AF32-71E2EB5C6EE8}" destId="{1ED4AB6B-DAA5-450D-87F1-BE41CE1D5D4A}" srcOrd="0" destOrd="0" presId="urn:microsoft.com/office/officeart/2005/8/layout/orgChart1"/>
    <dgm:cxn modelId="{62A9AE73-8A72-4E9A-A10D-690AB3DBB8BC}" srcId="{DEE7CAEE-968D-4A50-8B70-3D41BF0D2CDB}" destId="{C1ADBBF6-AA25-4023-98AF-DD237A424569}" srcOrd="0" destOrd="0" parTransId="{7DF3D330-E717-44F9-AABC-F0311BB9D829}" sibTransId="{D1C2E5E5-0DAD-4DA4-8465-0C8FF405D319}"/>
    <dgm:cxn modelId="{C1662075-8E1E-C247-B530-D6C2EF138DD7}" type="presOf" srcId="{B8E332B5-2C8B-4479-BC6E-BBAD4332E908}" destId="{BF009385-4E3A-436E-861E-AA547BE5D81E}" srcOrd="0" destOrd="0" presId="urn:microsoft.com/office/officeart/2005/8/layout/orgChart1"/>
    <dgm:cxn modelId="{5ACE0D8A-5C9A-4E6E-BF85-9BC112026FAD}" srcId="{DEE7CAEE-968D-4A50-8B70-3D41BF0D2CDB}" destId="{2F3CD473-7843-42EE-AA2E-CE903E81B3FC}" srcOrd="1" destOrd="0" parTransId="{9E40B2F4-D260-41AB-AAC1-55F0B7942D74}" sibTransId="{BD5B9717-B3E9-44EA-B11D-53C09D64206B}"/>
    <dgm:cxn modelId="{56F4968F-30E3-E347-90D8-08613961A44A}" type="presOf" srcId="{CEF0B148-0B44-4177-A62B-405E37C8F270}" destId="{03EBC76C-59B4-48C7-8908-72E3509EBF38}" srcOrd="1" destOrd="0" presId="urn:microsoft.com/office/officeart/2005/8/layout/orgChart1"/>
    <dgm:cxn modelId="{4E819A8F-C062-1141-AA27-11D8B16799B1}" type="presOf" srcId="{CEF0B148-0B44-4177-A62B-405E37C8F270}" destId="{13C6C462-E1C0-40EC-84F6-96D0CCD82842}" srcOrd="0" destOrd="0" presId="urn:microsoft.com/office/officeart/2005/8/layout/orgChart1"/>
    <dgm:cxn modelId="{DAFB6C92-BD4E-514A-8455-5557BD6DD790}" type="presOf" srcId="{B665A8D7-B454-46C4-B80D-C77BFE86CC2F}" destId="{D753D133-312A-475C-95AA-9A94866C46E1}" srcOrd="0" destOrd="0" presId="urn:microsoft.com/office/officeart/2005/8/layout/orgChart1"/>
    <dgm:cxn modelId="{1F679793-8CA9-0146-90B4-37D19C7AFAAC}" type="presOf" srcId="{6056D468-2B25-48D0-B0B9-9061B1AB6532}" destId="{D7386C23-98F8-4240-A504-3447468E1D37}" srcOrd="0" destOrd="0" presId="urn:microsoft.com/office/officeart/2005/8/layout/orgChart1"/>
    <dgm:cxn modelId="{D271B593-55B7-DB4D-8F44-31546F51B3D0}" type="presOf" srcId="{C1ADBBF6-AA25-4023-98AF-DD237A424569}" destId="{9EE02E3A-B075-4F13-8E81-165248247D77}" srcOrd="0" destOrd="0" presId="urn:microsoft.com/office/officeart/2005/8/layout/orgChart1"/>
    <dgm:cxn modelId="{55DB7B94-4BAE-174E-8C14-16B88D6035B7}" type="presOf" srcId="{7134B17B-FE52-4810-B7DB-0DF2879AE1CC}" destId="{3D567DDD-06D0-4B09-B76E-E539905BDA8A}" srcOrd="0" destOrd="0" presId="urn:microsoft.com/office/officeart/2005/8/layout/orgChart1"/>
    <dgm:cxn modelId="{13CD3696-9990-1943-AEB3-4661585DFBB9}" type="presOf" srcId="{2D3DBBE6-12C2-47F2-B59E-28F16EE7631B}" destId="{D9268AD8-65BC-4AD4-A31D-80C847783AF7}" srcOrd="0" destOrd="0" presId="urn:microsoft.com/office/officeart/2005/8/layout/orgChart1"/>
    <dgm:cxn modelId="{3217E89B-084D-3E4C-AA1A-F63BDF06EC41}" type="presOf" srcId="{6056D468-2B25-48D0-B0B9-9061B1AB6532}" destId="{F6BBE7AA-28DA-4246-8C0C-16A4CD184936}" srcOrd="1" destOrd="0" presId="urn:microsoft.com/office/officeart/2005/8/layout/orgChart1"/>
    <dgm:cxn modelId="{4FADFAA2-5FAE-B84B-BA9E-E64B4CF706DE}" type="presOf" srcId="{C4D627E8-3C09-4058-8E2E-EC6DF4813470}" destId="{82D1A1B0-9E23-4AF7-9E3F-7ECEAFE4101C}" srcOrd="0" destOrd="0" presId="urn:microsoft.com/office/officeart/2005/8/layout/orgChart1"/>
    <dgm:cxn modelId="{41DDD2A3-9B82-7149-BE5A-DE3063E5C9B9}" type="presOf" srcId="{4C2E8DAF-4095-4285-A82C-BC3D8F505E33}" destId="{522F75B6-38D0-4ED3-9593-358E73221CE8}" srcOrd="0" destOrd="0" presId="urn:microsoft.com/office/officeart/2005/8/layout/orgChart1"/>
    <dgm:cxn modelId="{B64E71A7-63CA-364E-B63D-13EF804BF515}" type="presOf" srcId="{E5D00113-3723-4190-95D1-8D2B231550A7}" destId="{72F9151F-0661-4C90-8D41-E38F4BEBDC54}" srcOrd="0" destOrd="0" presId="urn:microsoft.com/office/officeart/2005/8/layout/orgChart1"/>
    <dgm:cxn modelId="{C7B504A9-7953-F24C-BE97-538CDAC41973}" type="presOf" srcId="{FA4AE512-016D-46EB-BCA5-AEDD4E3F612D}" destId="{82C841AC-7299-40CD-8B45-8675A649E9B2}" srcOrd="0" destOrd="0" presId="urn:microsoft.com/office/officeart/2005/8/layout/orgChart1"/>
    <dgm:cxn modelId="{28C5EFA9-C397-42F8-BF58-DEB06FE8934B}" srcId="{7134B17B-FE52-4810-B7DB-0DF2879AE1CC}" destId="{E5D00113-3723-4190-95D1-8D2B231550A7}" srcOrd="0" destOrd="0" parTransId="{E25364E8-49A3-4338-B8C8-4447B988A024}" sibTransId="{75BC1559-2FE7-46E2-84CC-07669A2354CA}"/>
    <dgm:cxn modelId="{0E5C49AD-D21A-4C8C-B08D-1B2F7C192047}" srcId="{D8E62ED7-C558-4AED-9117-9C03C99ADCD3}" destId="{FA4AE512-016D-46EB-BCA5-AEDD4E3F612D}" srcOrd="0" destOrd="0" parTransId="{2733A4C1-2B1E-40E0-AF32-71E2EB5C6EE8}" sibTransId="{65D592AF-B264-4934-B424-B95942EAFD0E}"/>
    <dgm:cxn modelId="{B555C1B8-5349-4956-AD8C-FD516EA2D559}" srcId="{9E6A8F11-CEE3-4D77-B91F-38DD2435AB44}" destId="{4C2E8DAF-4095-4285-A82C-BC3D8F505E33}" srcOrd="0" destOrd="0" parTransId="{DC97D206-33FD-43DD-B208-FFCB4156C0E5}" sibTransId="{D49F7877-506B-4974-BC64-06D8795DBB3E}"/>
    <dgm:cxn modelId="{2AD603B9-490B-0A40-930A-3A8AB8DC0479}" type="presOf" srcId="{FA4AE512-016D-46EB-BCA5-AEDD4E3F612D}" destId="{645FECD3-4470-4EFC-92ED-2B3C786C06A1}" srcOrd="1" destOrd="0" presId="urn:microsoft.com/office/officeart/2005/8/layout/orgChart1"/>
    <dgm:cxn modelId="{034F31B9-24F9-EC47-B552-959DA3C43171}" type="presOf" srcId="{DEE7CAEE-968D-4A50-8B70-3D41BF0D2CDB}" destId="{6412193B-7DC9-4B3C-9471-AD06D9950F36}" srcOrd="0" destOrd="0" presId="urn:microsoft.com/office/officeart/2005/8/layout/orgChart1"/>
    <dgm:cxn modelId="{B1390CBC-0F80-014A-86E4-55D18D3318B0}" type="presOf" srcId="{05772E15-7F7E-4320-8AF8-D346A8A2EACA}" destId="{45E8FA71-90F6-4BCE-B7BF-9F67CA0125B4}" srcOrd="0" destOrd="0" presId="urn:microsoft.com/office/officeart/2005/8/layout/orgChart1"/>
    <dgm:cxn modelId="{89402CC2-E993-6D47-8F74-AD606A029F27}" type="presOf" srcId="{05772E15-7F7E-4320-8AF8-D346A8A2EACA}" destId="{393E1BEA-6E50-439B-BF30-EA2734F3E8E1}" srcOrd="1" destOrd="0" presId="urn:microsoft.com/office/officeart/2005/8/layout/orgChart1"/>
    <dgm:cxn modelId="{69F4D0C5-35AD-DA41-8925-DA2A45C0A90C}" type="presOf" srcId="{0626E882-7812-4604-BEBE-077E33FF90A1}" destId="{D39FEAE6-7607-4009-86B2-77AA65B50DCD}" srcOrd="0" destOrd="0" presId="urn:microsoft.com/office/officeart/2005/8/layout/orgChart1"/>
    <dgm:cxn modelId="{DDD482CA-2392-C84C-BD52-65E6DD75A43D}" type="presOf" srcId="{51A8BE5C-4265-446B-BF75-81AFC3A5B4D9}" destId="{15C48EC8-1EA1-4EAD-A903-2B452B0DC95B}" srcOrd="1" destOrd="0" presId="urn:microsoft.com/office/officeart/2005/8/layout/orgChart1"/>
    <dgm:cxn modelId="{D90820D8-724E-0646-8176-EAC3900F2067}" type="presOf" srcId="{5F09F549-669B-4361-AD95-B8D01D29F4FE}" destId="{49A6D9E7-5AA1-46D1-9CDC-4E3F11380C2F}" srcOrd="0" destOrd="0" presId="urn:microsoft.com/office/officeart/2005/8/layout/orgChart1"/>
    <dgm:cxn modelId="{73C156DB-433A-454E-B371-42300FD0466C}" type="presOf" srcId="{E25364E8-49A3-4338-B8C8-4447B988A024}" destId="{844EC637-1DE2-488A-8375-8DD85722CD8C}" srcOrd="0" destOrd="0" presId="urn:microsoft.com/office/officeart/2005/8/layout/orgChart1"/>
    <dgm:cxn modelId="{988877DD-1743-4987-9D90-884E997BCA19}" srcId="{9E6A8F11-CEE3-4D77-B91F-38DD2435AB44}" destId="{11E83A7F-F3AA-48BF-ABC0-F2DD39228134}" srcOrd="1" destOrd="0" parTransId="{DCB2AC82-4572-4C55-91D8-CEF222B4862E}" sibTransId="{A08F3C83-AB8D-4C4C-9773-A8A4F97F9162}"/>
    <dgm:cxn modelId="{FAB6F1DD-B5DF-5943-86CF-E5ABFBCEA782}" type="presOf" srcId="{8E33D08B-2C8C-497B-8285-8587B273848D}" destId="{C0DFA4DD-C73F-4120-94D0-52FA351EA2F7}" srcOrd="0" destOrd="0" presId="urn:microsoft.com/office/officeart/2005/8/layout/orgChart1"/>
    <dgm:cxn modelId="{2844E7E1-09F9-44A5-A50F-F0CCF7CF84F8}" srcId="{E43E0D8A-3D7D-4A5C-9A30-E79ABACE64A5}" destId="{51A8BE5C-4265-446B-BF75-81AFC3A5B4D9}" srcOrd="1" destOrd="0" parTransId="{0626E882-7812-4604-BEBE-077E33FF90A1}" sibTransId="{F12CDBD5-6A80-4232-A5BE-BA5304DF767E}"/>
    <dgm:cxn modelId="{484D2CE6-7403-254A-926D-6D9FC4C19144}" type="presOf" srcId="{BE62D057-336A-4FA1-8739-9ED066131B31}" destId="{471E30BF-1579-462F-8353-ECCB5EBA1D5F}" srcOrd="0" destOrd="0" presId="urn:microsoft.com/office/officeart/2005/8/layout/orgChart1"/>
    <dgm:cxn modelId="{6D9816EC-E1C2-1A4F-9C72-FDEDE4F282D5}" type="presOf" srcId="{E5D00113-3723-4190-95D1-8D2B231550A7}" destId="{86AFDE60-3A2A-4E3A-86BA-DB9BDC1ECCE4}" srcOrd="1" destOrd="0" presId="urn:microsoft.com/office/officeart/2005/8/layout/orgChart1"/>
    <dgm:cxn modelId="{0AA54DED-F09E-4262-B7F9-0E124473DBA3}" srcId="{5F09F549-669B-4361-AD95-B8D01D29F4FE}" destId="{05772E15-7F7E-4320-8AF8-D346A8A2EACA}" srcOrd="0" destOrd="0" parTransId="{3B359757-CFD4-468C-8519-A240CD4414ED}" sibTransId="{40E3BB3E-CBEE-44DB-9D37-742F48A197E3}"/>
    <dgm:cxn modelId="{5A48BCEE-9340-4CAB-8527-57FBF80ED83F}" srcId="{D8E62ED7-C558-4AED-9117-9C03C99ADCD3}" destId="{CEF0B148-0B44-4177-A62B-405E37C8F270}" srcOrd="1" destOrd="0" parTransId="{2D3DBBE6-12C2-47F2-B59E-28F16EE7631B}" sibTransId="{A5390D54-4D0F-4379-BF10-8C7000295971}"/>
    <dgm:cxn modelId="{16E0BCEF-49B8-C945-A31B-AF76709AF2B0}" type="presOf" srcId="{4C2E8DAF-4095-4285-A82C-BC3D8F505E33}" destId="{02DDC517-A969-468B-A16A-066AB63B806C}" srcOrd="1" destOrd="0" presId="urn:microsoft.com/office/officeart/2005/8/layout/orgChart1"/>
    <dgm:cxn modelId="{75EB23F1-B073-47D9-9F08-BEA462EC7664}" srcId="{D8E62ED7-C558-4AED-9117-9C03C99ADCD3}" destId="{9E6A8F11-CEE3-4D77-B91F-38DD2435AB44}" srcOrd="2" destOrd="0" parTransId="{8E33D08B-2C8C-497B-8285-8587B273848D}" sibTransId="{681C83F4-24EF-4290-8365-F7C3F1C21ABF}"/>
    <dgm:cxn modelId="{7B9230F1-A226-4044-80D5-69915253B965}" type="presOf" srcId="{DCB2AC82-4572-4C55-91D8-CEF222B4862E}" destId="{EDE5BE29-FDAF-4EC5-87FB-647E18C89885}" srcOrd="0" destOrd="0" presId="urn:microsoft.com/office/officeart/2005/8/layout/orgChart1"/>
    <dgm:cxn modelId="{3F7508FB-CAF4-8D4F-BD6A-DAF1C7D9FC5F}" type="presOf" srcId="{D5356A4E-7BEB-447E-88F9-FF80E69BB19E}" destId="{AC005D8E-A395-4702-9213-280907117834}" srcOrd="0" destOrd="0" presId="urn:microsoft.com/office/officeart/2005/8/layout/orgChart1"/>
    <dgm:cxn modelId="{63F504FC-89F2-431B-B8EB-7D67C9A5BE3C}" srcId="{B8E332B5-2C8B-4479-BC6E-BBAD4332E908}" destId="{DEE7CAEE-968D-4A50-8B70-3D41BF0D2CDB}" srcOrd="0" destOrd="0" parTransId="{BE62D057-336A-4FA1-8739-9ED066131B31}" sibTransId="{7E3A093A-6A9B-4449-980D-C3733246BE01}"/>
    <dgm:cxn modelId="{0CBC04FD-C515-8140-8D04-C3FD0102CAD2}" type="presOf" srcId="{7DF3D330-E717-44F9-AABC-F0311BB9D829}" destId="{5D2901B2-1446-4CA0-973C-1527D7333B26}" srcOrd="0" destOrd="0" presId="urn:microsoft.com/office/officeart/2005/8/layout/orgChart1"/>
    <dgm:cxn modelId="{E6C056FE-03E5-1543-BD90-0D48B6CBDE94}" type="presOf" srcId="{0663C221-B67F-4E17-9FD6-28E0B4007E6B}" destId="{3F01BCDA-76D9-4DF5-94DB-13B17D443D64}" srcOrd="0" destOrd="0" presId="urn:microsoft.com/office/officeart/2005/8/layout/orgChart1"/>
    <dgm:cxn modelId="{DF7A89DB-2ACB-0244-903C-7F973C832C50}" type="presParOf" srcId="{49A6D9E7-5AA1-46D1-9CDC-4E3F11380C2F}" destId="{F3766925-9AA2-49B6-A3F3-8BF348489441}" srcOrd="0" destOrd="0" presId="urn:microsoft.com/office/officeart/2005/8/layout/orgChart1"/>
    <dgm:cxn modelId="{B0D56BF7-4DFD-2549-A320-6EB8BADBB43E}" type="presParOf" srcId="{F3766925-9AA2-49B6-A3F3-8BF348489441}" destId="{0302806C-A0E6-4162-BCCE-8515ED9BFC66}" srcOrd="0" destOrd="0" presId="urn:microsoft.com/office/officeart/2005/8/layout/orgChart1"/>
    <dgm:cxn modelId="{6461C63E-77AB-D543-9FEF-82CBC8E8AC56}" type="presParOf" srcId="{0302806C-A0E6-4162-BCCE-8515ED9BFC66}" destId="{45E8FA71-90F6-4BCE-B7BF-9F67CA0125B4}" srcOrd="0" destOrd="0" presId="urn:microsoft.com/office/officeart/2005/8/layout/orgChart1"/>
    <dgm:cxn modelId="{0F8EEACB-BCF1-8E49-8315-A2DA9F6EBA3D}" type="presParOf" srcId="{0302806C-A0E6-4162-BCCE-8515ED9BFC66}" destId="{393E1BEA-6E50-439B-BF30-EA2734F3E8E1}" srcOrd="1" destOrd="0" presId="urn:microsoft.com/office/officeart/2005/8/layout/orgChart1"/>
    <dgm:cxn modelId="{BEC86921-1806-1542-BC82-89C88D48AB64}" type="presParOf" srcId="{F3766925-9AA2-49B6-A3F3-8BF348489441}" destId="{B20E5C31-3E65-42D7-A6B0-FD88E3C77AD3}" srcOrd="1" destOrd="0" presId="urn:microsoft.com/office/officeart/2005/8/layout/orgChart1"/>
    <dgm:cxn modelId="{40DFF0EF-B0D2-7242-A9D3-E89E8BCE9CC7}" type="presParOf" srcId="{B20E5C31-3E65-42D7-A6B0-FD88E3C77AD3}" destId="{3F01BCDA-76D9-4DF5-94DB-13B17D443D64}" srcOrd="0" destOrd="0" presId="urn:microsoft.com/office/officeart/2005/8/layout/orgChart1"/>
    <dgm:cxn modelId="{C9F90835-981D-5B4D-9FA6-A28F23394D84}" type="presParOf" srcId="{B20E5C31-3E65-42D7-A6B0-FD88E3C77AD3}" destId="{307949D7-2AB7-47FE-B288-F83D25995047}" srcOrd="1" destOrd="0" presId="urn:microsoft.com/office/officeart/2005/8/layout/orgChart1"/>
    <dgm:cxn modelId="{6A3FE19E-87E4-2D41-857E-007A493B311E}" type="presParOf" srcId="{307949D7-2AB7-47FE-B288-F83D25995047}" destId="{9A33D968-8C60-4802-BC34-9A03A5D08C3E}" srcOrd="0" destOrd="0" presId="urn:microsoft.com/office/officeart/2005/8/layout/orgChart1"/>
    <dgm:cxn modelId="{D27E5F74-03DA-C744-A606-2DDE290E2386}" type="presParOf" srcId="{9A33D968-8C60-4802-BC34-9A03A5D08C3E}" destId="{585CC61C-4977-4974-8A9A-DA0B1E50E876}" srcOrd="0" destOrd="0" presId="urn:microsoft.com/office/officeart/2005/8/layout/orgChart1"/>
    <dgm:cxn modelId="{2DB8E5C9-56B8-1E4F-BD22-C38E4955EEF3}" type="presParOf" srcId="{9A33D968-8C60-4802-BC34-9A03A5D08C3E}" destId="{EDC13DFE-FE3F-4AD8-AB36-A94BF2BB4326}" srcOrd="1" destOrd="0" presId="urn:microsoft.com/office/officeart/2005/8/layout/orgChart1"/>
    <dgm:cxn modelId="{AA240196-904F-0E4F-885D-A0D4FE3427F5}" type="presParOf" srcId="{307949D7-2AB7-47FE-B288-F83D25995047}" destId="{3D905BA5-3D92-495D-9CA3-AEFE7A04B60C}" srcOrd="1" destOrd="0" presId="urn:microsoft.com/office/officeart/2005/8/layout/orgChart1"/>
    <dgm:cxn modelId="{DDEA4537-AF0C-BA4E-A413-01D396AA8BC2}" type="presParOf" srcId="{3D905BA5-3D92-495D-9CA3-AEFE7A04B60C}" destId="{1ED4AB6B-DAA5-450D-87F1-BE41CE1D5D4A}" srcOrd="0" destOrd="0" presId="urn:microsoft.com/office/officeart/2005/8/layout/orgChart1"/>
    <dgm:cxn modelId="{CF1B2C52-5887-2E46-B7DD-A6FE105A413D}" type="presParOf" srcId="{3D905BA5-3D92-495D-9CA3-AEFE7A04B60C}" destId="{4B28705D-3C27-4629-ACE8-F370AFB95F36}" srcOrd="1" destOrd="0" presId="urn:microsoft.com/office/officeart/2005/8/layout/orgChart1"/>
    <dgm:cxn modelId="{35D66780-54F6-474D-B21E-56764563CCC7}" type="presParOf" srcId="{4B28705D-3C27-4629-ACE8-F370AFB95F36}" destId="{BF075FE6-ABCF-4188-BC6B-03F77B6D735F}" srcOrd="0" destOrd="0" presId="urn:microsoft.com/office/officeart/2005/8/layout/orgChart1"/>
    <dgm:cxn modelId="{9DC9B733-1B29-6E4F-A11B-6B946E12433D}" type="presParOf" srcId="{BF075FE6-ABCF-4188-BC6B-03F77B6D735F}" destId="{82C841AC-7299-40CD-8B45-8675A649E9B2}" srcOrd="0" destOrd="0" presId="urn:microsoft.com/office/officeart/2005/8/layout/orgChart1"/>
    <dgm:cxn modelId="{D0B85B4B-565E-4144-93D4-1B8721CF54DE}" type="presParOf" srcId="{BF075FE6-ABCF-4188-BC6B-03F77B6D735F}" destId="{645FECD3-4470-4EFC-92ED-2B3C786C06A1}" srcOrd="1" destOrd="0" presId="urn:microsoft.com/office/officeart/2005/8/layout/orgChart1"/>
    <dgm:cxn modelId="{43A51485-EAB0-524A-BCC2-3D76BAB7D672}" type="presParOf" srcId="{4B28705D-3C27-4629-ACE8-F370AFB95F36}" destId="{EA24BDEE-071E-4979-AE5D-FCFC28B0319F}" srcOrd="1" destOrd="0" presId="urn:microsoft.com/office/officeart/2005/8/layout/orgChart1"/>
    <dgm:cxn modelId="{2D7187DF-44AB-DB41-ADAA-38A49AE23982}" type="presParOf" srcId="{4B28705D-3C27-4629-ACE8-F370AFB95F36}" destId="{FAB4F873-306C-4027-ABE7-93E487097F8C}" srcOrd="2" destOrd="0" presId="urn:microsoft.com/office/officeart/2005/8/layout/orgChart1"/>
    <dgm:cxn modelId="{11A62DAA-3AA7-2041-99C3-B16C043E6E3B}" type="presParOf" srcId="{3D905BA5-3D92-495D-9CA3-AEFE7A04B60C}" destId="{D9268AD8-65BC-4AD4-A31D-80C847783AF7}" srcOrd="2" destOrd="0" presId="urn:microsoft.com/office/officeart/2005/8/layout/orgChart1"/>
    <dgm:cxn modelId="{DEB72E1B-B9E8-BB4A-BD84-18AF7A57368F}" type="presParOf" srcId="{3D905BA5-3D92-495D-9CA3-AEFE7A04B60C}" destId="{C8756E1B-5633-42EE-9AD1-FBF9A4809AA5}" srcOrd="3" destOrd="0" presId="urn:microsoft.com/office/officeart/2005/8/layout/orgChart1"/>
    <dgm:cxn modelId="{25A55BC4-3B63-E841-B63F-062704693346}" type="presParOf" srcId="{C8756E1B-5633-42EE-9AD1-FBF9A4809AA5}" destId="{A714ABA3-B83A-4199-A8DE-E583B5487503}" srcOrd="0" destOrd="0" presId="urn:microsoft.com/office/officeart/2005/8/layout/orgChart1"/>
    <dgm:cxn modelId="{1405FF07-F900-6B41-B3E4-8DABCF7299AB}" type="presParOf" srcId="{A714ABA3-B83A-4199-A8DE-E583B5487503}" destId="{13C6C462-E1C0-40EC-84F6-96D0CCD82842}" srcOrd="0" destOrd="0" presId="urn:microsoft.com/office/officeart/2005/8/layout/orgChart1"/>
    <dgm:cxn modelId="{C75E3B10-270E-584D-9F84-244FCDE15441}" type="presParOf" srcId="{A714ABA3-B83A-4199-A8DE-E583B5487503}" destId="{03EBC76C-59B4-48C7-8908-72E3509EBF38}" srcOrd="1" destOrd="0" presId="urn:microsoft.com/office/officeart/2005/8/layout/orgChart1"/>
    <dgm:cxn modelId="{264D4637-7459-4143-8855-910F5E050BA2}" type="presParOf" srcId="{C8756E1B-5633-42EE-9AD1-FBF9A4809AA5}" destId="{5794BCAE-7714-4ECA-9254-35273DFF3C22}" srcOrd="1" destOrd="0" presId="urn:microsoft.com/office/officeart/2005/8/layout/orgChart1"/>
    <dgm:cxn modelId="{04C33BC5-BDD1-4744-A10F-209747D4D7EB}" type="presParOf" srcId="{C8756E1B-5633-42EE-9AD1-FBF9A4809AA5}" destId="{ABB98D0F-B7C3-488B-9364-C8BDD389A4E1}" srcOrd="2" destOrd="0" presId="urn:microsoft.com/office/officeart/2005/8/layout/orgChart1"/>
    <dgm:cxn modelId="{83C071D7-5210-D248-9E7A-596C4B237C32}" type="presParOf" srcId="{3D905BA5-3D92-495D-9CA3-AEFE7A04B60C}" destId="{C0DFA4DD-C73F-4120-94D0-52FA351EA2F7}" srcOrd="4" destOrd="0" presId="urn:microsoft.com/office/officeart/2005/8/layout/orgChart1"/>
    <dgm:cxn modelId="{FE80CDCC-ACE3-9147-AB04-85909FD1B9F1}" type="presParOf" srcId="{3D905BA5-3D92-495D-9CA3-AEFE7A04B60C}" destId="{8AD83E24-7FCA-44C2-BD15-E728F2B39364}" srcOrd="5" destOrd="0" presId="urn:microsoft.com/office/officeart/2005/8/layout/orgChart1"/>
    <dgm:cxn modelId="{130DB765-FF1B-0F49-85EF-27A4205C2F87}" type="presParOf" srcId="{8AD83E24-7FCA-44C2-BD15-E728F2B39364}" destId="{B72F697E-8955-4583-B6CB-BC00C50FA2DC}" srcOrd="0" destOrd="0" presId="urn:microsoft.com/office/officeart/2005/8/layout/orgChart1"/>
    <dgm:cxn modelId="{1C061197-C140-CF4F-ADB4-57348F8CBF3D}" type="presParOf" srcId="{B72F697E-8955-4583-B6CB-BC00C50FA2DC}" destId="{9A87E13E-A243-4A18-AA1A-F441C7A2D40F}" srcOrd="0" destOrd="0" presId="urn:microsoft.com/office/officeart/2005/8/layout/orgChart1"/>
    <dgm:cxn modelId="{E7E0448F-FEB9-1A41-AAE9-B57BFF53718D}" type="presParOf" srcId="{B72F697E-8955-4583-B6CB-BC00C50FA2DC}" destId="{F7A1EDF6-96E8-4FB4-A239-FF2951952960}" srcOrd="1" destOrd="0" presId="urn:microsoft.com/office/officeart/2005/8/layout/orgChart1"/>
    <dgm:cxn modelId="{D8D726BA-AA15-7949-95A9-3574264B85BA}" type="presParOf" srcId="{8AD83E24-7FCA-44C2-BD15-E728F2B39364}" destId="{2F4E768B-830F-4EDB-8513-A363ACB55E9B}" srcOrd="1" destOrd="0" presId="urn:microsoft.com/office/officeart/2005/8/layout/orgChart1"/>
    <dgm:cxn modelId="{27C745FA-4495-6A4D-AAC3-1E9D8C311AA8}" type="presParOf" srcId="{2F4E768B-830F-4EDB-8513-A363ACB55E9B}" destId="{255680AC-085D-448F-9998-EC43536C8A06}" srcOrd="0" destOrd="0" presId="urn:microsoft.com/office/officeart/2005/8/layout/orgChart1"/>
    <dgm:cxn modelId="{3C861A43-12D2-C74E-B53A-9656C3B1B849}" type="presParOf" srcId="{2F4E768B-830F-4EDB-8513-A363ACB55E9B}" destId="{15987742-CF95-4895-B96C-C4AFE42D8775}" srcOrd="1" destOrd="0" presId="urn:microsoft.com/office/officeart/2005/8/layout/orgChart1"/>
    <dgm:cxn modelId="{8FA4705A-87DB-EB4B-A4D1-8BDD152E0312}" type="presParOf" srcId="{15987742-CF95-4895-B96C-C4AFE42D8775}" destId="{06C5AA46-5C15-46E6-8170-7E3C8F68FC88}" srcOrd="0" destOrd="0" presId="urn:microsoft.com/office/officeart/2005/8/layout/orgChart1"/>
    <dgm:cxn modelId="{28A3CC97-095D-4A40-B7AB-B5DA08446D24}" type="presParOf" srcId="{06C5AA46-5C15-46E6-8170-7E3C8F68FC88}" destId="{522F75B6-38D0-4ED3-9593-358E73221CE8}" srcOrd="0" destOrd="0" presId="urn:microsoft.com/office/officeart/2005/8/layout/orgChart1"/>
    <dgm:cxn modelId="{A53B4673-820C-2543-A274-E9C351F24123}" type="presParOf" srcId="{06C5AA46-5C15-46E6-8170-7E3C8F68FC88}" destId="{02DDC517-A969-468B-A16A-066AB63B806C}" srcOrd="1" destOrd="0" presId="urn:microsoft.com/office/officeart/2005/8/layout/orgChart1"/>
    <dgm:cxn modelId="{0947DBE8-63A8-4A46-888B-33A1C998F859}" type="presParOf" srcId="{15987742-CF95-4895-B96C-C4AFE42D8775}" destId="{D8415F30-2D2E-468A-B2B5-543AF0DE6B0B}" srcOrd="1" destOrd="0" presId="urn:microsoft.com/office/officeart/2005/8/layout/orgChart1"/>
    <dgm:cxn modelId="{EAD43723-9A2F-3A43-86D8-B900038CD13C}" type="presParOf" srcId="{15987742-CF95-4895-B96C-C4AFE42D8775}" destId="{18025484-23AC-49FE-8628-9A2104B50840}" srcOrd="2" destOrd="0" presId="urn:microsoft.com/office/officeart/2005/8/layout/orgChart1"/>
    <dgm:cxn modelId="{57BAC327-09E7-BB4D-A81F-B3DD6C254668}" type="presParOf" srcId="{2F4E768B-830F-4EDB-8513-A363ACB55E9B}" destId="{EDE5BE29-FDAF-4EC5-87FB-647E18C89885}" srcOrd="2" destOrd="0" presId="urn:microsoft.com/office/officeart/2005/8/layout/orgChart1"/>
    <dgm:cxn modelId="{42274B95-6F36-684E-A632-D3E21A1D9617}" type="presParOf" srcId="{2F4E768B-830F-4EDB-8513-A363ACB55E9B}" destId="{B8B895D3-46D5-4738-901D-4428C5B665A4}" srcOrd="3" destOrd="0" presId="urn:microsoft.com/office/officeart/2005/8/layout/orgChart1"/>
    <dgm:cxn modelId="{14CEADD9-3A1F-C54F-8AC4-8B72C7A73D29}" type="presParOf" srcId="{B8B895D3-46D5-4738-901D-4428C5B665A4}" destId="{EF5D38BE-1533-4FC2-BD3C-0B8960D98824}" srcOrd="0" destOrd="0" presId="urn:microsoft.com/office/officeart/2005/8/layout/orgChart1"/>
    <dgm:cxn modelId="{EBB2FABF-27DE-B84D-B7FE-7EE31A633043}" type="presParOf" srcId="{EF5D38BE-1533-4FC2-BD3C-0B8960D98824}" destId="{4B96B58F-42E6-450A-9C4F-AF7F5A2E0EB5}" srcOrd="0" destOrd="0" presId="urn:microsoft.com/office/officeart/2005/8/layout/orgChart1"/>
    <dgm:cxn modelId="{D8F360AF-1465-9843-99A8-7AC11FF513DD}" type="presParOf" srcId="{EF5D38BE-1533-4FC2-BD3C-0B8960D98824}" destId="{76B06883-7869-4580-B770-1CBA8A84179B}" srcOrd="1" destOrd="0" presId="urn:microsoft.com/office/officeart/2005/8/layout/orgChart1"/>
    <dgm:cxn modelId="{73F91236-876A-BF42-B331-B88084FB7EB3}" type="presParOf" srcId="{B8B895D3-46D5-4738-901D-4428C5B665A4}" destId="{CAA7255B-47B6-40F1-8730-19AEB4A989FF}" srcOrd="1" destOrd="0" presId="urn:microsoft.com/office/officeart/2005/8/layout/orgChart1"/>
    <dgm:cxn modelId="{042F361D-63F0-4443-86A7-04F413F304CA}" type="presParOf" srcId="{B8B895D3-46D5-4738-901D-4428C5B665A4}" destId="{F467975B-0C27-44BD-9A07-76E5D47B9004}" srcOrd="2" destOrd="0" presId="urn:microsoft.com/office/officeart/2005/8/layout/orgChart1"/>
    <dgm:cxn modelId="{68DDDADC-F126-494D-ADF2-AB4ABBDCEAAA}" type="presParOf" srcId="{8AD83E24-7FCA-44C2-BD15-E728F2B39364}" destId="{8B1DBA69-50EB-4B57-935C-B538C5B1861A}" srcOrd="2" destOrd="0" presId="urn:microsoft.com/office/officeart/2005/8/layout/orgChart1"/>
    <dgm:cxn modelId="{FB6D009A-02E7-5E4D-8E9F-203750E517A4}" type="presParOf" srcId="{3D905BA5-3D92-495D-9CA3-AEFE7A04B60C}" destId="{D753D133-312A-475C-95AA-9A94866C46E1}" srcOrd="6" destOrd="0" presId="urn:microsoft.com/office/officeart/2005/8/layout/orgChart1"/>
    <dgm:cxn modelId="{0AE5FC12-FC0D-CD4F-8CEA-10289444B184}" type="presParOf" srcId="{3D905BA5-3D92-495D-9CA3-AEFE7A04B60C}" destId="{3521119B-B921-4B21-92F8-C83CC89B4081}" srcOrd="7" destOrd="0" presId="urn:microsoft.com/office/officeart/2005/8/layout/orgChart1"/>
    <dgm:cxn modelId="{76F47A40-46DF-F041-8580-77A319C67032}" type="presParOf" srcId="{3521119B-B921-4B21-92F8-C83CC89B4081}" destId="{C54A0B06-883C-46C7-BCFB-5890986EA62E}" srcOrd="0" destOrd="0" presId="urn:microsoft.com/office/officeart/2005/8/layout/orgChart1"/>
    <dgm:cxn modelId="{BB283F79-E9B3-4B41-8884-955A6FEABF33}" type="presParOf" srcId="{C54A0B06-883C-46C7-BCFB-5890986EA62E}" destId="{3D567DDD-06D0-4B09-B76E-E539905BDA8A}" srcOrd="0" destOrd="0" presId="urn:microsoft.com/office/officeart/2005/8/layout/orgChart1"/>
    <dgm:cxn modelId="{9FD295D3-9BB3-2F42-906B-8B237C55265C}" type="presParOf" srcId="{C54A0B06-883C-46C7-BCFB-5890986EA62E}" destId="{B754AC9B-EB79-460E-9E0D-D73C1981D753}" srcOrd="1" destOrd="0" presId="urn:microsoft.com/office/officeart/2005/8/layout/orgChart1"/>
    <dgm:cxn modelId="{A4E98AF5-A239-D649-BF72-BB3B507B7140}" type="presParOf" srcId="{3521119B-B921-4B21-92F8-C83CC89B4081}" destId="{10E35003-0370-4E06-9D59-BEE6DE96B454}" srcOrd="1" destOrd="0" presId="urn:microsoft.com/office/officeart/2005/8/layout/orgChart1"/>
    <dgm:cxn modelId="{E98EA2A5-580D-D84E-8BA7-47B70B7A6A1E}" type="presParOf" srcId="{10E35003-0370-4E06-9D59-BEE6DE96B454}" destId="{844EC637-1DE2-488A-8375-8DD85722CD8C}" srcOrd="0" destOrd="0" presId="urn:microsoft.com/office/officeart/2005/8/layout/orgChart1"/>
    <dgm:cxn modelId="{0D3400C2-8E4F-C847-9581-A8773682CC4D}" type="presParOf" srcId="{10E35003-0370-4E06-9D59-BEE6DE96B454}" destId="{310DB7A4-9DD4-4DB5-B959-B542394EE0FB}" srcOrd="1" destOrd="0" presId="urn:microsoft.com/office/officeart/2005/8/layout/orgChart1"/>
    <dgm:cxn modelId="{8CBB62E6-903F-FC43-9A43-F3A21A947A8C}" type="presParOf" srcId="{310DB7A4-9DD4-4DB5-B959-B542394EE0FB}" destId="{28868601-39CF-403F-AD48-EBAB137D7109}" srcOrd="0" destOrd="0" presId="urn:microsoft.com/office/officeart/2005/8/layout/orgChart1"/>
    <dgm:cxn modelId="{B0DC3710-99A9-754B-AA16-35282E565C18}" type="presParOf" srcId="{28868601-39CF-403F-AD48-EBAB137D7109}" destId="{72F9151F-0661-4C90-8D41-E38F4BEBDC54}" srcOrd="0" destOrd="0" presId="urn:microsoft.com/office/officeart/2005/8/layout/orgChart1"/>
    <dgm:cxn modelId="{259208C6-EB3D-394C-A2FF-A35CB5F923CB}" type="presParOf" srcId="{28868601-39CF-403F-AD48-EBAB137D7109}" destId="{86AFDE60-3A2A-4E3A-86BA-DB9BDC1ECCE4}" srcOrd="1" destOrd="0" presId="urn:microsoft.com/office/officeart/2005/8/layout/orgChart1"/>
    <dgm:cxn modelId="{CF41E5F1-18BF-7647-B0D9-DAD09B63A4DD}" type="presParOf" srcId="{310DB7A4-9DD4-4DB5-B959-B542394EE0FB}" destId="{9823438B-6BA4-400D-B58E-E258FE23D3EF}" srcOrd="1" destOrd="0" presId="urn:microsoft.com/office/officeart/2005/8/layout/orgChart1"/>
    <dgm:cxn modelId="{3EC704BA-AF49-8E4F-B921-196E1936C47A}" type="presParOf" srcId="{310DB7A4-9DD4-4DB5-B959-B542394EE0FB}" destId="{38895C77-56E0-4314-914A-21536B5F47F7}" srcOrd="2" destOrd="0" presId="urn:microsoft.com/office/officeart/2005/8/layout/orgChart1"/>
    <dgm:cxn modelId="{A7B24E24-5504-B848-AEF1-84A60F3330B7}" type="presParOf" srcId="{10E35003-0370-4E06-9D59-BEE6DE96B454}" destId="{C9827DD4-4727-4091-8BAB-CB35CAC873C7}" srcOrd="2" destOrd="0" presId="urn:microsoft.com/office/officeart/2005/8/layout/orgChart1"/>
    <dgm:cxn modelId="{496439E8-67A0-C04C-86B5-DF6D8C4023D3}" type="presParOf" srcId="{10E35003-0370-4E06-9D59-BEE6DE96B454}" destId="{4A72021A-37AA-489F-AE27-781C24AF9A67}" srcOrd="3" destOrd="0" presId="urn:microsoft.com/office/officeart/2005/8/layout/orgChart1"/>
    <dgm:cxn modelId="{DCB8D4BE-3E3E-DB4B-A88D-AC9A1F9B7A23}" type="presParOf" srcId="{4A72021A-37AA-489F-AE27-781C24AF9A67}" destId="{C48A32B1-0E85-4455-BC71-56D85DFD169C}" srcOrd="0" destOrd="0" presId="urn:microsoft.com/office/officeart/2005/8/layout/orgChart1"/>
    <dgm:cxn modelId="{B9AAC18F-E227-0042-BA51-44833D48310D}" type="presParOf" srcId="{C48A32B1-0E85-4455-BC71-56D85DFD169C}" destId="{82D1A1B0-9E23-4AF7-9E3F-7ECEAFE4101C}" srcOrd="0" destOrd="0" presId="urn:microsoft.com/office/officeart/2005/8/layout/orgChart1"/>
    <dgm:cxn modelId="{A8228EC6-0C97-8844-B724-845453B9DDA8}" type="presParOf" srcId="{C48A32B1-0E85-4455-BC71-56D85DFD169C}" destId="{B04D08E9-E1E0-45D2-A5AF-93523E8D1558}" srcOrd="1" destOrd="0" presId="urn:microsoft.com/office/officeart/2005/8/layout/orgChart1"/>
    <dgm:cxn modelId="{42D3A272-554A-6946-8EED-1CEA194EA343}" type="presParOf" srcId="{4A72021A-37AA-489F-AE27-781C24AF9A67}" destId="{CD008387-CCCB-41A4-8BB3-78E71B660107}" srcOrd="1" destOrd="0" presId="urn:microsoft.com/office/officeart/2005/8/layout/orgChart1"/>
    <dgm:cxn modelId="{842632D5-D341-CD4A-B8B0-8125DF194CA7}" type="presParOf" srcId="{4A72021A-37AA-489F-AE27-781C24AF9A67}" destId="{D3BE6BDF-9E2A-4196-A582-46DD00274DB6}" srcOrd="2" destOrd="0" presId="urn:microsoft.com/office/officeart/2005/8/layout/orgChart1"/>
    <dgm:cxn modelId="{F1864889-79AA-2549-904B-7D2BE2F3DC24}" type="presParOf" srcId="{3521119B-B921-4B21-92F8-C83CC89B4081}" destId="{7AC45AEE-DE0D-484C-9D2D-B958B42BBF01}" srcOrd="2" destOrd="0" presId="urn:microsoft.com/office/officeart/2005/8/layout/orgChart1"/>
    <dgm:cxn modelId="{2210E5D3-3AF7-C34C-8225-46E9CB41F20B}" type="presParOf" srcId="{307949D7-2AB7-47FE-B288-F83D25995047}" destId="{D76B8F0F-1B35-431E-A758-86CB66DCDD5B}" srcOrd="2" destOrd="0" presId="urn:microsoft.com/office/officeart/2005/8/layout/orgChart1"/>
    <dgm:cxn modelId="{05BDEE35-49D5-EA46-BD76-7C6825CEDD25}" type="presParOf" srcId="{B20E5C31-3E65-42D7-A6B0-FD88E3C77AD3}" destId="{14F6E9E1-C5B0-4AE7-BB62-183A2925C4E2}" srcOrd="2" destOrd="0" presId="urn:microsoft.com/office/officeart/2005/8/layout/orgChart1"/>
    <dgm:cxn modelId="{144E6750-F2CA-7A49-9B6F-C4F5BE528F9F}" type="presParOf" srcId="{B20E5C31-3E65-42D7-A6B0-FD88E3C77AD3}" destId="{63EF2937-7686-4434-8C4C-94BA32AD887D}" srcOrd="3" destOrd="0" presId="urn:microsoft.com/office/officeart/2005/8/layout/orgChart1"/>
    <dgm:cxn modelId="{CB046E4B-37B1-9A42-8252-FDFEC01120A7}" type="presParOf" srcId="{63EF2937-7686-4434-8C4C-94BA32AD887D}" destId="{94BD912D-5940-422A-9B9C-3C4D7DC31892}" srcOrd="0" destOrd="0" presId="urn:microsoft.com/office/officeart/2005/8/layout/orgChart1"/>
    <dgm:cxn modelId="{1DDBA196-9213-5A48-8626-BBC19993DE41}" type="presParOf" srcId="{94BD912D-5940-422A-9B9C-3C4D7DC31892}" destId="{BF009385-4E3A-436E-861E-AA547BE5D81E}" srcOrd="0" destOrd="0" presId="urn:microsoft.com/office/officeart/2005/8/layout/orgChart1"/>
    <dgm:cxn modelId="{3AEDC48A-5539-914D-8A53-0D68DA5BEFEE}" type="presParOf" srcId="{94BD912D-5940-422A-9B9C-3C4D7DC31892}" destId="{2009DF54-351F-438C-875C-1ED3FA32E893}" srcOrd="1" destOrd="0" presId="urn:microsoft.com/office/officeart/2005/8/layout/orgChart1"/>
    <dgm:cxn modelId="{2470E985-C4B8-4241-8A97-ABDF003D54EE}" type="presParOf" srcId="{63EF2937-7686-4434-8C4C-94BA32AD887D}" destId="{5073DB04-B472-41E1-AE33-FA5776195742}" srcOrd="1" destOrd="0" presId="urn:microsoft.com/office/officeart/2005/8/layout/orgChart1"/>
    <dgm:cxn modelId="{9726C4FD-1E8A-124B-993E-40C17B78E0DF}" type="presParOf" srcId="{5073DB04-B472-41E1-AE33-FA5776195742}" destId="{471E30BF-1579-462F-8353-ECCB5EBA1D5F}" srcOrd="0" destOrd="0" presId="urn:microsoft.com/office/officeart/2005/8/layout/orgChart1"/>
    <dgm:cxn modelId="{802E4689-E377-8E4B-9358-104EAC5799BF}" type="presParOf" srcId="{5073DB04-B472-41E1-AE33-FA5776195742}" destId="{39916241-CABF-46CA-A242-963388491418}" srcOrd="1" destOrd="0" presId="urn:microsoft.com/office/officeart/2005/8/layout/orgChart1"/>
    <dgm:cxn modelId="{B796175C-F9ED-714E-B0FA-F2EE87C5EC3B}" type="presParOf" srcId="{39916241-CABF-46CA-A242-963388491418}" destId="{2D61C79F-9BB5-4A71-A33C-2531ABD35510}" srcOrd="0" destOrd="0" presId="urn:microsoft.com/office/officeart/2005/8/layout/orgChart1"/>
    <dgm:cxn modelId="{4CC69319-F73D-FD4E-9B20-CC87066DFF83}" type="presParOf" srcId="{2D61C79F-9BB5-4A71-A33C-2531ABD35510}" destId="{6412193B-7DC9-4B3C-9471-AD06D9950F36}" srcOrd="0" destOrd="0" presId="urn:microsoft.com/office/officeart/2005/8/layout/orgChart1"/>
    <dgm:cxn modelId="{8BBDFED9-4D06-3D46-A875-E123E087A447}" type="presParOf" srcId="{2D61C79F-9BB5-4A71-A33C-2531ABD35510}" destId="{2ABB7E8E-DA27-494E-AF78-3391655001D6}" srcOrd="1" destOrd="0" presId="urn:microsoft.com/office/officeart/2005/8/layout/orgChart1"/>
    <dgm:cxn modelId="{4A9FBD60-2F39-CC4A-A565-F90523A3F3B0}" type="presParOf" srcId="{39916241-CABF-46CA-A242-963388491418}" destId="{4AE4961E-ADCC-48CA-A5CA-ABD096883080}" srcOrd="1" destOrd="0" presId="urn:microsoft.com/office/officeart/2005/8/layout/orgChart1"/>
    <dgm:cxn modelId="{3104CF09-07A1-A844-B438-8F3F62AB6960}" type="presParOf" srcId="{4AE4961E-ADCC-48CA-A5CA-ABD096883080}" destId="{5D2901B2-1446-4CA0-973C-1527D7333B26}" srcOrd="0" destOrd="0" presId="urn:microsoft.com/office/officeart/2005/8/layout/orgChart1"/>
    <dgm:cxn modelId="{A544EDFB-6048-6D42-9285-193D269742C4}" type="presParOf" srcId="{4AE4961E-ADCC-48CA-A5CA-ABD096883080}" destId="{C70E36D3-730C-47FF-8C4C-010E3CA701E2}" srcOrd="1" destOrd="0" presId="urn:microsoft.com/office/officeart/2005/8/layout/orgChart1"/>
    <dgm:cxn modelId="{0C72B634-CF1F-1940-8644-A58C0A0C0D83}" type="presParOf" srcId="{C70E36D3-730C-47FF-8C4C-010E3CA701E2}" destId="{9AABA153-58FD-41FB-B971-1EE0FE7541BC}" srcOrd="0" destOrd="0" presId="urn:microsoft.com/office/officeart/2005/8/layout/orgChart1"/>
    <dgm:cxn modelId="{D1318B40-98AD-FF47-989E-C70495445D04}" type="presParOf" srcId="{9AABA153-58FD-41FB-B971-1EE0FE7541BC}" destId="{9EE02E3A-B075-4F13-8E81-165248247D77}" srcOrd="0" destOrd="0" presId="urn:microsoft.com/office/officeart/2005/8/layout/orgChart1"/>
    <dgm:cxn modelId="{DC545271-383C-E348-AFD7-0A883E170611}" type="presParOf" srcId="{9AABA153-58FD-41FB-B971-1EE0FE7541BC}" destId="{1B188B26-BB4B-438E-9672-B781E99EEE5B}" srcOrd="1" destOrd="0" presId="urn:microsoft.com/office/officeart/2005/8/layout/orgChart1"/>
    <dgm:cxn modelId="{74C8CD26-EFBB-104D-8609-01E9B8667C38}" type="presParOf" srcId="{C70E36D3-730C-47FF-8C4C-010E3CA701E2}" destId="{03AD32F9-08A0-495A-B0ED-98F1791FF4B7}" srcOrd="1" destOrd="0" presId="urn:microsoft.com/office/officeart/2005/8/layout/orgChart1"/>
    <dgm:cxn modelId="{B085BB31-471B-734B-8091-5CAD38BA1F07}" type="presParOf" srcId="{C70E36D3-730C-47FF-8C4C-010E3CA701E2}" destId="{F4B37C0E-E2E3-490C-832D-7C4E2BD590F6}" srcOrd="2" destOrd="0" presId="urn:microsoft.com/office/officeart/2005/8/layout/orgChart1"/>
    <dgm:cxn modelId="{FA5D560A-130E-EF4E-B77E-9B54BBADFF13}" type="presParOf" srcId="{4AE4961E-ADCC-48CA-A5CA-ABD096883080}" destId="{DECBDF0A-305E-4882-B196-B695D8B1ADA4}" srcOrd="2" destOrd="0" presId="urn:microsoft.com/office/officeart/2005/8/layout/orgChart1"/>
    <dgm:cxn modelId="{4B6527AE-6EB9-964C-88F5-24AE4EA2D2A8}" type="presParOf" srcId="{4AE4961E-ADCC-48CA-A5CA-ABD096883080}" destId="{07AAA4E6-64F0-47E1-A5D6-A61234114332}" srcOrd="3" destOrd="0" presId="urn:microsoft.com/office/officeart/2005/8/layout/orgChart1"/>
    <dgm:cxn modelId="{C8C1098D-B3DE-6246-8FF7-E72B98E36A4A}" type="presParOf" srcId="{07AAA4E6-64F0-47E1-A5D6-A61234114332}" destId="{C02D9781-8043-4161-88A6-1F19B9E56646}" srcOrd="0" destOrd="0" presId="urn:microsoft.com/office/officeart/2005/8/layout/orgChart1"/>
    <dgm:cxn modelId="{9534794B-6455-B048-B0DF-4EF0EB08744B}" type="presParOf" srcId="{C02D9781-8043-4161-88A6-1F19B9E56646}" destId="{E246ADA3-00F0-4769-8B65-978C1AF7B125}" srcOrd="0" destOrd="0" presId="urn:microsoft.com/office/officeart/2005/8/layout/orgChart1"/>
    <dgm:cxn modelId="{58445F25-1586-A74A-B645-8D4F6017E462}" type="presParOf" srcId="{C02D9781-8043-4161-88A6-1F19B9E56646}" destId="{6CCEB2DE-0C29-4A63-A0F7-B70432ECA638}" srcOrd="1" destOrd="0" presId="urn:microsoft.com/office/officeart/2005/8/layout/orgChart1"/>
    <dgm:cxn modelId="{28F16A23-C6FB-EF49-9F51-A20B453225B0}" type="presParOf" srcId="{07AAA4E6-64F0-47E1-A5D6-A61234114332}" destId="{F43C92A5-3A2C-454C-AE1E-E695C0FC2C12}" srcOrd="1" destOrd="0" presId="urn:microsoft.com/office/officeart/2005/8/layout/orgChart1"/>
    <dgm:cxn modelId="{CBCD8916-84AD-B14A-8D6F-A9F8DFC7C76D}" type="presParOf" srcId="{07AAA4E6-64F0-47E1-A5D6-A61234114332}" destId="{645A128A-A8CF-4829-8746-326BA1CA92FC}" srcOrd="2" destOrd="0" presId="urn:microsoft.com/office/officeart/2005/8/layout/orgChart1"/>
    <dgm:cxn modelId="{A27DC5D3-9915-7D41-9937-A1FA87106C79}" type="presParOf" srcId="{39916241-CABF-46CA-A242-963388491418}" destId="{7F79F60F-4EC3-4669-844F-820912F884D9}" srcOrd="2" destOrd="0" presId="urn:microsoft.com/office/officeart/2005/8/layout/orgChart1"/>
    <dgm:cxn modelId="{DCB71E05-AE60-4649-875F-0DF713BE7D8F}" type="presParOf" srcId="{5073DB04-B472-41E1-AE33-FA5776195742}" destId="{AC005D8E-A395-4702-9213-280907117834}" srcOrd="2" destOrd="0" presId="urn:microsoft.com/office/officeart/2005/8/layout/orgChart1"/>
    <dgm:cxn modelId="{029390A0-E263-914E-B805-096EFD481C80}" type="presParOf" srcId="{5073DB04-B472-41E1-AE33-FA5776195742}" destId="{FE52E54C-5BD2-4603-9E0E-2A5233BB07AD}" srcOrd="3" destOrd="0" presId="urn:microsoft.com/office/officeart/2005/8/layout/orgChart1"/>
    <dgm:cxn modelId="{D4A79E20-6F96-3C41-A726-2B811AED1100}" type="presParOf" srcId="{FE52E54C-5BD2-4603-9E0E-2A5233BB07AD}" destId="{79F6E1CF-D6F3-404C-A064-7CDBFC72992F}" srcOrd="0" destOrd="0" presId="urn:microsoft.com/office/officeart/2005/8/layout/orgChart1"/>
    <dgm:cxn modelId="{86856B64-5DCA-1448-945F-C735C84D9E52}" type="presParOf" srcId="{79F6E1CF-D6F3-404C-A064-7CDBFC72992F}" destId="{9F75C810-0963-48E6-B2EF-92E06021E884}" srcOrd="0" destOrd="0" presId="urn:microsoft.com/office/officeart/2005/8/layout/orgChart1"/>
    <dgm:cxn modelId="{C095CC32-A6C2-4E42-AC24-2A120EA36C18}" type="presParOf" srcId="{79F6E1CF-D6F3-404C-A064-7CDBFC72992F}" destId="{061ECCB8-6C68-4F93-9C1A-4F961D502DAA}" srcOrd="1" destOrd="0" presId="urn:microsoft.com/office/officeart/2005/8/layout/orgChart1"/>
    <dgm:cxn modelId="{556B70FD-DC1D-FE44-9F79-C48164DBC642}" type="presParOf" srcId="{FE52E54C-5BD2-4603-9E0E-2A5233BB07AD}" destId="{B27C4287-1264-4BA1-BE8E-C01726B8C328}" srcOrd="1" destOrd="0" presId="urn:microsoft.com/office/officeart/2005/8/layout/orgChart1"/>
    <dgm:cxn modelId="{20F7F20B-9008-C84D-A1A6-341E08FC9954}" type="presParOf" srcId="{B27C4287-1264-4BA1-BE8E-C01726B8C328}" destId="{40ACF78E-C401-4649-90AB-D40179CA23CE}" srcOrd="0" destOrd="0" presId="urn:microsoft.com/office/officeart/2005/8/layout/orgChart1"/>
    <dgm:cxn modelId="{77691F50-7004-0A4E-911A-88CA582A1A5C}" type="presParOf" srcId="{B27C4287-1264-4BA1-BE8E-C01726B8C328}" destId="{AC5C933B-BE83-4C86-806F-3B64218B2E49}" srcOrd="1" destOrd="0" presId="urn:microsoft.com/office/officeart/2005/8/layout/orgChart1"/>
    <dgm:cxn modelId="{465B85E0-797C-1F47-A1A1-4C068C40992C}" type="presParOf" srcId="{AC5C933B-BE83-4C86-806F-3B64218B2E49}" destId="{A34F03D6-2434-48D4-B624-86FF395A0365}" srcOrd="0" destOrd="0" presId="urn:microsoft.com/office/officeart/2005/8/layout/orgChart1"/>
    <dgm:cxn modelId="{CEF4F17C-2E7B-D744-9F59-6C5A701FC192}" type="presParOf" srcId="{A34F03D6-2434-48D4-B624-86FF395A0365}" destId="{D7386C23-98F8-4240-A504-3447468E1D37}" srcOrd="0" destOrd="0" presId="urn:microsoft.com/office/officeart/2005/8/layout/orgChart1"/>
    <dgm:cxn modelId="{EA9EEC80-56AA-CA42-88BB-E4FF69FB01B3}" type="presParOf" srcId="{A34F03D6-2434-48D4-B624-86FF395A0365}" destId="{F6BBE7AA-28DA-4246-8C0C-16A4CD184936}" srcOrd="1" destOrd="0" presId="urn:microsoft.com/office/officeart/2005/8/layout/orgChart1"/>
    <dgm:cxn modelId="{01E37018-E0F7-A246-9D7F-33DDC09A01A4}" type="presParOf" srcId="{AC5C933B-BE83-4C86-806F-3B64218B2E49}" destId="{B31DF466-3426-411E-812F-D1D3523695C5}" srcOrd="1" destOrd="0" presId="urn:microsoft.com/office/officeart/2005/8/layout/orgChart1"/>
    <dgm:cxn modelId="{61046BE0-41B0-AE49-8026-E02895860E09}" type="presParOf" srcId="{AC5C933B-BE83-4C86-806F-3B64218B2E49}" destId="{D7793F1B-DCAC-4100-A916-A5F57004220C}" srcOrd="2" destOrd="0" presId="urn:microsoft.com/office/officeart/2005/8/layout/orgChart1"/>
    <dgm:cxn modelId="{0BA89C18-855D-2E4D-BFAC-D76950F9A5EB}" type="presParOf" srcId="{B27C4287-1264-4BA1-BE8E-C01726B8C328}" destId="{D39FEAE6-7607-4009-86B2-77AA65B50DCD}" srcOrd="2" destOrd="0" presId="urn:microsoft.com/office/officeart/2005/8/layout/orgChart1"/>
    <dgm:cxn modelId="{D751D022-95CB-7646-BD1C-FCF14BDD723A}" type="presParOf" srcId="{B27C4287-1264-4BA1-BE8E-C01726B8C328}" destId="{6503D7EB-009E-403A-B169-448BDF3B07CA}" srcOrd="3" destOrd="0" presId="urn:microsoft.com/office/officeart/2005/8/layout/orgChart1"/>
    <dgm:cxn modelId="{F507F83C-E94B-074A-A67C-F1535B41AD9A}" type="presParOf" srcId="{6503D7EB-009E-403A-B169-448BDF3B07CA}" destId="{6504DA5E-D7E3-44C3-9C16-3AD124046895}" srcOrd="0" destOrd="0" presId="urn:microsoft.com/office/officeart/2005/8/layout/orgChart1"/>
    <dgm:cxn modelId="{CA28A429-4B06-6F4D-8026-20D82869075B}" type="presParOf" srcId="{6504DA5E-D7E3-44C3-9C16-3AD124046895}" destId="{5418F411-9A28-4A94-97A4-8F71E6F18847}" srcOrd="0" destOrd="0" presId="urn:microsoft.com/office/officeart/2005/8/layout/orgChart1"/>
    <dgm:cxn modelId="{AE3AB75D-9910-D842-98A5-64FF174B45F9}" type="presParOf" srcId="{6504DA5E-D7E3-44C3-9C16-3AD124046895}" destId="{15C48EC8-1EA1-4EAD-A903-2B452B0DC95B}" srcOrd="1" destOrd="0" presId="urn:microsoft.com/office/officeart/2005/8/layout/orgChart1"/>
    <dgm:cxn modelId="{9C2719CE-7AC3-8144-9F2F-6B0ABEE12544}" type="presParOf" srcId="{6503D7EB-009E-403A-B169-448BDF3B07CA}" destId="{3C81A8DA-C43D-4613-A49D-61937939D18C}" srcOrd="1" destOrd="0" presId="urn:microsoft.com/office/officeart/2005/8/layout/orgChart1"/>
    <dgm:cxn modelId="{379E2D09-34D2-D546-8B9A-9C55D6BC3643}" type="presParOf" srcId="{6503D7EB-009E-403A-B169-448BDF3B07CA}" destId="{91D83471-1FD8-45E4-8B94-89A1D25FAB71}" srcOrd="2" destOrd="0" presId="urn:microsoft.com/office/officeart/2005/8/layout/orgChart1"/>
    <dgm:cxn modelId="{B9BCA66D-4159-7E47-A95A-715ED1776E0C}" type="presParOf" srcId="{FE52E54C-5BD2-4603-9E0E-2A5233BB07AD}" destId="{0B32FAFC-0C75-468F-A010-958EF09E734D}" srcOrd="2" destOrd="0" presId="urn:microsoft.com/office/officeart/2005/8/layout/orgChart1"/>
    <dgm:cxn modelId="{8212D87D-B4EA-384D-A83B-32857EF57F91}" type="presParOf" srcId="{63EF2937-7686-4434-8C4C-94BA32AD887D}" destId="{42223485-8F2C-4ED5-84B9-2292A58D4581}" srcOrd="2" destOrd="0" presId="urn:microsoft.com/office/officeart/2005/8/layout/orgChart1"/>
    <dgm:cxn modelId="{92E1D94F-EA7E-BD4E-B37C-AFA1D7B2FDB9}" type="presParOf" srcId="{F3766925-9AA2-49B6-A3F3-8BF348489441}" destId="{B32470E1-32A9-4D50-8F1C-61D57778AE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FEAE6-7607-4009-86B2-77AA65B50DCD}">
      <dsp:nvSpPr>
        <dsp:cNvPr id="0" name=""/>
        <dsp:cNvSpPr/>
      </dsp:nvSpPr>
      <dsp:spPr>
        <a:xfrm>
          <a:off x="9283351" y="3355911"/>
          <a:ext cx="226310" cy="176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5221"/>
              </a:lnTo>
              <a:lnTo>
                <a:pt x="226310" y="17652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CF78E-C401-4649-90AB-D40179CA23CE}">
      <dsp:nvSpPr>
        <dsp:cNvPr id="0" name=""/>
        <dsp:cNvSpPr/>
      </dsp:nvSpPr>
      <dsp:spPr>
        <a:xfrm>
          <a:off x="9283351" y="3355911"/>
          <a:ext cx="226310" cy="694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018"/>
              </a:lnTo>
              <a:lnTo>
                <a:pt x="226310" y="6940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05D8E-A395-4702-9213-280907117834}">
      <dsp:nvSpPr>
        <dsp:cNvPr id="0" name=""/>
        <dsp:cNvSpPr/>
      </dsp:nvSpPr>
      <dsp:spPr>
        <a:xfrm>
          <a:off x="8974060" y="2284708"/>
          <a:ext cx="912785" cy="316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17"/>
              </a:lnTo>
              <a:lnTo>
                <a:pt x="912785" y="158417"/>
              </a:lnTo>
              <a:lnTo>
                <a:pt x="912785" y="3168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BDF0A-305E-4882-B196-B695D8B1ADA4}">
      <dsp:nvSpPr>
        <dsp:cNvPr id="0" name=""/>
        <dsp:cNvSpPr/>
      </dsp:nvSpPr>
      <dsp:spPr>
        <a:xfrm>
          <a:off x="7457780" y="3355911"/>
          <a:ext cx="226310" cy="176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5221"/>
              </a:lnTo>
              <a:lnTo>
                <a:pt x="226310" y="17652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901B2-1446-4CA0-973C-1527D7333B26}">
      <dsp:nvSpPr>
        <dsp:cNvPr id="0" name=""/>
        <dsp:cNvSpPr/>
      </dsp:nvSpPr>
      <dsp:spPr>
        <a:xfrm>
          <a:off x="7457780" y="3355911"/>
          <a:ext cx="226310" cy="694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018"/>
              </a:lnTo>
              <a:lnTo>
                <a:pt x="226310" y="6940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E30BF-1579-462F-8353-ECCB5EBA1D5F}">
      <dsp:nvSpPr>
        <dsp:cNvPr id="0" name=""/>
        <dsp:cNvSpPr/>
      </dsp:nvSpPr>
      <dsp:spPr>
        <a:xfrm>
          <a:off x="8061275" y="2284708"/>
          <a:ext cx="912785" cy="316834"/>
        </a:xfrm>
        <a:custGeom>
          <a:avLst/>
          <a:gdLst/>
          <a:ahLst/>
          <a:cxnLst/>
          <a:rect l="0" t="0" r="0" b="0"/>
          <a:pathLst>
            <a:path>
              <a:moveTo>
                <a:pt x="912785" y="0"/>
              </a:moveTo>
              <a:lnTo>
                <a:pt x="912785" y="158417"/>
              </a:lnTo>
              <a:lnTo>
                <a:pt x="0" y="158417"/>
              </a:lnTo>
              <a:lnTo>
                <a:pt x="0" y="3168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6E9E1-C5B0-4AE7-BB62-183A2925C4E2}">
      <dsp:nvSpPr>
        <dsp:cNvPr id="0" name=""/>
        <dsp:cNvSpPr/>
      </dsp:nvSpPr>
      <dsp:spPr>
        <a:xfrm>
          <a:off x="6235704" y="1213506"/>
          <a:ext cx="2738355" cy="316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17"/>
              </a:lnTo>
              <a:lnTo>
                <a:pt x="2738355" y="158417"/>
              </a:lnTo>
              <a:lnTo>
                <a:pt x="2738355" y="3168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27DD4-4727-4091-8BAB-CB35CAC873C7}">
      <dsp:nvSpPr>
        <dsp:cNvPr id="0" name=""/>
        <dsp:cNvSpPr/>
      </dsp:nvSpPr>
      <dsp:spPr>
        <a:xfrm>
          <a:off x="5632210" y="3355911"/>
          <a:ext cx="226310" cy="176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5221"/>
              </a:lnTo>
              <a:lnTo>
                <a:pt x="226310" y="17652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EC637-1DE2-488A-8375-8DD85722CD8C}">
      <dsp:nvSpPr>
        <dsp:cNvPr id="0" name=""/>
        <dsp:cNvSpPr/>
      </dsp:nvSpPr>
      <dsp:spPr>
        <a:xfrm>
          <a:off x="5632210" y="3355911"/>
          <a:ext cx="226310" cy="694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018"/>
              </a:lnTo>
              <a:lnTo>
                <a:pt x="226310" y="6940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3D133-312A-475C-95AA-9A94866C46E1}">
      <dsp:nvSpPr>
        <dsp:cNvPr id="0" name=""/>
        <dsp:cNvSpPr/>
      </dsp:nvSpPr>
      <dsp:spPr>
        <a:xfrm>
          <a:off x="3497349" y="2284708"/>
          <a:ext cx="2738355" cy="316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17"/>
              </a:lnTo>
              <a:lnTo>
                <a:pt x="2738355" y="158417"/>
              </a:lnTo>
              <a:lnTo>
                <a:pt x="2738355" y="3168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5BE29-FDAF-4EC5-87FB-647E18C89885}">
      <dsp:nvSpPr>
        <dsp:cNvPr id="0" name=""/>
        <dsp:cNvSpPr/>
      </dsp:nvSpPr>
      <dsp:spPr>
        <a:xfrm>
          <a:off x="3806639" y="3355911"/>
          <a:ext cx="226310" cy="176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5221"/>
              </a:lnTo>
              <a:lnTo>
                <a:pt x="226310" y="17652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680AC-085D-448F-9998-EC43536C8A06}">
      <dsp:nvSpPr>
        <dsp:cNvPr id="0" name=""/>
        <dsp:cNvSpPr/>
      </dsp:nvSpPr>
      <dsp:spPr>
        <a:xfrm>
          <a:off x="3806639" y="3355911"/>
          <a:ext cx="226310" cy="694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018"/>
              </a:lnTo>
              <a:lnTo>
                <a:pt x="226310" y="6940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FA4DD-C73F-4120-94D0-52FA351EA2F7}">
      <dsp:nvSpPr>
        <dsp:cNvPr id="0" name=""/>
        <dsp:cNvSpPr/>
      </dsp:nvSpPr>
      <dsp:spPr>
        <a:xfrm>
          <a:off x="3497349" y="2284708"/>
          <a:ext cx="912785" cy="316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17"/>
              </a:lnTo>
              <a:lnTo>
                <a:pt x="912785" y="158417"/>
              </a:lnTo>
              <a:lnTo>
                <a:pt x="912785" y="3168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68AD8-65BC-4AD4-A31D-80C847783AF7}">
      <dsp:nvSpPr>
        <dsp:cNvPr id="0" name=""/>
        <dsp:cNvSpPr/>
      </dsp:nvSpPr>
      <dsp:spPr>
        <a:xfrm>
          <a:off x="2584563" y="2284708"/>
          <a:ext cx="912785" cy="316834"/>
        </a:xfrm>
        <a:custGeom>
          <a:avLst/>
          <a:gdLst/>
          <a:ahLst/>
          <a:cxnLst/>
          <a:rect l="0" t="0" r="0" b="0"/>
          <a:pathLst>
            <a:path>
              <a:moveTo>
                <a:pt x="912785" y="0"/>
              </a:moveTo>
              <a:lnTo>
                <a:pt x="912785" y="158417"/>
              </a:lnTo>
              <a:lnTo>
                <a:pt x="0" y="158417"/>
              </a:lnTo>
              <a:lnTo>
                <a:pt x="0" y="3168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4AB6B-DAA5-450D-87F1-BE41CE1D5D4A}">
      <dsp:nvSpPr>
        <dsp:cNvPr id="0" name=""/>
        <dsp:cNvSpPr/>
      </dsp:nvSpPr>
      <dsp:spPr>
        <a:xfrm>
          <a:off x="758993" y="2284708"/>
          <a:ext cx="2738355" cy="316834"/>
        </a:xfrm>
        <a:custGeom>
          <a:avLst/>
          <a:gdLst/>
          <a:ahLst/>
          <a:cxnLst/>
          <a:rect l="0" t="0" r="0" b="0"/>
          <a:pathLst>
            <a:path>
              <a:moveTo>
                <a:pt x="2738355" y="0"/>
              </a:moveTo>
              <a:lnTo>
                <a:pt x="2738355" y="158417"/>
              </a:lnTo>
              <a:lnTo>
                <a:pt x="0" y="158417"/>
              </a:lnTo>
              <a:lnTo>
                <a:pt x="0" y="3168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1BCDA-76D9-4DF5-94DB-13B17D443D64}">
      <dsp:nvSpPr>
        <dsp:cNvPr id="0" name=""/>
        <dsp:cNvSpPr/>
      </dsp:nvSpPr>
      <dsp:spPr>
        <a:xfrm>
          <a:off x="3497349" y="1213506"/>
          <a:ext cx="2738355" cy="316834"/>
        </a:xfrm>
        <a:custGeom>
          <a:avLst/>
          <a:gdLst/>
          <a:ahLst/>
          <a:cxnLst/>
          <a:rect l="0" t="0" r="0" b="0"/>
          <a:pathLst>
            <a:path>
              <a:moveTo>
                <a:pt x="2738355" y="0"/>
              </a:moveTo>
              <a:lnTo>
                <a:pt x="2738355" y="158417"/>
              </a:lnTo>
              <a:lnTo>
                <a:pt x="0" y="158417"/>
              </a:lnTo>
              <a:lnTo>
                <a:pt x="0" y="3168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8FA71-90F6-4BCE-B7BF-9F67CA0125B4}">
      <dsp:nvSpPr>
        <dsp:cNvPr id="0" name=""/>
        <dsp:cNvSpPr/>
      </dsp:nvSpPr>
      <dsp:spPr>
        <a:xfrm>
          <a:off x="5481336" y="459138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Apikal prolaps</a:t>
          </a:r>
        </a:p>
      </dsp:txBody>
      <dsp:txXfrm>
        <a:off x="5481336" y="459138"/>
        <a:ext cx="1508735" cy="754367"/>
      </dsp:txXfrm>
    </dsp:sp>
    <dsp:sp modelId="{585CC61C-4977-4974-8A9A-DA0B1E50E876}">
      <dsp:nvSpPr>
        <dsp:cNvPr id="0" name=""/>
        <dsp:cNvSpPr/>
      </dsp:nvSpPr>
      <dsp:spPr>
        <a:xfrm>
          <a:off x="2742981" y="1530341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Uterus/Cervix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prolaps</a:t>
          </a:r>
        </a:p>
      </dsp:txBody>
      <dsp:txXfrm>
        <a:off x="2742981" y="1530341"/>
        <a:ext cx="1508735" cy="754367"/>
      </dsp:txXfrm>
    </dsp:sp>
    <dsp:sp modelId="{82C841AC-7299-40CD-8B45-8675A649E9B2}">
      <dsp:nvSpPr>
        <dsp:cNvPr id="0" name=""/>
        <dsp:cNvSpPr/>
      </dsp:nvSpPr>
      <dsp:spPr>
        <a:xfrm>
          <a:off x="4625" y="2601543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Vaginal hysterektomi med fixation</a:t>
          </a:r>
        </a:p>
      </dsp:txBody>
      <dsp:txXfrm>
        <a:off x="4625" y="2601543"/>
        <a:ext cx="1508735" cy="754367"/>
      </dsp:txXfrm>
    </dsp:sp>
    <dsp:sp modelId="{13C6C462-E1C0-40EC-84F6-96D0CCD82842}">
      <dsp:nvSpPr>
        <dsp:cNvPr id="0" name=""/>
        <dsp:cNvSpPr/>
      </dsp:nvSpPr>
      <dsp:spPr>
        <a:xfrm>
          <a:off x="1830195" y="2601543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Cervix amputation</a:t>
          </a:r>
        </a:p>
      </dsp:txBody>
      <dsp:txXfrm>
        <a:off x="1830195" y="2601543"/>
        <a:ext cx="1508735" cy="754367"/>
      </dsp:txXfrm>
    </dsp:sp>
    <dsp:sp modelId="{9A87E13E-A243-4A18-AA1A-F441C7A2D40F}">
      <dsp:nvSpPr>
        <dsp:cNvPr id="0" name=""/>
        <dsp:cNvSpPr/>
      </dsp:nvSpPr>
      <dsp:spPr>
        <a:xfrm>
          <a:off x="3655766" y="2601543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Sakrouteropexi</a:t>
          </a:r>
        </a:p>
      </dsp:txBody>
      <dsp:txXfrm>
        <a:off x="3655766" y="2601543"/>
        <a:ext cx="1508735" cy="754367"/>
      </dsp:txXfrm>
    </dsp:sp>
    <dsp:sp modelId="{522F75B6-38D0-4ED3-9593-358E73221CE8}">
      <dsp:nvSpPr>
        <dsp:cNvPr id="0" name=""/>
        <dsp:cNvSpPr/>
      </dsp:nvSpPr>
      <dsp:spPr>
        <a:xfrm>
          <a:off x="4032950" y="3672746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Laparoskopisk</a:t>
          </a:r>
        </a:p>
      </dsp:txBody>
      <dsp:txXfrm>
        <a:off x="4032950" y="3672746"/>
        <a:ext cx="1508735" cy="754367"/>
      </dsp:txXfrm>
    </dsp:sp>
    <dsp:sp modelId="{4B96B58F-42E6-450A-9C4F-AF7F5A2E0EB5}">
      <dsp:nvSpPr>
        <dsp:cNvPr id="0" name=""/>
        <dsp:cNvSpPr/>
      </dsp:nvSpPr>
      <dsp:spPr>
        <a:xfrm>
          <a:off x="4032950" y="4743948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Robotassisterad laparoskopisk</a:t>
          </a:r>
        </a:p>
      </dsp:txBody>
      <dsp:txXfrm>
        <a:off x="4032950" y="4743948"/>
        <a:ext cx="1508735" cy="754367"/>
      </dsp:txXfrm>
    </dsp:sp>
    <dsp:sp modelId="{3D567DDD-06D0-4B09-B76E-E539905BDA8A}">
      <dsp:nvSpPr>
        <dsp:cNvPr id="0" name=""/>
        <dsp:cNvSpPr/>
      </dsp:nvSpPr>
      <dsp:spPr>
        <a:xfrm>
          <a:off x="5481336" y="2601543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 err="1"/>
            <a:t>Sakrospinosusfixation</a:t>
          </a:r>
          <a:endParaRPr lang="sv-SE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(</a:t>
          </a:r>
          <a:r>
            <a:rPr lang="sv-SE" sz="1100" kern="1200" dirty="0" err="1"/>
            <a:t>uni</a:t>
          </a:r>
          <a:r>
            <a:rPr lang="sv-SE" sz="1100" kern="1200" dirty="0"/>
            <a:t> eller bilateral)</a:t>
          </a:r>
        </a:p>
      </dsp:txBody>
      <dsp:txXfrm>
        <a:off x="5481336" y="2601543"/>
        <a:ext cx="1508735" cy="754367"/>
      </dsp:txXfrm>
    </dsp:sp>
    <dsp:sp modelId="{72F9151F-0661-4C90-8D41-E38F4BEBDC54}">
      <dsp:nvSpPr>
        <dsp:cNvPr id="0" name=""/>
        <dsp:cNvSpPr/>
      </dsp:nvSpPr>
      <dsp:spPr>
        <a:xfrm>
          <a:off x="5858520" y="3672746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Med sutur</a:t>
          </a:r>
        </a:p>
      </dsp:txBody>
      <dsp:txXfrm>
        <a:off x="5858520" y="3672746"/>
        <a:ext cx="1508735" cy="754367"/>
      </dsp:txXfrm>
    </dsp:sp>
    <dsp:sp modelId="{82D1A1B0-9E23-4AF7-9E3F-7ECEAFE4101C}">
      <dsp:nvSpPr>
        <dsp:cNvPr id="0" name=""/>
        <dsp:cNvSpPr/>
      </dsp:nvSpPr>
      <dsp:spPr>
        <a:xfrm>
          <a:off x="5858520" y="4743948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Med nät</a:t>
          </a:r>
        </a:p>
      </dsp:txBody>
      <dsp:txXfrm>
        <a:off x="5858520" y="4743948"/>
        <a:ext cx="1508735" cy="754367"/>
      </dsp:txXfrm>
    </dsp:sp>
    <dsp:sp modelId="{BF009385-4E3A-436E-861E-AA547BE5D81E}">
      <dsp:nvSpPr>
        <dsp:cNvPr id="0" name=""/>
        <dsp:cNvSpPr/>
      </dsp:nvSpPr>
      <dsp:spPr>
        <a:xfrm>
          <a:off x="8219692" y="1530341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Vaginaltoppsprolaps</a:t>
          </a:r>
        </a:p>
      </dsp:txBody>
      <dsp:txXfrm>
        <a:off x="8219692" y="1530341"/>
        <a:ext cx="1508735" cy="754367"/>
      </dsp:txXfrm>
    </dsp:sp>
    <dsp:sp modelId="{6412193B-7DC9-4B3C-9471-AD06D9950F36}">
      <dsp:nvSpPr>
        <dsp:cNvPr id="0" name=""/>
        <dsp:cNvSpPr/>
      </dsp:nvSpPr>
      <dsp:spPr>
        <a:xfrm>
          <a:off x="7306907" y="2601543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Sakrokolpopexi</a:t>
          </a:r>
        </a:p>
      </dsp:txBody>
      <dsp:txXfrm>
        <a:off x="7306907" y="2601543"/>
        <a:ext cx="1508735" cy="754367"/>
      </dsp:txXfrm>
    </dsp:sp>
    <dsp:sp modelId="{9EE02E3A-B075-4F13-8E81-165248247D77}">
      <dsp:nvSpPr>
        <dsp:cNvPr id="0" name=""/>
        <dsp:cNvSpPr/>
      </dsp:nvSpPr>
      <dsp:spPr>
        <a:xfrm>
          <a:off x="7684091" y="3672746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Laparoskopisk </a:t>
          </a:r>
        </a:p>
      </dsp:txBody>
      <dsp:txXfrm>
        <a:off x="7684091" y="3672746"/>
        <a:ext cx="1508735" cy="754367"/>
      </dsp:txXfrm>
    </dsp:sp>
    <dsp:sp modelId="{E246ADA3-00F0-4769-8B65-978C1AF7B125}">
      <dsp:nvSpPr>
        <dsp:cNvPr id="0" name=""/>
        <dsp:cNvSpPr/>
      </dsp:nvSpPr>
      <dsp:spPr>
        <a:xfrm>
          <a:off x="7684091" y="4743948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Robotassisterad laparoskopisk</a:t>
          </a:r>
        </a:p>
      </dsp:txBody>
      <dsp:txXfrm>
        <a:off x="7684091" y="4743948"/>
        <a:ext cx="1508735" cy="754367"/>
      </dsp:txXfrm>
    </dsp:sp>
    <dsp:sp modelId="{9F75C810-0963-48E6-B2EF-92E06021E884}">
      <dsp:nvSpPr>
        <dsp:cNvPr id="0" name=""/>
        <dsp:cNvSpPr/>
      </dsp:nvSpPr>
      <dsp:spPr>
        <a:xfrm>
          <a:off x="9132477" y="2601543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Sakrospinosus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ligament fixation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(uni eller bilateral)</a:t>
          </a:r>
        </a:p>
      </dsp:txBody>
      <dsp:txXfrm>
        <a:off x="9132477" y="2601543"/>
        <a:ext cx="1508735" cy="754367"/>
      </dsp:txXfrm>
    </dsp:sp>
    <dsp:sp modelId="{D7386C23-98F8-4240-A504-3447468E1D37}">
      <dsp:nvSpPr>
        <dsp:cNvPr id="0" name=""/>
        <dsp:cNvSpPr/>
      </dsp:nvSpPr>
      <dsp:spPr>
        <a:xfrm>
          <a:off x="9509661" y="3672746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Med sutur</a:t>
          </a:r>
        </a:p>
      </dsp:txBody>
      <dsp:txXfrm>
        <a:off x="9509661" y="3672746"/>
        <a:ext cx="1508735" cy="754367"/>
      </dsp:txXfrm>
    </dsp:sp>
    <dsp:sp modelId="{5418F411-9A28-4A94-97A4-8F71E6F18847}">
      <dsp:nvSpPr>
        <dsp:cNvPr id="0" name=""/>
        <dsp:cNvSpPr/>
      </dsp:nvSpPr>
      <dsp:spPr>
        <a:xfrm>
          <a:off x="9509661" y="4743948"/>
          <a:ext cx="1508735" cy="75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/>
            <a:t>Med nät</a:t>
          </a:r>
        </a:p>
      </dsp:txBody>
      <dsp:txXfrm>
        <a:off x="9509661" y="4743948"/>
        <a:ext cx="1508735" cy="754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A0824-D4DC-1F4E-B366-D4085427ABE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E4508-3032-0C4F-B9E6-2680E1BC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E4508-3032-0C4F-B9E6-2680E1BCBD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mothes</a:t>
            </a:r>
            <a:r>
              <a:rPr lang="en-US" dirty="0"/>
              <a:t> </a:t>
            </a:r>
            <a:r>
              <a:rPr lang="en-US" dirty="0" err="1"/>
              <a:t>tysk</a:t>
            </a:r>
            <a:r>
              <a:rPr lang="en-US" dirty="0"/>
              <a:t> </a:t>
            </a:r>
            <a:r>
              <a:rPr lang="en-US" dirty="0" err="1"/>
              <a:t>studie</a:t>
            </a:r>
            <a:r>
              <a:rPr lang="en-US" dirty="0"/>
              <a:t>, LAVH</a:t>
            </a:r>
          </a:p>
          <a:p>
            <a:r>
              <a:rPr lang="en-US" dirty="0"/>
              <a:t>def elongation Corpus cervix ratio &lt;1.5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olika</a:t>
            </a:r>
            <a:r>
              <a:rPr lang="en-US" dirty="0"/>
              <a:t> </a:t>
            </a:r>
            <a:r>
              <a:rPr lang="en-US" dirty="0" err="1"/>
              <a:t>stadier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elongation</a:t>
            </a:r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0FC67A-4188-EC4B-AF38-BDA129210B60}" type="slidenum">
              <a:rPr lang="sv-SE" altLang="sv-SE" smtClean="0"/>
              <a:pPr>
                <a:defRPr/>
              </a:pPr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6873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/>
              <a:t>flesta</a:t>
            </a:r>
            <a:r>
              <a:rPr lang="en-US" dirty="0"/>
              <a:t> </a:t>
            </a:r>
            <a:r>
              <a:rPr lang="en-US" dirty="0" err="1"/>
              <a:t>kolpopexier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vaginaltoppsprolaps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uterusprolaps</a:t>
            </a:r>
            <a:endParaRPr lang="en-US" dirty="0"/>
          </a:p>
          <a:p>
            <a:pPr lvl="1"/>
            <a:r>
              <a:rPr lang="en-US" dirty="0" err="1"/>
              <a:t>ffa</a:t>
            </a:r>
            <a:r>
              <a:rPr lang="en-US" dirty="0"/>
              <a:t> </a:t>
            </a:r>
            <a:r>
              <a:rPr lang="en-US" dirty="0" err="1"/>
              <a:t>öppna</a:t>
            </a:r>
            <a:r>
              <a:rPr lang="en-US" dirty="0"/>
              <a:t> </a:t>
            </a:r>
            <a:r>
              <a:rPr lang="en-US" dirty="0" err="1"/>
              <a:t>abdominella</a:t>
            </a:r>
            <a:r>
              <a:rPr lang="en-US" dirty="0"/>
              <a:t> </a:t>
            </a:r>
            <a:r>
              <a:rPr lang="en-US" dirty="0" err="1"/>
              <a:t>sakrokolopexier</a:t>
            </a:r>
            <a:endParaRPr lang="en-US" dirty="0"/>
          </a:p>
          <a:p>
            <a:pPr lvl="1"/>
            <a:r>
              <a:rPr lang="en-US" dirty="0" err="1"/>
              <a:t>vaginala</a:t>
            </a:r>
            <a:r>
              <a:rPr lang="en-US" dirty="0"/>
              <a:t> </a:t>
            </a:r>
            <a:r>
              <a:rPr lang="en-US" dirty="0" err="1"/>
              <a:t>metoderna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mycket</a:t>
            </a:r>
            <a:r>
              <a:rPr lang="en-US" dirty="0"/>
              <a:t> </a:t>
            </a:r>
            <a:r>
              <a:rPr lang="en-US" dirty="0" err="1"/>
              <a:t>heterogen</a:t>
            </a:r>
            <a:r>
              <a:rPr lang="en-US" dirty="0"/>
              <a:t> </a:t>
            </a:r>
            <a:r>
              <a:rPr lang="en-US" dirty="0" err="1"/>
              <a:t>grupp</a:t>
            </a:r>
            <a:r>
              <a:rPr lang="en-US" dirty="0"/>
              <a:t> (</a:t>
            </a:r>
            <a:r>
              <a:rPr lang="en-US" dirty="0" err="1"/>
              <a:t>hysterektomi</a:t>
            </a:r>
            <a:r>
              <a:rPr lang="en-US" dirty="0"/>
              <a:t>, </a:t>
            </a:r>
            <a:r>
              <a:rPr lang="en-US" dirty="0" err="1"/>
              <a:t>sakrosipnosusfixation</a:t>
            </a:r>
            <a:r>
              <a:rPr lang="en-US" dirty="0"/>
              <a:t>, </a:t>
            </a:r>
            <a:r>
              <a:rPr lang="en-US" dirty="0" err="1"/>
              <a:t>äldre</a:t>
            </a:r>
            <a:r>
              <a:rPr lang="en-US" dirty="0"/>
              <a:t> </a:t>
            </a:r>
            <a:r>
              <a:rPr lang="en-US" dirty="0" err="1"/>
              <a:t>nät</a:t>
            </a:r>
            <a:r>
              <a:rPr lang="en-US" dirty="0"/>
              <a:t>, </a:t>
            </a:r>
            <a:r>
              <a:rPr lang="en-US" dirty="0" err="1"/>
              <a:t>sakrouterinligamentplissering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E4508-3032-0C4F-B9E6-2680E1BCB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1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kapoor</a:t>
            </a:r>
            <a:r>
              <a:rPr lang="en-US" dirty="0"/>
              <a:t> – </a:t>
            </a:r>
            <a:r>
              <a:rPr lang="en-US" dirty="0" err="1"/>
              <a:t>fler</a:t>
            </a:r>
            <a:r>
              <a:rPr lang="en-US" dirty="0"/>
              <a:t> </a:t>
            </a:r>
            <a:r>
              <a:rPr lang="en-US" dirty="0" err="1"/>
              <a:t>organskador</a:t>
            </a:r>
            <a:r>
              <a:rPr lang="en-US" dirty="0"/>
              <a:t>, </a:t>
            </a:r>
            <a:r>
              <a:rPr lang="en-US" dirty="0" err="1"/>
              <a:t>längre</a:t>
            </a:r>
            <a:r>
              <a:rPr lang="en-US" dirty="0"/>
              <a:t> op-</a:t>
            </a:r>
            <a:r>
              <a:rPr lang="en-US" dirty="0" err="1"/>
              <a:t>tid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blödning</a:t>
            </a:r>
            <a:r>
              <a:rPr lang="en-US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0FC67A-4188-EC4B-AF38-BDA129210B60}" type="slidenum">
              <a:rPr lang="sv-SE" altLang="sv-SE" smtClean="0"/>
              <a:pPr>
                <a:defRPr/>
              </a:pPr>
              <a:t>15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8880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Platshållare för bildobjekt 1">
            <a:extLst>
              <a:ext uri="{FF2B5EF4-FFF2-40B4-BE49-F238E27FC236}">
                <a16:creationId xmlns:a16="http://schemas.microsoft.com/office/drawing/2014/main" id="{B5A649E8-8C7C-504E-9215-C4A3F5808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Platshållare för anteckningar 2">
            <a:extLst>
              <a:ext uri="{FF2B5EF4-FFF2-40B4-BE49-F238E27FC236}">
                <a16:creationId xmlns:a16="http://schemas.microsoft.com/office/drawing/2014/main" id="{20330232-3383-1440-A3EF-3B84547D1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sv-SE">
                <a:latin typeface="Times" pitchFamily="2" charset="0"/>
              </a:rPr>
              <a:t>powerberäkning: 15% relaps vs 25% relaps – 10%:enheter skillnad – 250 pat i bägge arm</a:t>
            </a:r>
          </a:p>
          <a:p>
            <a:r>
              <a:rPr lang="en-US" altLang="sv-SE">
                <a:latin typeface="Times" pitchFamily="2" charset="0"/>
              </a:rPr>
              <a:t>ad modum fothergill – kardinalligamenten förkortas och sys över cervix</a:t>
            </a:r>
          </a:p>
          <a:p>
            <a:r>
              <a:rPr lang="en-US" altLang="sv-SE">
                <a:latin typeface="Times" pitchFamily="2" charset="0"/>
              </a:rPr>
              <a:t>dysparuni har inte utvärderats</a:t>
            </a:r>
          </a:p>
          <a:p>
            <a:r>
              <a:rPr lang="en-US" altLang="sv-SE">
                <a:latin typeface="Times" pitchFamily="2" charset="0"/>
              </a:rPr>
              <a:t>preparat-undersökning från patolog-registret – inga endometriecansrar</a:t>
            </a:r>
          </a:p>
          <a:p>
            <a:r>
              <a:rPr lang="en-US" altLang="sv-SE">
                <a:latin typeface="Times" pitchFamily="2" charset="0"/>
              </a:rPr>
              <a:t>endometriecanser stadium 1A hos 1 patient (0.3%) 15m efter cx-amputationen</a:t>
            </a:r>
          </a:p>
          <a:p>
            <a:r>
              <a:rPr lang="en-US" altLang="sv-SE">
                <a:latin typeface="Times" pitchFamily="2" charset="0"/>
              </a:rPr>
              <a:t>3 hemato/pyometra – 1%</a:t>
            </a:r>
          </a:p>
          <a:p>
            <a:endParaRPr lang="en-US" altLang="sv-SE">
              <a:latin typeface="Times" pitchFamily="2" charset="0"/>
            </a:endParaRPr>
          </a:p>
          <a:p>
            <a:endParaRPr lang="en-US" altLang="sv-SE">
              <a:latin typeface="Times" pitchFamily="2" charset="0"/>
            </a:endParaRPr>
          </a:p>
        </p:txBody>
      </p:sp>
      <p:sp>
        <p:nvSpPr>
          <p:cNvPr id="134147" name="Platshållare för bildnummer 3">
            <a:extLst>
              <a:ext uri="{FF2B5EF4-FFF2-40B4-BE49-F238E27FC236}">
                <a16:creationId xmlns:a16="http://schemas.microsoft.com/office/drawing/2014/main" id="{A9C5195D-340B-2849-96BF-3E61D59AA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4157DAF0-1870-E44E-B4C9-91E99834A90B}" type="slidenum">
              <a:rPr lang="sv-SE" altLang="sv-SE" sz="1200" smtClean="0"/>
              <a:pPr/>
              <a:t>17</a:t>
            </a:fld>
            <a:endParaRPr lang="sv-SE" altLang="sv-SE" sz="1200"/>
          </a:p>
        </p:txBody>
      </p:sp>
    </p:spTree>
    <p:extLst>
      <p:ext uri="{BB962C8B-B14F-4D97-AF65-F5344CB8AC3E}">
        <p14:creationId xmlns:p14="http://schemas.microsoft.com/office/powerpoint/2010/main" val="79273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nästa</a:t>
            </a:r>
            <a:r>
              <a:rPr lang="en-US" dirty="0"/>
              <a:t> </a:t>
            </a:r>
            <a:r>
              <a:rPr lang="en-US" dirty="0" err="1"/>
              <a:t>sida</a:t>
            </a:r>
            <a:r>
              <a:rPr lang="en-US" dirty="0"/>
              <a:t> </a:t>
            </a:r>
            <a:r>
              <a:rPr lang="en-US" dirty="0" err="1"/>
              <a:t>gällande</a:t>
            </a:r>
            <a:r>
              <a:rPr lang="en-US" dirty="0"/>
              <a:t> </a:t>
            </a:r>
            <a:r>
              <a:rPr lang="en-US" dirty="0" err="1"/>
              <a:t>önskat</a:t>
            </a:r>
            <a:r>
              <a:rPr lang="en-US" dirty="0"/>
              <a:t> </a:t>
            </a:r>
            <a:r>
              <a:rPr lang="en-US" dirty="0" err="1"/>
              <a:t>slutresultat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sakrospinosusfixation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81B9C-C9DC-E248-8D32-124EBA5A8A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b="0" noProof="0" dirty="0"/>
          </a:p>
          <a:p>
            <a:pPr marL="171450" indent="-171450">
              <a:buFontTx/>
              <a:buChar char="-"/>
            </a:pPr>
            <a:endParaRPr lang="sv-SE" b="0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81B9C-C9DC-E248-8D32-124EBA5A8A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ungefär såhär skulle jag vilja ha det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81B9C-C9DC-E248-8D32-124EBA5A8A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38AD06-F82B-2D45-987A-4CCAA1DD2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ACEFA71-58A6-FA42-97ED-8CFEA00C9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562021-2727-0D42-9AF6-A8004AEC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260A-7120-944E-9E88-9422D278DDA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591398-2C9F-6D45-AAEA-14BE38425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FC81F6-0E21-2648-B085-7279B106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782E-4583-874C-8A45-BBCE7BC3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5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F39411-FE12-F745-B228-7510C775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4018266-BED3-9444-93AA-4E3D9E2AC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1ECF5B-0EAD-8343-B70E-0926E8AEE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260A-7120-944E-9E88-9422D278DDA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AFA2F4-EAC3-4347-94C0-7BF3EAE5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2A594D-E9F2-6B45-869C-C14FF4A9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782E-4583-874C-8A45-BBCE7BC3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23501E1-8BA4-0B43-91D6-3D9DC5264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F5FD271-01BB-2040-84A6-03DA32C96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62117-830E-0E45-B6C5-2A85F0F3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260A-7120-944E-9E88-9422D278DDA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DF9F37-0624-4F46-A5BE-90B41105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C71B68-DE24-334B-9966-0AAF91B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782E-4583-874C-8A45-BBCE7BC3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3E12F5-3CF8-4B49-B581-C0997C6C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F8877B-80FC-2749-9915-7CD0442DC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ECA0BB-3C5E-B245-9860-47086EF6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260A-7120-944E-9E88-9422D278DDA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AF013A-D0C8-A745-98CC-209AEDC7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C7414-086A-C244-B568-8D2C1FE5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782E-4583-874C-8A45-BBCE7BC3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5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5D5147-A25A-4240-8A26-661B9522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5881CB-5ECB-AB4D-8D91-691576625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595385-87FF-4049-88E6-3156D886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260A-7120-944E-9E88-9422D278DDA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4819CE-EA0E-2742-AEE1-9A931839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FFD6CB-C356-C744-B326-86E37686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782E-4583-874C-8A45-BBCE7BC3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2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E8EB60-64F3-7C44-BCE7-BE52D341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83A6CF-E151-BD45-83AC-B9A970F1E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5CDA1DA-5609-554F-BB04-4D20BBC3A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E28B3A-050D-A24F-A659-D8E19227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260A-7120-944E-9E88-9422D278DDA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E9883C-83AB-994E-87EA-9046E649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C3F37C9-DFFC-7A4B-B0ED-CCD3295E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782E-4583-874C-8A45-BBCE7BC3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2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06D61-2AC4-2646-9C25-71246E9A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B96C2D-8050-7443-8E2F-25000FF6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FE7188-1B6D-7C4B-A1B8-8EC67FC9A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CF5CA67-2280-1E44-BA34-3C61C1FDB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FFE3CAD-F04E-DE43-B532-26FA7DE74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8D4D7B7-8A69-9C4F-9AEF-372E1345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260A-7120-944E-9E88-9422D278DDA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BE546AC-EE83-AC4E-949A-D8712854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620AB2E-4294-1B40-ABAA-8C363F30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782E-4583-874C-8A45-BBCE7BC3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7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4A83A2-94BA-2248-B2E5-1D30ED1C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611B02F-B373-A246-9A8D-41266029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260A-7120-944E-9E88-9422D278DDA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0E310A3-F508-B74F-A435-351D8F53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AF2719D-402A-534C-8E8F-E3FB9EEE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782E-4583-874C-8A45-BBCE7BC3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7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23F6F15-F474-D94E-B4C4-49C173EE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260A-7120-944E-9E88-9422D278DDA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4084D37-8DB9-0F45-9574-7ED72F55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B500B2F-EC1E-6045-BFC7-DD20112C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782E-4583-874C-8A45-BBCE7BC3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7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0853C7-A6C1-B843-B7ED-D77E82AC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535FC3-E91F-0943-B07E-C7DEAE6B6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5B20DD-E3E4-EB47-AF5D-FFD681888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8F8D1A-2F84-834F-8AB6-175E6688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260A-7120-944E-9E88-9422D278DDA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FBD8B3-C068-824B-B5FF-1EFCBFBF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BEB34E8-9265-2A4D-92A7-84405491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782E-4583-874C-8A45-BBCE7BC3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7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F99FA3-D006-2549-A347-A81AAE2A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D050AB0-8AF9-C44C-BB45-874A42ABC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A4BBC3-0789-CD4C-89B2-AB8A58F7B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39D0DFE-F00A-744C-BDF5-35409A83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260A-7120-944E-9E88-9422D278DDA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99AC98-6E4F-EF4B-91B4-0A7A37A4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FCC9DAF-257B-CC49-9D7C-B3597FAE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782E-4583-874C-8A45-BBCE7BC3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8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385C233-3CAB-CA4A-B59E-12C30350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9BA1D9-CD7E-2A44-9BEC-EB30BA409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2330C3-D0D6-5241-8092-AE221132C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260A-7120-944E-9E88-9422D278DDAB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47F54F-D7AC-DB48-935E-1BAB44A58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46639A-5E03-B341-8273-FF89B139E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782E-4583-874C-8A45-BBCE7BC3D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8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37EEA7-EACE-1141-B097-165E31FA1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2387600"/>
          </a:xfrm>
        </p:spPr>
        <p:txBody>
          <a:bodyPr/>
          <a:lstStyle/>
          <a:p>
            <a:r>
              <a:rPr lang="sv-SE" dirty="0"/>
              <a:t>Apikal prolaps - intro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7DFB24C-126F-4044-9950-20666BF44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3299"/>
            <a:ext cx="9144000" cy="1655762"/>
          </a:xfrm>
        </p:spPr>
        <p:txBody>
          <a:bodyPr/>
          <a:lstStyle/>
          <a:p>
            <a:r>
              <a:rPr lang="sv-SE" dirty="0"/>
              <a:t>GynOp användarmöte 16 april 2021</a:t>
            </a:r>
          </a:p>
          <a:p>
            <a:r>
              <a:rPr lang="sv-SE" dirty="0"/>
              <a:t>Ida Bergman </a:t>
            </a:r>
          </a:p>
          <a:p>
            <a:r>
              <a:rPr lang="sv-SE" dirty="0"/>
              <a:t>delregisteransvarig rekonstruktiv bäckenbottenkirurgi</a:t>
            </a:r>
          </a:p>
        </p:txBody>
      </p:sp>
      <p:pic>
        <p:nvPicPr>
          <p:cNvPr id="4" name="Picture 2" descr="Nationella kvalitetsregistret inom gynekologisk kirurgi">
            <a:extLst>
              <a:ext uri="{FF2B5EF4-FFF2-40B4-BE49-F238E27FC236}">
                <a16:creationId xmlns:a16="http://schemas.microsoft.com/office/drawing/2014/main" id="{B8F8B2F5-EAB5-43F0-A8E4-0FED52B0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356" y="5300412"/>
            <a:ext cx="53149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5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391644-1E5C-3349-8669-BFC9EB5E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gör</a:t>
            </a:r>
            <a:r>
              <a:rPr lang="en-US" dirty="0"/>
              <a:t> vi i Sverige vid </a:t>
            </a:r>
            <a:r>
              <a:rPr lang="en-US" dirty="0" err="1"/>
              <a:t>uterusdecens</a:t>
            </a:r>
            <a:r>
              <a:rPr lang="en-US" dirty="0"/>
              <a:t>?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EC9A29-AE79-DA4B-9899-2CFF052D6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50848"/>
            <a:ext cx="7324344" cy="52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6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407DDE-578B-C248-B693-5E89A529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gör</a:t>
            </a:r>
            <a:r>
              <a:rPr lang="en-US" dirty="0"/>
              <a:t> vi </a:t>
            </a:r>
            <a:r>
              <a:rPr lang="en-US" dirty="0" err="1"/>
              <a:t>i</a:t>
            </a:r>
            <a:r>
              <a:rPr lang="en-US" dirty="0"/>
              <a:t> Sverige vid vault </a:t>
            </a:r>
            <a:r>
              <a:rPr lang="en-US" dirty="0" err="1"/>
              <a:t>prolaps</a:t>
            </a:r>
            <a:r>
              <a:rPr lang="en-US" dirty="0"/>
              <a:t>?</a:t>
            </a:r>
          </a:p>
        </p:txBody>
      </p:sp>
      <p:pic>
        <p:nvPicPr>
          <p:cNvPr id="3" name="Picture">
            <a:extLst>
              <a:ext uri="{FF2B5EF4-FFF2-40B4-BE49-F238E27FC236}">
                <a16:creationId xmlns:a16="http://schemas.microsoft.com/office/drawing/2014/main" id="{FB527FF1-C85D-A94D-9DBC-6FDE9B32B1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947672" y="1505712"/>
            <a:ext cx="7269480" cy="493166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002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030378-4B8E-924F-AC3E-13A99BB0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7236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säger</a:t>
            </a:r>
            <a:r>
              <a:rPr lang="en-US" dirty="0"/>
              <a:t> </a:t>
            </a:r>
            <a:r>
              <a:rPr lang="en-US" dirty="0" err="1"/>
              <a:t>evidensen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165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ubrik 1">
            <a:extLst>
              <a:ext uri="{FF2B5EF4-FFF2-40B4-BE49-F238E27FC236}">
                <a16:creationId xmlns:a16="http://schemas.microsoft.com/office/drawing/2014/main" id="{BDFBB77F-0C1D-ED4A-BDD6-B270AC4F6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Cochrane review: surgical management of apical prolapse, Maher 2016 – 30 </a:t>
            </a:r>
            <a:r>
              <a:rPr lang="en-US" altLang="sv-SE" dirty="0" err="1"/>
              <a:t>RCT:er</a:t>
            </a:r>
            <a:endParaRPr lang="en-US" altLang="sv-SE" dirty="0"/>
          </a:p>
        </p:txBody>
      </p:sp>
      <p:sp>
        <p:nvSpPr>
          <p:cNvPr id="139266" name="Platshållare för innehåll 2">
            <a:extLst>
              <a:ext uri="{FF2B5EF4-FFF2-40B4-BE49-F238E27FC236}">
                <a16:creationId xmlns:a16="http://schemas.microsoft.com/office/drawing/2014/main" id="{BF11EA0A-59A9-BE44-995A-9CECB32A4D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370137"/>
            <a:ext cx="10515600" cy="4351338"/>
          </a:xfrm>
        </p:spPr>
        <p:txBody>
          <a:bodyPr/>
          <a:lstStyle/>
          <a:p>
            <a:r>
              <a:rPr lang="sv-SE" altLang="sv-SE" dirty="0" err="1"/>
              <a:t>Sakrokolpopexi</a:t>
            </a:r>
            <a:r>
              <a:rPr lang="sv-SE" altLang="sv-SE" dirty="0"/>
              <a:t> har högst </a:t>
            </a:r>
            <a:r>
              <a:rPr lang="sv-SE" altLang="sv-SE" dirty="0" err="1"/>
              <a:t>success</a:t>
            </a:r>
            <a:r>
              <a:rPr lang="sv-SE" altLang="sv-SE" dirty="0"/>
              <a:t> rate vid jämförelse mellan olika kirurgiska ingrepp för kvinnor med apikal prolaps (</a:t>
            </a:r>
            <a:r>
              <a:rPr lang="sv-SE" altLang="sv-SE" dirty="0" err="1"/>
              <a:t>Grade</a:t>
            </a:r>
            <a:r>
              <a:rPr lang="sv-SE" altLang="sv-SE" dirty="0"/>
              <a:t> A).</a:t>
            </a:r>
            <a:endParaRPr lang="sv-SE" altLang="sv-SE" baseline="30000" dirty="0"/>
          </a:p>
          <a:p>
            <a:r>
              <a:rPr lang="sv-SE" altLang="sv-SE" dirty="0"/>
              <a:t>92-95 % subjektivt och objektivt bot.</a:t>
            </a:r>
          </a:p>
          <a:p>
            <a:r>
              <a:rPr lang="sv-SE" altLang="sv-SE" dirty="0"/>
              <a:t>SCP vs olika vaginala ingrepp</a:t>
            </a:r>
          </a:p>
          <a:p>
            <a:pPr lvl="1"/>
            <a:r>
              <a:rPr lang="sv-SE" altLang="sv-SE" dirty="0"/>
              <a:t>Botar från globuskänsla i större utsträckning än vaginala ingrepp RR 2.1 (95 % CI 1.1-4.2) </a:t>
            </a:r>
            <a:r>
              <a:rPr lang="sv-SE" altLang="sv-SE" dirty="0">
                <a:sym typeface="Wingdings" pitchFamily="2" charset="2"/>
              </a:rPr>
              <a:t></a:t>
            </a:r>
            <a:r>
              <a:rPr lang="sv-SE" altLang="sv-SE" dirty="0"/>
              <a:t>7% vs 14%  </a:t>
            </a:r>
          </a:p>
          <a:p>
            <a:pPr lvl="1"/>
            <a:r>
              <a:rPr lang="sv-SE" altLang="sv-SE" dirty="0"/>
              <a:t>Risk för reoperation lägre än efter vaginala ingrepp, RR 2.3 (95% CI 1.2-4.3)</a:t>
            </a:r>
            <a:endParaRPr lang="en-US" alt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C91494-9FF4-2D49-8155-EC741CACE8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023625-D4B6-C64B-BE57-4233E74D4472}" type="datetime4">
              <a:rPr lang="sv-SE" altLang="sv-SE" smtClean="0"/>
              <a:pPr>
                <a:defRPr/>
              </a:pPr>
              <a:t>4 maj 2021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FF03A7-E133-0C4A-8400-DD7CD7CF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sv-SE"/>
              <a:t>Ida Bergman </a:t>
            </a:r>
          </a:p>
        </p:txBody>
      </p:sp>
      <p:sp>
        <p:nvSpPr>
          <p:cNvPr id="139269" name="Platshållare för bildnummer 5">
            <a:extLst>
              <a:ext uri="{FF2B5EF4-FFF2-40B4-BE49-F238E27FC236}">
                <a16:creationId xmlns:a16="http://schemas.microsoft.com/office/drawing/2014/main" id="{77922895-9125-774B-8254-D9D42D90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69AB00E1-41A9-8248-938F-02EC916F09A5}" type="slidenum">
              <a:rPr lang="sv-SE" altLang="sv-SE" sz="800">
                <a:solidFill>
                  <a:schemeClr val="bg2"/>
                </a:solidFill>
                <a:latin typeface="Arial" panose="020B0604020202020204" pitchFamily="34" charset="0"/>
              </a:rPr>
              <a:pPr/>
              <a:t>13</a:t>
            </a:fld>
            <a:endParaRPr lang="sv-SE" altLang="sv-SE" sz="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DD58AF4-7A88-3F44-96CF-52C9DC86A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456" y="365125"/>
            <a:ext cx="169068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3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4B69BF-3AB8-DB46-AD88-1FABF252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...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07DBC2-2738-EF43-A8DA-61137682E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83%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patienterna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vaginaltoppsprolapser</a:t>
            </a:r>
            <a:endParaRPr lang="en-US" dirty="0"/>
          </a:p>
          <a:p>
            <a:r>
              <a:rPr lang="en-US" dirty="0" err="1"/>
              <a:t>blandning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olika</a:t>
            </a:r>
            <a:r>
              <a:rPr lang="en-US" dirty="0"/>
              <a:t> </a:t>
            </a:r>
            <a:r>
              <a:rPr lang="en-US" dirty="0" err="1"/>
              <a:t>vaginala</a:t>
            </a:r>
            <a:r>
              <a:rPr lang="en-US" dirty="0"/>
              <a:t> </a:t>
            </a:r>
            <a:r>
              <a:rPr lang="en-US" dirty="0" err="1"/>
              <a:t>metoder</a:t>
            </a:r>
            <a:r>
              <a:rPr lang="en-US" dirty="0"/>
              <a:t>: SSF, </a:t>
            </a:r>
            <a:r>
              <a:rPr lang="en-US" dirty="0" err="1"/>
              <a:t>Prolift</a:t>
            </a:r>
            <a:r>
              <a:rPr lang="en-US" dirty="0"/>
              <a:t>, </a:t>
            </a:r>
            <a:r>
              <a:rPr lang="en-US" dirty="0" err="1"/>
              <a:t>sakrouterinligamentfix</a:t>
            </a:r>
            <a:endParaRPr lang="en-US" dirty="0"/>
          </a:p>
          <a:p>
            <a:r>
              <a:rPr lang="en-US" dirty="0"/>
              <a:t>6 studier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jämför</a:t>
            </a:r>
            <a:r>
              <a:rPr lang="en-US" dirty="0"/>
              <a:t> SCP med </a:t>
            </a:r>
            <a:r>
              <a:rPr lang="en-US" dirty="0" err="1"/>
              <a:t>vaginala</a:t>
            </a:r>
            <a:r>
              <a:rPr lang="en-US" dirty="0"/>
              <a:t> </a:t>
            </a:r>
            <a:r>
              <a:rPr lang="en-US" dirty="0" err="1"/>
              <a:t>metoder</a:t>
            </a:r>
            <a:endParaRPr lang="en-US" dirty="0"/>
          </a:p>
          <a:p>
            <a:pPr lvl="1"/>
            <a:r>
              <a:rPr lang="en-US" dirty="0" err="1"/>
              <a:t>Beson</a:t>
            </a:r>
            <a:r>
              <a:rPr lang="en-US" dirty="0"/>
              <a:t> 1996: n=88. </a:t>
            </a:r>
            <a:r>
              <a:rPr lang="en-US" dirty="0" err="1"/>
              <a:t>Öppen</a:t>
            </a:r>
            <a:r>
              <a:rPr lang="en-US" dirty="0"/>
              <a:t> SCP vs bilat SFF med </a:t>
            </a:r>
            <a:r>
              <a:rPr lang="en-US" dirty="0" err="1"/>
              <a:t>tråd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16% vs 33% </a:t>
            </a:r>
          </a:p>
          <a:p>
            <a:pPr lvl="1"/>
            <a:r>
              <a:rPr lang="en-US" dirty="0">
                <a:sym typeface="Wingdings" pitchFamily="2" charset="2"/>
              </a:rPr>
              <a:t>Maher 2004: n=94. </a:t>
            </a:r>
            <a:r>
              <a:rPr lang="en-US" dirty="0" err="1"/>
              <a:t>Öppen</a:t>
            </a:r>
            <a:r>
              <a:rPr lang="en-US" dirty="0"/>
              <a:t> SCP vs </a:t>
            </a:r>
            <a:r>
              <a:rPr lang="en-US" dirty="0" err="1"/>
              <a:t>unilat</a:t>
            </a:r>
            <a:r>
              <a:rPr lang="en-US" dirty="0"/>
              <a:t> SFF med </a:t>
            </a:r>
            <a:r>
              <a:rPr lang="en-US" dirty="0" err="1"/>
              <a:t>tråd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6% vs 9% </a:t>
            </a:r>
          </a:p>
          <a:p>
            <a:pPr lvl="1"/>
            <a:r>
              <a:rPr lang="en-US" dirty="0">
                <a:sym typeface="Wingdings" pitchFamily="2" charset="2"/>
              </a:rPr>
              <a:t>Lo 1998. n=138. </a:t>
            </a:r>
            <a:r>
              <a:rPr lang="en-US" dirty="0" err="1">
                <a:sym typeface="Wingdings" pitchFamily="2" charset="2"/>
              </a:rPr>
              <a:t>Öppen</a:t>
            </a:r>
            <a:r>
              <a:rPr lang="en-US" dirty="0">
                <a:sym typeface="Wingdings" pitchFamily="2" charset="2"/>
              </a:rPr>
              <a:t> SCP vs </a:t>
            </a:r>
            <a:r>
              <a:rPr lang="en-US" dirty="0" err="1">
                <a:sym typeface="Wingdings" pitchFamily="2" charset="2"/>
              </a:rPr>
              <a:t>unilat</a:t>
            </a:r>
            <a:r>
              <a:rPr lang="en-US" dirty="0">
                <a:sym typeface="Wingdings" pitchFamily="2" charset="2"/>
              </a:rPr>
              <a:t> SSF.  6% vs 20%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Maher 2011: n=108. Laparoskopisk SCP vs Total </a:t>
            </a:r>
            <a:r>
              <a:rPr lang="en-US" dirty="0" err="1">
                <a:sym typeface="Wingdings" pitchFamily="2" charset="2"/>
              </a:rPr>
              <a:t>Prolift</a:t>
            </a:r>
            <a:r>
              <a:rPr lang="en-US" dirty="0">
                <a:sym typeface="Wingdings" pitchFamily="2" charset="2"/>
              </a:rPr>
              <a:t> (mesh)  POP-Q stadium 0-1 77% vs 43% men </a:t>
            </a:r>
            <a:r>
              <a:rPr lang="en-US" dirty="0" err="1">
                <a:sym typeface="Wingdings" pitchFamily="2" charset="2"/>
              </a:rPr>
              <a:t>symptomatiska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recidiv</a:t>
            </a:r>
            <a:r>
              <a:rPr lang="en-US" dirty="0">
                <a:sym typeface="Wingdings" pitchFamily="2" charset="2"/>
              </a:rPr>
              <a:t> bara 2% vs 7%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 err="1">
                <a:sym typeface="Wingdings" pitchFamily="2" charset="2"/>
              </a:rPr>
              <a:t>Rondini</a:t>
            </a:r>
            <a:r>
              <a:rPr lang="en-US" dirty="0">
                <a:sym typeface="Wingdings" pitchFamily="2" charset="2"/>
              </a:rPr>
              <a:t> 2015: n=110. </a:t>
            </a:r>
            <a:r>
              <a:rPr lang="en-US" dirty="0" err="1">
                <a:sym typeface="Wingdings" pitchFamily="2" charset="2"/>
              </a:rPr>
              <a:t>Öppen</a:t>
            </a:r>
            <a:r>
              <a:rPr lang="en-US" dirty="0">
                <a:sym typeface="Wingdings" pitchFamily="2" charset="2"/>
              </a:rPr>
              <a:t> SCP vs </a:t>
            </a:r>
            <a:r>
              <a:rPr lang="en-US" dirty="0" err="1">
                <a:sym typeface="Wingdings" pitchFamily="2" charset="2"/>
              </a:rPr>
              <a:t>fixering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av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vag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topp</a:t>
            </a:r>
            <a:r>
              <a:rPr lang="en-US" dirty="0">
                <a:sym typeface="Wingdings" pitchFamily="2" charset="2"/>
              </a:rPr>
              <a:t> mot </a:t>
            </a:r>
            <a:r>
              <a:rPr lang="en-US" dirty="0" err="1">
                <a:sym typeface="Wingdings" pitchFamily="2" charset="2"/>
              </a:rPr>
              <a:t>sakrouterinlig</a:t>
            </a:r>
            <a:r>
              <a:rPr lang="en-US" dirty="0">
                <a:sym typeface="Wingdings" pitchFamily="2" charset="2"/>
              </a:rPr>
              <a:t>. Reop 6% vs 17%.</a:t>
            </a:r>
          </a:p>
          <a:p>
            <a:pPr lvl="1"/>
            <a:r>
              <a:rPr lang="en-US" dirty="0">
                <a:sym typeface="Wingdings" pitchFamily="2" charset="2"/>
              </a:rPr>
              <a:t>Lim 2012: n=82. </a:t>
            </a:r>
            <a:r>
              <a:rPr lang="en-US" dirty="0" err="1">
                <a:sym typeface="Wingdings" pitchFamily="2" charset="2"/>
              </a:rPr>
              <a:t>Öppen</a:t>
            </a:r>
            <a:r>
              <a:rPr lang="en-US" dirty="0">
                <a:sym typeface="Wingdings" pitchFamily="2" charset="2"/>
              </a:rPr>
              <a:t> SCP vs </a:t>
            </a:r>
            <a:r>
              <a:rPr lang="en-US" dirty="0" err="1">
                <a:sym typeface="Wingdings" pitchFamily="2" charset="2"/>
              </a:rPr>
              <a:t>fixering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av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vag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topp</a:t>
            </a:r>
            <a:r>
              <a:rPr lang="en-US" dirty="0">
                <a:sym typeface="Wingdings" pitchFamily="2" charset="2"/>
              </a:rPr>
              <a:t> mot </a:t>
            </a:r>
            <a:r>
              <a:rPr lang="en-US" dirty="0" err="1">
                <a:sym typeface="Wingdings" pitchFamily="2" charset="2"/>
              </a:rPr>
              <a:t>sakrouterinlig</a:t>
            </a:r>
            <a:r>
              <a:rPr lang="en-US" dirty="0">
                <a:sym typeface="Wingdings" pitchFamily="2" charset="2"/>
              </a:rPr>
              <a:t>. 9% vs 26%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3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F26BE2-9434-DD40-B47A-AC22B4F7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Sakrospinosusfixation</a:t>
            </a:r>
            <a:br>
              <a:rPr lang="sv-SE" dirty="0"/>
            </a:b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87370A-72FE-5A46-8AC3-66847A856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158"/>
            <a:ext cx="8008088" cy="4776192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Kapoor, IUJ 2017; Review och meta-analys SSF vs VH</a:t>
            </a:r>
          </a:p>
          <a:p>
            <a:pPr lvl="1"/>
            <a:r>
              <a:rPr lang="sv-SE" dirty="0"/>
              <a:t>2 </a:t>
            </a:r>
            <a:r>
              <a:rPr lang="sv-SE" dirty="0" err="1"/>
              <a:t>RCT:er</a:t>
            </a:r>
            <a:r>
              <a:rPr lang="sv-SE" dirty="0"/>
              <a:t> + 4 </a:t>
            </a:r>
            <a:r>
              <a:rPr lang="sv-SE" dirty="0" err="1"/>
              <a:t>cohortstudier</a:t>
            </a:r>
            <a:r>
              <a:rPr lang="sv-SE" dirty="0"/>
              <a:t> n=650</a:t>
            </a:r>
          </a:p>
          <a:p>
            <a:pPr lvl="1"/>
            <a:r>
              <a:rPr lang="sv-SE" dirty="0"/>
              <a:t>anatomisk recidiv lika med eller mer än stadium II prolaps</a:t>
            </a:r>
          </a:p>
          <a:p>
            <a:pPr lvl="1"/>
            <a:r>
              <a:rPr lang="sv-SE" dirty="0"/>
              <a:t>resultat: SFF = VH (ingen skillnad i recidiv)</a:t>
            </a:r>
          </a:p>
          <a:p>
            <a:pPr lvl="1"/>
            <a:endParaRPr lang="sv-SE" dirty="0"/>
          </a:p>
          <a:p>
            <a:r>
              <a:rPr lang="sv-SE" dirty="0" err="1"/>
              <a:t>Schulten</a:t>
            </a:r>
            <a:r>
              <a:rPr lang="sv-SE" dirty="0"/>
              <a:t>, </a:t>
            </a:r>
            <a:r>
              <a:rPr lang="sv-SE" dirty="0" err="1"/>
              <a:t>Detollenaere</a:t>
            </a:r>
            <a:r>
              <a:rPr lang="sv-SE" dirty="0"/>
              <a:t> BMJ, 2019: 5-års </a:t>
            </a:r>
            <a:r>
              <a:rPr lang="sv-SE" dirty="0" err="1"/>
              <a:t>uppf</a:t>
            </a:r>
            <a:r>
              <a:rPr lang="sv-SE" dirty="0"/>
              <a:t> av SAVE-U studien</a:t>
            </a:r>
            <a:endParaRPr lang="en-US" dirty="0"/>
          </a:p>
          <a:p>
            <a:pPr lvl="1"/>
            <a:r>
              <a:rPr lang="en-US" dirty="0"/>
              <a:t>multicenter RCT, 204 </a:t>
            </a:r>
            <a:r>
              <a:rPr lang="en-US" dirty="0" err="1"/>
              <a:t>patienter</a:t>
            </a:r>
            <a:r>
              <a:rPr lang="en-US" dirty="0"/>
              <a:t>, 1:1 </a:t>
            </a:r>
            <a:r>
              <a:rPr lang="en-US" dirty="0" err="1"/>
              <a:t>randomisering</a:t>
            </a:r>
            <a:endParaRPr lang="en-US" dirty="0"/>
          </a:p>
          <a:p>
            <a:pPr lvl="1"/>
            <a:r>
              <a:rPr lang="en-US" dirty="0" err="1"/>
              <a:t>sakrospinosusfixation</a:t>
            </a:r>
            <a:r>
              <a:rPr lang="en-US" dirty="0"/>
              <a:t> (2 </a:t>
            </a:r>
            <a:r>
              <a:rPr lang="en-US" dirty="0" err="1"/>
              <a:t>prolene</a:t>
            </a:r>
            <a:r>
              <a:rPr lang="en-US" dirty="0"/>
              <a:t> </a:t>
            </a:r>
            <a:r>
              <a:rPr lang="en-US" dirty="0" err="1"/>
              <a:t>suturer</a:t>
            </a:r>
            <a:r>
              <a:rPr lang="en-US" dirty="0"/>
              <a:t> </a:t>
            </a:r>
            <a:r>
              <a:rPr lang="en-US" dirty="0" err="1"/>
              <a:t>unilateralt</a:t>
            </a:r>
            <a:r>
              <a:rPr lang="en-US" dirty="0"/>
              <a:t> </a:t>
            </a:r>
            <a:r>
              <a:rPr lang="en-US" dirty="0" err="1"/>
              <a:t>hö</a:t>
            </a:r>
            <a:r>
              <a:rPr lang="en-US" dirty="0"/>
              <a:t>) </a:t>
            </a:r>
            <a:r>
              <a:rPr lang="en-US" dirty="0" err="1"/>
              <a:t>och</a:t>
            </a:r>
            <a:r>
              <a:rPr lang="en-US" dirty="0"/>
              <a:t> vaginal </a:t>
            </a:r>
            <a:r>
              <a:rPr lang="en-US" dirty="0" err="1"/>
              <a:t>hysterektomi</a:t>
            </a:r>
            <a:r>
              <a:rPr lang="en-US" dirty="0"/>
              <a:t> med USLS</a:t>
            </a:r>
          </a:p>
          <a:p>
            <a:pPr lvl="1"/>
            <a:r>
              <a:rPr lang="sv-SE" dirty="0" err="1"/>
              <a:t>composit</a:t>
            </a:r>
            <a:r>
              <a:rPr lang="sv-SE" dirty="0"/>
              <a:t> </a:t>
            </a:r>
            <a:r>
              <a:rPr lang="sv-SE" dirty="0" err="1"/>
              <a:t>outcome</a:t>
            </a:r>
            <a:r>
              <a:rPr lang="sv-SE" dirty="0"/>
              <a:t>: ingen prolaps nedom hymen, ingen </a:t>
            </a:r>
            <a:r>
              <a:rPr lang="sv-SE" dirty="0" err="1"/>
              <a:t>globus</a:t>
            </a:r>
            <a:r>
              <a:rPr lang="sv-SE" dirty="0"/>
              <a:t> och ingen </a:t>
            </a:r>
            <a:r>
              <a:rPr lang="sv-SE" dirty="0" err="1"/>
              <a:t>reop</a:t>
            </a:r>
            <a:r>
              <a:rPr lang="sv-SE" dirty="0"/>
              <a:t> </a:t>
            </a:r>
            <a:r>
              <a:rPr lang="sv-SE" dirty="0">
                <a:sym typeface="Wingdings" pitchFamily="2" charset="2"/>
              </a:rPr>
              <a:t> SSF signifikant färre recidiv</a:t>
            </a:r>
            <a:endParaRPr lang="sv-SE" dirty="0"/>
          </a:p>
          <a:p>
            <a:pPr lvl="2"/>
            <a:r>
              <a:rPr lang="sv-SE" dirty="0"/>
              <a:t>SSF 89/102 (87%) </a:t>
            </a:r>
            <a:endParaRPr lang="sv-SE" i="1" dirty="0"/>
          </a:p>
          <a:p>
            <a:pPr lvl="2"/>
            <a:r>
              <a:rPr lang="sv-SE" dirty="0"/>
              <a:t>VH 77/102 (76%)</a:t>
            </a:r>
          </a:p>
          <a:p>
            <a:pPr lvl="1"/>
            <a:endParaRPr lang="sv-SE" dirty="0"/>
          </a:p>
          <a:p>
            <a:endParaRPr lang="sv-SE" dirty="0"/>
          </a:p>
          <a:p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046387-E222-D443-863E-8560DCAE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023625-D4B6-C64B-BE57-4233E74D4472}" type="datetime4">
              <a:rPr lang="sv-SE" altLang="sv-SE" smtClean="0"/>
              <a:pPr>
                <a:defRPr/>
              </a:pPr>
              <a:t>4 maj 2021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CADCE2-2971-E143-A6DE-942AAA8B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sv-SE" dirty="0"/>
              <a:t>Ida Bergman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AD783C-327E-2744-AA30-3FFFCC90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B1CFF-AC32-1B46-BB87-D84A4100990D}" type="slidenum">
              <a:rPr lang="sv-SE" altLang="sv-SE" smtClean="0"/>
              <a:pPr>
                <a:defRPr/>
              </a:pPr>
              <a:t>15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8523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ubrik 6">
            <a:extLst>
              <a:ext uri="{FF2B5EF4-FFF2-40B4-BE49-F238E27FC236}">
                <a16:creationId xmlns:a16="http://schemas.microsoft.com/office/drawing/2014/main" id="{B9948918-CFA7-A249-B26B-53C2EC155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366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sv-SE" dirty="0" err="1"/>
              <a:t>Tolstrup</a:t>
            </a:r>
            <a:r>
              <a:rPr lang="en-US" altLang="sv-SE" dirty="0"/>
              <a:t>, IUJ 2017: </a:t>
            </a:r>
            <a:r>
              <a:rPr lang="sv-SE" altLang="sv-SE" dirty="0"/>
              <a:t>The Manchester </a:t>
            </a:r>
            <a:r>
              <a:rPr lang="sv-SE" altLang="sv-SE" dirty="0" err="1"/>
              <a:t>procedure</a:t>
            </a:r>
            <a:r>
              <a:rPr lang="sv-SE" altLang="sv-SE" dirty="0"/>
              <a:t> </a:t>
            </a:r>
            <a:r>
              <a:rPr lang="sv-SE" altLang="sv-SE" dirty="0" err="1"/>
              <a:t>versus</a:t>
            </a:r>
            <a:r>
              <a:rPr lang="sv-SE" altLang="sv-SE" dirty="0"/>
              <a:t> vaginal </a:t>
            </a:r>
            <a:r>
              <a:rPr lang="sv-SE" altLang="sv-SE" dirty="0" err="1"/>
              <a:t>hysterectomy</a:t>
            </a:r>
            <a:r>
              <a:rPr lang="sv-SE" altLang="sv-SE" dirty="0"/>
              <a:t> in the </a:t>
            </a:r>
            <a:r>
              <a:rPr lang="sv-SE" altLang="sv-SE" dirty="0" err="1"/>
              <a:t>treatment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uterine</a:t>
            </a:r>
            <a:r>
              <a:rPr lang="sv-SE" altLang="sv-SE" dirty="0"/>
              <a:t> </a:t>
            </a:r>
            <a:r>
              <a:rPr lang="sv-SE" altLang="sv-SE" dirty="0" err="1"/>
              <a:t>prolapse</a:t>
            </a:r>
            <a:r>
              <a:rPr lang="sv-SE" altLang="sv-SE" dirty="0"/>
              <a:t>: a </a:t>
            </a:r>
            <a:r>
              <a:rPr lang="sv-SE" altLang="sv-SE" dirty="0" err="1"/>
              <a:t>review</a:t>
            </a:r>
            <a:br>
              <a:rPr lang="sv-SE" altLang="sv-SE" dirty="0"/>
            </a:br>
            <a:endParaRPr lang="en-US" altLang="sv-SE" dirty="0"/>
          </a:p>
        </p:txBody>
      </p:sp>
      <p:sp>
        <p:nvSpPr>
          <p:cNvPr id="132098" name="Platshållare för innehåll 7">
            <a:extLst>
              <a:ext uri="{FF2B5EF4-FFF2-40B4-BE49-F238E27FC236}">
                <a16:creationId xmlns:a16="http://schemas.microsoft.com/office/drawing/2014/main" id="{37E24C5F-7F3E-BC43-B461-2739A99789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0" y="2636838"/>
            <a:ext cx="7772400" cy="3598862"/>
          </a:xfrm>
        </p:spPr>
        <p:txBody>
          <a:bodyPr/>
          <a:lstStyle/>
          <a:p>
            <a:r>
              <a:rPr lang="en-US" altLang="sv-SE" dirty="0"/>
              <a:t>review </a:t>
            </a:r>
            <a:r>
              <a:rPr lang="en-US" altLang="sv-SE" dirty="0" err="1"/>
              <a:t>av</a:t>
            </a:r>
            <a:r>
              <a:rPr lang="en-US" altLang="sv-SE" dirty="0"/>
              <a:t> 9 studier</a:t>
            </a:r>
          </a:p>
          <a:p>
            <a:r>
              <a:rPr lang="en-US" altLang="sv-SE" dirty="0"/>
              <a:t>re-operation </a:t>
            </a:r>
            <a:r>
              <a:rPr lang="en-US" altLang="sv-SE" dirty="0" err="1"/>
              <a:t>för</a:t>
            </a:r>
            <a:r>
              <a:rPr lang="en-US" altLang="sv-SE" dirty="0"/>
              <a:t> </a:t>
            </a:r>
            <a:r>
              <a:rPr lang="en-US" altLang="sv-SE" dirty="0" err="1"/>
              <a:t>prolaps</a:t>
            </a:r>
            <a:endParaRPr lang="en-US" altLang="sv-SE" dirty="0"/>
          </a:p>
          <a:p>
            <a:pPr lvl="1"/>
            <a:r>
              <a:rPr lang="en-US" altLang="sv-SE" dirty="0" err="1"/>
              <a:t>cervixamputation</a:t>
            </a:r>
            <a:r>
              <a:rPr lang="en-US" altLang="sv-SE" dirty="0"/>
              <a:t> 3-9.5%</a:t>
            </a:r>
          </a:p>
          <a:p>
            <a:pPr lvl="1"/>
            <a:r>
              <a:rPr lang="en-US" altLang="sv-SE" dirty="0"/>
              <a:t>vaginal </a:t>
            </a:r>
            <a:r>
              <a:rPr lang="en-US" altLang="sv-SE" dirty="0" err="1"/>
              <a:t>hysterektomi</a:t>
            </a:r>
            <a:r>
              <a:rPr lang="en-US" altLang="sv-SE" dirty="0"/>
              <a:t> 9-13%</a:t>
            </a:r>
          </a:p>
          <a:p>
            <a:pPr lvl="1"/>
            <a:endParaRPr lang="en-US" altLang="sv-SE" dirty="0"/>
          </a:p>
          <a:p>
            <a:endParaRPr lang="en-US" altLang="sv-SE" dirty="0"/>
          </a:p>
          <a:p>
            <a:r>
              <a:rPr lang="en-US" altLang="sv-SE" dirty="0" err="1"/>
              <a:t>mer</a:t>
            </a:r>
            <a:r>
              <a:rPr lang="en-US" altLang="sv-SE" dirty="0"/>
              <a:t> </a:t>
            </a:r>
            <a:r>
              <a:rPr lang="en-US" altLang="sv-SE" dirty="0" err="1"/>
              <a:t>komplikationer</a:t>
            </a:r>
            <a:r>
              <a:rPr lang="en-US" altLang="sv-SE" dirty="0"/>
              <a:t> och </a:t>
            </a:r>
            <a:r>
              <a:rPr lang="en-US" altLang="sv-SE" dirty="0" err="1"/>
              <a:t>morbiditet</a:t>
            </a:r>
            <a:r>
              <a:rPr lang="en-US" altLang="sv-SE" dirty="0"/>
              <a:t> i VH-</a:t>
            </a:r>
            <a:r>
              <a:rPr lang="en-US" altLang="sv-SE" dirty="0" err="1"/>
              <a:t>gruppen</a:t>
            </a:r>
            <a:endParaRPr lang="en-US" alt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153073-ED88-0341-AF41-65E3FA7B18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023625-D4B6-C64B-BE57-4233E74D4472}" type="datetime4">
              <a:rPr lang="sv-SE" altLang="sv-SE" smtClean="0"/>
              <a:pPr>
                <a:defRPr/>
              </a:pPr>
              <a:t>4 maj 2021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5099C4-F2A9-234D-83F5-49D5E8710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sv-SE"/>
              <a:t>Ida Bergman </a:t>
            </a:r>
          </a:p>
        </p:txBody>
      </p:sp>
      <p:sp>
        <p:nvSpPr>
          <p:cNvPr id="132101" name="Platshållare för bildnummer 5">
            <a:extLst>
              <a:ext uri="{FF2B5EF4-FFF2-40B4-BE49-F238E27FC236}">
                <a16:creationId xmlns:a16="http://schemas.microsoft.com/office/drawing/2014/main" id="{75CC739E-F2D6-8B43-A18F-DBF1C637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87CD7ACD-6EC2-734E-8267-A87419E0712B}" type="slidenum">
              <a:rPr lang="sv-SE" altLang="sv-SE" sz="800">
                <a:solidFill>
                  <a:schemeClr val="bg2"/>
                </a:solidFill>
                <a:latin typeface="Arial" panose="020B0604020202020204" pitchFamily="34" charset="0"/>
              </a:rPr>
              <a:pPr/>
              <a:t>16</a:t>
            </a:fld>
            <a:endParaRPr lang="sv-SE" altLang="sv-SE" sz="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76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ubrik 5">
            <a:extLst>
              <a:ext uri="{FF2B5EF4-FFF2-40B4-BE49-F238E27FC236}">
                <a16:creationId xmlns:a16="http://schemas.microsoft.com/office/drawing/2014/main" id="{6051E6BA-EF33-6C4E-A89F-6A37EDDA4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509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sv-SE" sz="4000" dirty="0" err="1"/>
              <a:t>Tolstrup</a:t>
            </a:r>
            <a:r>
              <a:rPr lang="en-US" altLang="sv-SE" sz="4000" dirty="0"/>
              <a:t>, IUJ 2018; </a:t>
            </a:r>
            <a:r>
              <a:rPr lang="sv-SE" altLang="sv-SE" sz="4000" dirty="0"/>
              <a:t>The Manchester-</a:t>
            </a:r>
            <a:r>
              <a:rPr lang="sv-SE" altLang="sv-SE" sz="4000" dirty="0" err="1"/>
              <a:t>Fothergill</a:t>
            </a:r>
            <a:r>
              <a:rPr lang="sv-SE" altLang="sv-SE" sz="4000" dirty="0"/>
              <a:t> </a:t>
            </a:r>
            <a:r>
              <a:rPr lang="sv-SE" altLang="sv-SE" sz="4000" dirty="0" err="1"/>
              <a:t>procedure</a:t>
            </a:r>
            <a:r>
              <a:rPr lang="sv-SE" altLang="sv-SE" sz="4000" dirty="0"/>
              <a:t> </a:t>
            </a:r>
            <a:r>
              <a:rPr lang="sv-SE" altLang="sv-SE" sz="4000" dirty="0" err="1"/>
              <a:t>versus</a:t>
            </a:r>
            <a:r>
              <a:rPr lang="sv-SE" altLang="sv-SE" sz="4000" dirty="0"/>
              <a:t> vaginal </a:t>
            </a:r>
            <a:r>
              <a:rPr lang="sv-SE" altLang="sv-SE" sz="4000" dirty="0" err="1"/>
              <a:t>hysterectomy</a:t>
            </a:r>
            <a:r>
              <a:rPr lang="sv-SE" altLang="sv-SE" sz="4000" dirty="0"/>
              <a:t> </a:t>
            </a:r>
            <a:r>
              <a:rPr lang="sv-SE" altLang="sv-SE" sz="4000" dirty="0" err="1"/>
              <a:t>with</a:t>
            </a:r>
            <a:r>
              <a:rPr lang="sv-SE" altLang="sv-SE" sz="4000" dirty="0"/>
              <a:t> </a:t>
            </a:r>
            <a:r>
              <a:rPr lang="sv-SE" altLang="sv-SE" sz="4000" dirty="0" err="1"/>
              <a:t>uterosacral</a:t>
            </a:r>
            <a:r>
              <a:rPr lang="sv-SE" altLang="sv-SE" sz="4000" dirty="0"/>
              <a:t> ligament suspension: a </a:t>
            </a:r>
            <a:r>
              <a:rPr lang="sv-SE" altLang="sv-SE" sz="4000" dirty="0" err="1"/>
              <a:t>matched</a:t>
            </a:r>
            <a:r>
              <a:rPr lang="sv-SE" altLang="sv-SE" sz="4000" dirty="0"/>
              <a:t> </a:t>
            </a:r>
            <a:r>
              <a:rPr lang="sv-SE" altLang="sv-SE" sz="4000" dirty="0" err="1"/>
              <a:t>historical</a:t>
            </a:r>
            <a:r>
              <a:rPr lang="sv-SE" altLang="sv-SE" sz="4000" dirty="0"/>
              <a:t> </a:t>
            </a:r>
            <a:r>
              <a:rPr lang="sv-SE" altLang="sv-SE" sz="4000" dirty="0" err="1"/>
              <a:t>cohort</a:t>
            </a:r>
            <a:r>
              <a:rPr lang="sv-SE" altLang="sv-SE" sz="4000" dirty="0"/>
              <a:t> </a:t>
            </a:r>
            <a:r>
              <a:rPr lang="sv-SE" altLang="sv-SE" sz="4000" dirty="0" err="1"/>
              <a:t>study</a:t>
            </a:r>
            <a:br>
              <a:rPr lang="sv-SE" altLang="sv-SE" dirty="0"/>
            </a:br>
            <a:endParaRPr lang="en-US" altLang="sv-SE" dirty="0"/>
          </a:p>
        </p:txBody>
      </p:sp>
      <p:sp>
        <p:nvSpPr>
          <p:cNvPr id="133122" name="Platshållare för innehåll 6">
            <a:extLst>
              <a:ext uri="{FF2B5EF4-FFF2-40B4-BE49-F238E27FC236}">
                <a16:creationId xmlns:a16="http://schemas.microsoft.com/office/drawing/2014/main" id="{AC8953F0-941F-0B4B-923F-5B5D343770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0" y="233045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v-SE" altLang="sv-SE" dirty="0"/>
              <a:t>dansk kohortstudie med </a:t>
            </a:r>
            <a:r>
              <a:rPr lang="sv-SE" altLang="sv-SE" dirty="0" err="1"/>
              <a:t>pat</a:t>
            </a:r>
            <a:r>
              <a:rPr lang="sv-SE" altLang="sv-SE" dirty="0"/>
              <a:t> från fyra danska centra </a:t>
            </a:r>
            <a:r>
              <a:rPr lang="sv-SE" altLang="sv-SE" dirty="0" err="1"/>
              <a:t>op</a:t>
            </a:r>
            <a:r>
              <a:rPr lang="sv-SE" altLang="sv-SE" dirty="0"/>
              <a:t> 2010-2014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sv-SE" b="1" dirty="0"/>
              <a:t>n=295</a:t>
            </a:r>
            <a:r>
              <a:rPr lang="sv-SE" altLang="sv-SE" dirty="0"/>
              <a:t> i bägge grupp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sv-SE" dirty="0"/>
              <a:t>matchade för </a:t>
            </a:r>
            <a:r>
              <a:rPr lang="sv-SE" altLang="sv-SE" dirty="0" err="1"/>
              <a:t>preop</a:t>
            </a:r>
            <a:r>
              <a:rPr lang="sv-SE" altLang="sv-SE" dirty="0"/>
              <a:t> POP-Q stadium och ålder</a:t>
            </a:r>
          </a:p>
          <a:p>
            <a:pPr lvl="2"/>
            <a:r>
              <a:rPr lang="sv-SE" altLang="sv-SE" dirty="0"/>
              <a:t>75% stadium II, 25% stadium III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altLang="sv-S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sv-SE" dirty="0"/>
              <a:t>Primärt utfall: </a:t>
            </a:r>
            <a:r>
              <a:rPr lang="sv-SE" altLang="sv-SE" dirty="0" err="1"/>
              <a:t>reop</a:t>
            </a:r>
            <a:r>
              <a:rPr lang="sv-SE" altLang="sv-SE" dirty="0"/>
              <a:t>, ringbehandling, symptom, POP-Q </a:t>
            </a:r>
            <a:r>
              <a:rPr lang="sv-SE" altLang="sv-SE" dirty="0" err="1"/>
              <a:t>stage</a:t>
            </a:r>
            <a:r>
              <a:rPr lang="sv-SE" altLang="sv-SE" dirty="0"/>
              <a:t> ≥ III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sv-SE" dirty="0"/>
              <a:t>Tid: upp till 80 månader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altLang="sv-S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sv-SE" dirty="0"/>
              <a:t>Recidiv:  MP 8%, VH 18% </a:t>
            </a:r>
            <a:r>
              <a:rPr lang="sv-SE" altLang="sv-SE" dirty="0">
                <a:sym typeface="Wingdings" pitchFamily="2" charset="2"/>
              </a:rPr>
              <a:t> RR 2.5 (1.3-4.8)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altLang="sv-SE" dirty="0">
                <a:sym typeface="Wingdings" pitchFamily="2" charset="2"/>
              </a:rPr>
              <a:t>Fler stora blödningar och komplikationer i VH gruppen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sv-SE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sv-SE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sv-SE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414C16F-20B0-7846-87CB-34609EF698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A65F7B-9364-A541-9645-32325FC81881}" type="datetime4">
              <a:rPr lang="sv-SE" altLang="sv-SE" smtClean="0"/>
              <a:pPr>
                <a:defRPr/>
              </a:pPr>
              <a:t>4 maj 2021</a:t>
            </a:fld>
            <a:endParaRPr lang="sv-SE" alt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CFC8579-25E4-6340-8A59-D1AF7ADD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sv-SE"/>
              <a:t>Ida Bergman </a:t>
            </a:r>
          </a:p>
        </p:txBody>
      </p:sp>
      <p:sp>
        <p:nvSpPr>
          <p:cNvPr id="133125" name="Platshållare för bildnummer 4">
            <a:extLst>
              <a:ext uri="{FF2B5EF4-FFF2-40B4-BE49-F238E27FC236}">
                <a16:creationId xmlns:a16="http://schemas.microsoft.com/office/drawing/2014/main" id="{D5744B8F-DE98-BE41-8CB4-9F48F66D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9C16F7E4-21CC-514D-BEB4-3FD843840D90}" type="slidenum">
              <a:rPr lang="sv-SE" altLang="sv-SE" sz="800">
                <a:solidFill>
                  <a:schemeClr val="bg2"/>
                </a:solidFill>
                <a:latin typeface="Arial" panose="020B0604020202020204" pitchFamily="34" charset="0"/>
              </a:rPr>
              <a:pPr/>
              <a:t>17</a:t>
            </a:fld>
            <a:endParaRPr lang="sv-SE" altLang="sv-SE" sz="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2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E4EA41-8DD1-8249-9AC0-36564158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7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Bergman, IUJ, 2017: </a:t>
            </a:r>
            <a:r>
              <a:rPr lang="sv-SE" sz="3600" b="1" dirty="0" err="1"/>
              <a:t>Cervical</a:t>
            </a:r>
            <a:r>
              <a:rPr lang="sv-SE" sz="3600" b="1" dirty="0"/>
              <a:t> amputation </a:t>
            </a:r>
            <a:r>
              <a:rPr lang="sv-SE" sz="3600" b="1" dirty="0" err="1"/>
              <a:t>versus</a:t>
            </a:r>
            <a:r>
              <a:rPr lang="sv-SE" sz="3600" b="1" dirty="0"/>
              <a:t> vaginal </a:t>
            </a:r>
            <a:r>
              <a:rPr lang="sv-SE" sz="3600" b="1" dirty="0" err="1"/>
              <a:t>hysterectomy</a:t>
            </a:r>
            <a:r>
              <a:rPr lang="sv-SE" sz="3600" b="1" dirty="0"/>
              <a:t>: a population-</a:t>
            </a:r>
            <a:r>
              <a:rPr lang="sv-SE" sz="3600" b="1" dirty="0" err="1"/>
              <a:t>based</a:t>
            </a:r>
            <a:r>
              <a:rPr lang="sv-SE" sz="3600" b="1" dirty="0"/>
              <a:t> register </a:t>
            </a:r>
            <a:r>
              <a:rPr lang="sv-SE" sz="3600" b="1" dirty="0" err="1"/>
              <a:t>study</a:t>
            </a:r>
            <a:br>
              <a:rPr lang="sv-SE" b="1" dirty="0"/>
            </a:b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A6F9AC-052D-154C-9551-49520F4B4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675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sv-SE" dirty="0">
                <a:sym typeface="Wingdings" pitchFamily="2" charset="2"/>
              </a:rPr>
              <a:t>Vaginal </a:t>
            </a:r>
            <a:r>
              <a:rPr lang="sv-SE" dirty="0" err="1">
                <a:sym typeface="Wingdings" pitchFamily="2" charset="2"/>
              </a:rPr>
              <a:t>hysterektomi</a:t>
            </a:r>
            <a:r>
              <a:rPr lang="sv-SE" dirty="0">
                <a:sym typeface="Wingdings" pitchFamily="2" charset="2"/>
              </a:rPr>
              <a:t> ± främre </a:t>
            </a:r>
            <a:r>
              <a:rPr lang="sv-SE" dirty="0" err="1">
                <a:sym typeface="Wingdings" pitchFamily="2" charset="2"/>
              </a:rPr>
              <a:t>kolporafi</a:t>
            </a:r>
            <a:r>
              <a:rPr lang="sv-SE" dirty="0">
                <a:sym typeface="Wingdings" pitchFamily="2" charset="2"/>
              </a:rPr>
              <a:t> n= 1195</a:t>
            </a:r>
          </a:p>
          <a:p>
            <a:pPr>
              <a:buFont typeface="Arial" charset="0"/>
              <a:buChar char="•"/>
              <a:defRPr/>
            </a:pPr>
            <a:r>
              <a:rPr lang="sv-SE" dirty="0">
                <a:sym typeface="Wingdings" pitchFamily="2" charset="2"/>
              </a:rPr>
              <a:t>Cervixamputation ± främre </a:t>
            </a:r>
            <a:r>
              <a:rPr lang="sv-SE" dirty="0" err="1">
                <a:sym typeface="Wingdings" pitchFamily="2" charset="2"/>
              </a:rPr>
              <a:t>kolporafi</a:t>
            </a:r>
            <a:r>
              <a:rPr lang="sv-SE" dirty="0">
                <a:sym typeface="Wingdings" pitchFamily="2" charset="2"/>
              </a:rPr>
              <a:t> n=1179</a:t>
            </a:r>
          </a:p>
          <a:p>
            <a:pPr lvl="2">
              <a:defRPr/>
            </a:pPr>
            <a:endParaRPr lang="sv-SE" dirty="0">
              <a:sym typeface="Wingdings" pitchFamily="2" charset="2"/>
            </a:endParaRPr>
          </a:p>
          <a:p>
            <a:pPr>
              <a:defRPr/>
            </a:pPr>
            <a:r>
              <a:rPr lang="sv-SE" b="1" dirty="0" err="1">
                <a:sym typeface="Wingdings" pitchFamily="2" charset="2"/>
              </a:rPr>
              <a:t>O</a:t>
            </a:r>
            <a:r>
              <a:rPr lang="sv-SE" dirty="0" err="1">
                <a:sym typeface="Wingdings" pitchFamily="2" charset="2"/>
              </a:rPr>
              <a:t>utcome</a:t>
            </a:r>
            <a:r>
              <a:rPr lang="sv-SE" dirty="0">
                <a:sym typeface="Wingdings" pitchFamily="2" charset="2"/>
              </a:rPr>
              <a:t>– “Känsla av att något buktar ut ur slidan” vid 1 år </a:t>
            </a:r>
            <a:r>
              <a:rPr lang="sv-SE" dirty="0" err="1">
                <a:sym typeface="Wingdings" pitchFamily="2" charset="2"/>
              </a:rPr>
              <a:t>postop</a:t>
            </a:r>
            <a:endParaRPr lang="sv-SE" dirty="0">
              <a:sym typeface="Wingdings" pitchFamily="2" charset="2"/>
            </a:endParaRPr>
          </a:p>
          <a:p>
            <a:pPr lvl="1">
              <a:defRPr/>
            </a:pPr>
            <a:r>
              <a:rPr lang="sv-SE" dirty="0">
                <a:sym typeface="Wingdings" pitchFamily="2" charset="2"/>
              </a:rPr>
              <a:t>Aldrig, nästan aldrig = botad</a:t>
            </a:r>
          </a:p>
          <a:p>
            <a:pPr lvl="1">
              <a:defRPr/>
            </a:pPr>
            <a:r>
              <a:rPr lang="sv-SE" dirty="0">
                <a:sym typeface="Wingdings" pitchFamily="2" charset="2"/>
              </a:rPr>
              <a:t>1-3 ggr/månad-dagligen = icke-botad</a:t>
            </a:r>
          </a:p>
          <a:p>
            <a:pPr marL="457200" lvl="1" indent="0">
              <a:buNone/>
              <a:defRPr/>
            </a:pPr>
            <a:endParaRPr lang="sv-SE" dirty="0">
              <a:sym typeface="Wingdings" pitchFamily="2" charset="2"/>
            </a:endParaRPr>
          </a:p>
          <a:p>
            <a:r>
              <a:rPr lang="en-US" dirty="0" err="1"/>
              <a:t>Resultat</a:t>
            </a:r>
            <a:r>
              <a:rPr lang="en-US" dirty="0"/>
              <a:t>: 81% </a:t>
            </a:r>
            <a:r>
              <a:rPr lang="en-US" dirty="0" err="1"/>
              <a:t>botade</a:t>
            </a:r>
            <a:r>
              <a:rPr lang="en-US" dirty="0"/>
              <a:t> i </a:t>
            </a:r>
            <a:r>
              <a:rPr lang="en-US" dirty="0" err="1"/>
              <a:t>bägge</a:t>
            </a:r>
            <a:r>
              <a:rPr lang="en-US" dirty="0"/>
              <a:t> </a:t>
            </a:r>
            <a:r>
              <a:rPr lang="en-US" dirty="0" err="1"/>
              <a:t>grupper</a:t>
            </a:r>
            <a:r>
              <a:rPr lang="en-US" dirty="0"/>
              <a:t> och 89% </a:t>
            </a:r>
            <a:r>
              <a:rPr lang="en-US" dirty="0" err="1"/>
              <a:t>nöjda</a:t>
            </a:r>
            <a:r>
              <a:rPr lang="en-US" dirty="0"/>
              <a:t> i </a:t>
            </a:r>
            <a:r>
              <a:rPr lang="en-US" dirty="0" err="1"/>
              <a:t>bägge</a:t>
            </a:r>
            <a:r>
              <a:rPr lang="en-US" dirty="0"/>
              <a:t> </a:t>
            </a:r>
            <a:r>
              <a:rPr lang="en-US" dirty="0" err="1"/>
              <a:t>grupper</a:t>
            </a:r>
            <a:r>
              <a:rPr lang="en-US" dirty="0"/>
              <a:t> men 10-faldigt </a:t>
            </a:r>
            <a:r>
              <a:rPr lang="en-US" dirty="0" err="1"/>
              <a:t>fler</a:t>
            </a:r>
            <a:r>
              <a:rPr lang="en-US" dirty="0"/>
              <a:t> </a:t>
            </a:r>
            <a:r>
              <a:rPr lang="en-US" dirty="0" err="1"/>
              <a:t>allvarliga</a:t>
            </a:r>
            <a:r>
              <a:rPr lang="en-US" dirty="0"/>
              <a:t> </a:t>
            </a:r>
            <a:r>
              <a:rPr lang="en-US" dirty="0" err="1"/>
              <a:t>komplikationer</a:t>
            </a:r>
            <a:r>
              <a:rPr lang="en-US" dirty="0"/>
              <a:t> i </a:t>
            </a:r>
            <a:r>
              <a:rPr lang="en-US" dirty="0" err="1"/>
              <a:t>vag.hyst-gruppen</a:t>
            </a:r>
            <a:endParaRPr lang="en-US" dirty="0"/>
          </a:p>
        </p:txBody>
      </p:sp>
      <p:pic>
        <p:nvPicPr>
          <p:cNvPr id="1026" name="Picture 2" descr="Nationella kvalitetsregistret inom gynekologisk kirurgi">
            <a:extLst>
              <a:ext uri="{FF2B5EF4-FFF2-40B4-BE49-F238E27FC236}">
                <a16:creationId xmlns:a16="http://schemas.microsoft.com/office/drawing/2014/main" id="{6A0669D8-BBD4-431D-97DA-7B319F626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79"/>
          <a:stretch/>
        </p:blipFill>
        <p:spPr bwMode="auto">
          <a:xfrm>
            <a:off x="8696325" y="1989723"/>
            <a:ext cx="2180222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9919E0-1D3F-0047-8C27-F597720E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b="1" dirty="0"/>
            </a:br>
            <a:r>
              <a:rPr lang="sv-SE" sz="3600" dirty="0"/>
              <a:t>Husby, IUJ, 2019: </a:t>
            </a:r>
            <a:r>
              <a:rPr lang="sv-SE" sz="3600" b="1" dirty="0" err="1"/>
              <a:t>Surgical</a:t>
            </a:r>
            <a:r>
              <a:rPr lang="sv-SE" sz="3600" b="1" dirty="0"/>
              <a:t> </a:t>
            </a:r>
            <a:r>
              <a:rPr lang="sv-SE" sz="3600" b="1" dirty="0" err="1"/>
              <a:t>treatment</a:t>
            </a:r>
            <a:r>
              <a:rPr lang="sv-SE" sz="3600" b="1" dirty="0"/>
              <a:t> </a:t>
            </a:r>
            <a:r>
              <a:rPr lang="sv-SE" sz="3600" b="1" dirty="0" err="1"/>
              <a:t>of</a:t>
            </a:r>
            <a:r>
              <a:rPr lang="sv-SE" sz="3600" b="1" dirty="0"/>
              <a:t> </a:t>
            </a:r>
            <a:r>
              <a:rPr lang="sv-SE" sz="3600" b="1" dirty="0" err="1"/>
              <a:t>primary</a:t>
            </a:r>
            <a:r>
              <a:rPr lang="sv-SE" sz="3600" b="1" dirty="0"/>
              <a:t> </a:t>
            </a:r>
            <a:r>
              <a:rPr lang="sv-SE" sz="3600" b="1" dirty="0" err="1"/>
              <a:t>uterine</a:t>
            </a:r>
            <a:r>
              <a:rPr lang="sv-SE" sz="3600" b="1" dirty="0"/>
              <a:t> </a:t>
            </a:r>
            <a:r>
              <a:rPr lang="sv-SE" sz="3600" b="1" dirty="0" err="1"/>
              <a:t>prolapse</a:t>
            </a:r>
            <a:r>
              <a:rPr lang="sv-SE" sz="3600" b="1" dirty="0"/>
              <a:t>: a </a:t>
            </a:r>
            <a:r>
              <a:rPr lang="sv-SE" sz="3600" b="1" dirty="0" err="1"/>
              <a:t>comparison</a:t>
            </a:r>
            <a:r>
              <a:rPr lang="sv-SE" sz="3600" b="1" dirty="0"/>
              <a:t> </a:t>
            </a:r>
            <a:r>
              <a:rPr lang="sv-SE" sz="3600" b="1" dirty="0" err="1"/>
              <a:t>of</a:t>
            </a:r>
            <a:r>
              <a:rPr lang="sv-SE" sz="3600" b="1" dirty="0"/>
              <a:t> vaginal </a:t>
            </a:r>
            <a:r>
              <a:rPr lang="sv-SE" sz="3600" b="1" dirty="0" err="1"/>
              <a:t>native</a:t>
            </a:r>
            <a:r>
              <a:rPr lang="sv-SE" sz="3600" b="1" dirty="0"/>
              <a:t> </a:t>
            </a:r>
            <a:r>
              <a:rPr lang="sv-SE" sz="3600" b="1" dirty="0" err="1"/>
              <a:t>tissue</a:t>
            </a:r>
            <a:r>
              <a:rPr lang="sv-SE" sz="3600" b="1" dirty="0"/>
              <a:t> </a:t>
            </a:r>
            <a:r>
              <a:rPr lang="sv-SE" sz="3600" b="1" dirty="0" err="1"/>
              <a:t>surgical</a:t>
            </a:r>
            <a:r>
              <a:rPr lang="sv-SE" sz="3600" b="1" dirty="0"/>
              <a:t> </a:t>
            </a:r>
            <a:r>
              <a:rPr lang="sv-SE" sz="3600" b="1" dirty="0" err="1"/>
              <a:t>techniques</a:t>
            </a:r>
            <a:br>
              <a:rPr lang="sv-SE" b="1" dirty="0"/>
            </a:br>
            <a:endParaRPr lang="en-US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BE15EF-C409-AC4F-9E36-7E8B3CEB2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7" y="211137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Danska</a:t>
            </a:r>
            <a:r>
              <a:rPr lang="en-US" dirty="0"/>
              <a:t> </a:t>
            </a:r>
            <a:r>
              <a:rPr lang="en-US" dirty="0" err="1"/>
              <a:t>Nationella</a:t>
            </a:r>
            <a:r>
              <a:rPr lang="en-US" dirty="0"/>
              <a:t> </a:t>
            </a:r>
            <a:r>
              <a:rPr lang="en-US" dirty="0" err="1"/>
              <a:t>Patientregistret</a:t>
            </a:r>
            <a:endParaRPr lang="en-US" dirty="0"/>
          </a:p>
          <a:p>
            <a:r>
              <a:rPr lang="en-US" dirty="0" err="1"/>
              <a:t>Patienter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genomgick</a:t>
            </a:r>
            <a:r>
              <a:rPr lang="en-US" dirty="0"/>
              <a:t> </a:t>
            </a:r>
            <a:r>
              <a:rPr lang="en-US" dirty="0" err="1"/>
              <a:t>primäroperation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apikal</a:t>
            </a:r>
            <a:r>
              <a:rPr lang="en-US" dirty="0"/>
              <a:t> </a:t>
            </a:r>
            <a:r>
              <a:rPr lang="en-US" dirty="0" err="1"/>
              <a:t>prolaps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2010-2016.</a:t>
            </a:r>
            <a:r>
              <a:rPr lang="en-US" dirty="0">
                <a:sym typeface="Wingdings" pitchFamily="2" charset="2"/>
              </a:rPr>
              <a:t> N=7247</a:t>
            </a:r>
          </a:p>
          <a:p>
            <a:r>
              <a:rPr lang="en-US" dirty="0" err="1">
                <a:sym typeface="Wingdings" pitchFamily="2" charset="2"/>
              </a:rPr>
              <a:t>Utfall</a:t>
            </a:r>
            <a:r>
              <a:rPr lang="en-US" dirty="0">
                <a:sym typeface="Wingdings" pitchFamily="2" charset="2"/>
              </a:rPr>
              <a:t>: reoperation </a:t>
            </a:r>
            <a:r>
              <a:rPr lang="en-US" dirty="0" err="1">
                <a:sym typeface="Wingdings" pitchFamily="2" charset="2"/>
              </a:rPr>
              <a:t>inom</a:t>
            </a:r>
            <a:r>
              <a:rPr lang="en-US" dirty="0">
                <a:sym typeface="Wingdings" pitchFamily="2" charset="2"/>
              </a:rPr>
              <a:t> 5 </a:t>
            </a:r>
            <a:r>
              <a:rPr lang="en-US" dirty="0" err="1">
                <a:sym typeface="Wingdings" pitchFamily="2" charset="2"/>
              </a:rPr>
              <a:t>år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efter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primärop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err="1">
                <a:sym typeface="Wingdings" pitchFamily="2" charset="2"/>
              </a:rPr>
              <a:t>justerat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för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ålder</a:t>
            </a:r>
            <a:r>
              <a:rPr lang="en-US" dirty="0">
                <a:sym typeface="Wingdings" pitchFamily="2" charset="2"/>
              </a:rPr>
              <a:t>, BMI, </a:t>
            </a:r>
            <a:r>
              <a:rPr lang="en-US" dirty="0" err="1">
                <a:sym typeface="Wingdings" pitchFamily="2" charset="2"/>
              </a:rPr>
              <a:t>rökning</a:t>
            </a:r>
            <a:r>
              <a:rPr lang="en-US" dirty="0">
                <a:sym typeface="Wingdings" pitchFamily="2" charset="2"/>
              </a:rPr>
              <a:t>, preop </a:t>
            </a:r>
            <a:r>
              <a:rPr lang="en-US" dirty="0" err="1">
                <a:sym typeface="Wingdings" pitchFamily="2" charset="2"/>
              </a:rPr>
              <a:t>prolapsstadium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Resultat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signifikant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fler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reoperationer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efter</a:t>
            </a:r>
            <a:r>
              <a:rPr lang="en-US" dirty="0">
                <a:sym typeface="Wingdings" pitchFamily="2" charset="2"/>
              </a:rPr>
              <a:t> SSF</a:t>
            </a:r>
          </a:p>
          <a:p>
            <a:pPr lvl="1"/>
            <a:r>
              <a:rPr lang="en-US" dirty="0" err="1">
                <a:sym typeface="Wingdings" pitchFamily="2" charset="2"/>
              </a:rPr>
              <a:t>Sakrospinosusfixation</a:t>
            </a:r>
            <a:r>
              <a:rPr lang="en-US" dirty="0">
                <a:sym typeface="Wingdings" pitchFamily="2" charset="2"/>
              </a:rPr>
              <a:t>: 30%</a:t>
            </a:r>
          </a:p>
          <a:p>
            <a:pPr lvl="1"/>
            <a:r>
              <a:rPr lang="en-US" dirty="0">
                <a:sym typeface="Wingdings" pitchFamily="2" charset="2"/>
              </a:rPr>
              <a:t>Manchester-Fothergill: 7%</a:t>
            </a:r>
          </a:p>
          <a:p>
            <a:pPr lvl="1"/>
            <a:r>
              <a:rPr lang="en-US" dirty="0">
                <a:sym typeface="Wingdings" pitchFamily="2" charset="2"/>
              </a:rPr>
              <a:t>Vaginal </a:t>
            </a:r>
            <a:r>
              <a:rPr lang="en-US" dirty="0" err="1">
                <a:sym typeface="Wingdings" pitchFamily="2" charset="2"/>
              </a:rPr>
              <a:t>hysterektomi</a:t>
            </a:r>
            <a:r>
              <a:rPr lang="en-US" dirty="0">
                <a:sym typeface="Wingdings" pitchFamily="2" charset="2"/>
              </a:rPr>
              <a:t>: 11%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79595-3345-6A4A-91EB-5C176857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apikal</a:t>
            </a:r>
            <a:r>
              <a:rPr lang="en-US" dirty="0"/>
              <a:t> </a:t>
            </a:r>
            <a:r>
              <a:rPr lang="en-US" dirty="0" err="1"/>
              <a:t>prolaps</a:t>
            </a:r>
            <a:r>
              <a:rPr lang="en-US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4874D9-3140-944F-8FE7-F634304D2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0930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Definition </a:t>
            </a:r>
            <a:r>
              <a:rPr lang="en-US" dirty="0" err="1"/>
              <a:t>enligt</a:t>
            </a:r>
            <a:r>
              <a:rPr lang="en-US" dirty="0"/>
              <a:t> ICS/IUGA</a:t>
            </a:r>
          </a:p>
          <a:p>
            <a:pPr lvl="1"/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descent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vaginal </a:t>
            </a:r>
            <a:r>
              <a:rPr lang="sv-SE" dirty="0" err="1"/>
              <a:t>cuff</a:t>
            </a:r>
            <a:r>
              <a:rPr lang="sv-SE" dirty="0"/>
              <a:t> </a:t>
            </a:r>
            <a:r>
              <a:rPr lang="sv-SE" dirty="0" err="1"/>
              <a:t>scar</a:t>
            </a:r>
            <a:r>
              <a:rPr lang="sv-SE" dirty="0"/>
              <a:t> or cervix, </a:t>
            </a:r>
            <a:r>
              <a:rPr lang="sv-SE" dirty="0" err="1"/>
              <a:t>below</a:t>
            </a:r>
            <a:r>
              <a:rPr lang="sv-SE" dirty="0"/>
              <a:t> a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is 2 cm less </a:t>
            </a:r>
            <a:r>
              <a:rPr lang="sv-SE" dirty="0" err="1"/>
              <a:t>than</a:t>
            </a:r>
            <a:r>
              <a:rPr lang="sv-SE" dirty="0"/>
              <a:t> the total vaginal </a:t>
            </a:r>
            <a:r>
              <a:rPr lang="sv-SE" dirty="0" err="1"/>
              <a:t>length</a:t>
            </a:r>
            <a:r>
              <a:rPr lang="sv-SE" dirty="0"/>
              <a:t> </a:t>
            </a:r>
            <a:r>
              <a:rPr lang="sv-SE" dirty="0" err="1"/>
              <a:t>above</a:t>
            </a:r>
            <a:r>
              <a:rPr lang="sv-SE" dirty="0"/>
              <a:t> the plane </a:t>
            </a:r>
            <a:r>
              <a:rPr lang="sv-SE" dirty="0" err="1"/>
              <a:t>of</a:t>
            </a:r>
            <a:r>
              <a:rPr lang="sv-SE" dirty="0"/>
              <a:t> the hymen*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dvs om toppen kommer ner 2 cm – kliniskt relevant </a:t>
            </a:r>
            <a:r>
              <a:rPr lang="sv-SE" dirty="0" err="1"/>
              <a:t>decens</a:t>
            </a:r>
            <a:r>
              <a:rPr lang="sv-SE" dirty="0"/>
              <a:t>? </a:t>
            </a:r>
          </a:p>
          <a:p>
            <a:pPr lvl="1"/>
            <a:endParaRPr lang="sv-SE" dirty="0"/>
          </a:p>
          <a:p>
            <a:r>
              <a:rPr lang="sv-SE" dirty="0" err="1"/>
              <a:t>Meister</a:t>
            </a:r>
            <a:r>
              <a:rPr lang="sv-SE" dirty="0"/>
              <a:t>, AJOG 2017: Definitions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apical</a:t>
            </a:r>
            <a:r>
              <a:rPr lang="sv-SE" dirty="0"/>
              <a:t> vaginal support loss: a </a:t>
            </a:r>
            <a:r>
              <a:rPr lang="sv-SE" dirty="0" err="1"/>
              <a:t>systematic</a:t>
            </a:r>
            <a:r>
              <a:rPr lang="sv-SE" dirty="0"/>
              <a:t> </a:t>
            </a:r>
            <a:r>
              <a:rPr lang="sv-SE" dirty="0" err="1"/>
              <a:t>review</a:t>
            </a:r>
            <a:r>
              <a:rPr lang="sv-SE" dirty="0"/>
              <a:t>. </a:t>
            </a:r>
          </a:p>
          <a:p>
            <a:pPr marL="0" indent="0">
              <a:buNone/>
            </a:pPr>
            <a:r>
              <a:rPr lang="sv-SE" dirty="0"/>
              <a:t>	” definitions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clinically</a:t>
            </a:r>
            <a:r>
              <a:rPr lang="sv-SE" dirty="0"/>
              <a:t> </a:t>
            </a:r>
            <a:r>
              <a:rPr lang="sv-SE" dirty="0" err="1"/>
              <a:t>significant</a:t>
            </a:r>
            <a:r>
              <a:rPr lang="sv-SE" dirty="0"/>
              <a:t> </a:t>
            </a:r>
            <a:r>
              <a:rPr lang="sv-SE" dirty="0" err="1"/>
              <a:t>apical</a:t>
            </a:r>
            <a:r>
              <a:rPr lang="sv-SE" dirty="0"/>
              <a:t> </a:t>
            </a:r>
            <a:r>
              <a:rPr lang="sv-SE" dirty="0" err="1"/>
              <a:t>prolapse</a:t>
            </a:r>
            <a:r>
              <a:rPr lang="sv-SE" dirty="0"/>
              <a:t> for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inclusion</a:t>
            </a:r>
            <a:r>
              <a:rPr lang="sv-SE" dirty="0"/>
              <a:t> and </a:t>
            </a:r>
            <a:r>
              <a:rPr lang="sv-SE" dirty="0" err="1"/>
              <a:t>surgical</a:t>
            </a:r>
            <a:r>
              <a:rPr lang="sv-SE" dirty="0"/>
              <a:t> </a:t>
            </a:r>
            <a:r>
              <a:rPr lang="sv-SE" dirty="0" err="1"/>
              <a:t>success</a:t>
            </a:r>
            <a:r>
              <a:rPr lang="sv-SE" dirty="0"/>
              <a:t> 	or </a:t>
            </a:r>
            <a:r>
              <a:rPr lang="sv-SE" dirty="0" err="1"/>
              <a:t>failure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either</a:t>
            </a:r>
            <a:r>
              <a:rPr lang="sv-SE" dirty="0"/>
              <a:t> </a:t>
            </a:r>
            <a:r>
              <a:rPr lang="sv-SE" dirty="0" err="1"/>
              <a:t>highly</a:t>
            </a:r>
            <a:r>
              <a:rPr lang="sv-SE" dirty="0"/>
              <a:t> </a:t>
            </a:r>
            <a:r>
              <a:rPr lang="sv-SE" dirty="0" err="1"/>
              <a:t>variable</a:t>
            </a:r>
            <a:r>
              <a:rPr lang="sv-SE" dirty="0"/>
              <a:t> or absent”</a:t>
            </a:r>
          </a:p>
          <a:p>
            <a:pPr lvl="1"/>
            <a:endParaRPr lang="sv-SE" dirty="0"/>
          </a:p>
          <a:p>
            <a:r>
              <a:rPr lang="sv-SE" dirty="0"/>
              <a:t>När skall korrigering av det apikala stödet ingå i operationen?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marL="0" indent="0">
              <a:buNone/>
            </a:pPr>
            <a:r>
              <a:rPr lang="en-US" sz="1100" dirty="0"/>
              <a:t>*</a:t>
            </a:r>
            <a:r>
              <a:rPr lang="sv-SE" sz="1100" dirty="0"/>
              <a:t> The </a:t>
            </a:r>
            <a:r>
              <a:rPr lang="sv-SE" sz="1100" dirty="0" err="1"/>
              <a:t>standardisation</a:t>
            </a:r>
            <a:r>
              <a:rPr lang="sv-SE" sz="1100" dirty="0"/>
              <a:t> </a:t>
            </a:r>
            <a:r>
              <a:rPr lang="sv-SE" sz="1100" dirty="0" err="1"/>
              <a:t>of</a:t>
            </a:r>
            <a:r>
              <a:rPr lang="sv-SE" sz="1100" dirty="0"/>
              <a:t> </a:t>
            </a:r>
            <a:r>
              <a:rPr lang="sv-SE" sz="1100" dirty="0" err="1"/>
              <a:t>terminology</a:t>
            </a:r>
            <a:r>
              <a:rPr lang="sv-SE" sz="1100" dirty="0"/>
              <a:t> </a:t>
            </a:r>
            <a:r>
              <a:rPr lang="sv-SE" sz="1100" dirty="0" err="1"/>
              <a:t>of</a:t>
            </a:r>
            <a:r>
              <a:rPr lang="sv-SE" sz="1100" dirty="0"/>
              <a:t> </a:t>
            </a:r>
            <a:r>
              <a:rPr lang="sv-SE" sz="1100" dirty="0" err="1"/>
              <a:t>lower</a:t>
            </a:r>
            <a:r>
              <a:rPr lang="sv-SE" sz="1100" dirty="0"/>
              <a:t> </a:t>
            </a:r>
            <a:r>
              <a:rPr lang="sv-SE" sz="1100" dirty="0" err="1"/>
              <a:t>urinary</a:t>
            </a:r>
            <a:r>
              <a:rPr lang="sv-SE" sz="1100" dirty="0"/>
              <a:t> </a:t>
            </a:r>
            <a:r>
              <a:rPr lang="sv-SE" sz="1100" dirty="0" err="1"/>
              <a:t>tract</a:t>
            </a:r>
            <a:r>
              <a:rPr lang="sv-SE" sz="1100" dirty="0"/>
              <a:t> </a:t>
            </a:r>
            <a:r>
              <a:rPr lang="sv-SE" sz="1100" dirty="0" err="1"/>
              <a:t>function</a:t>
            </a:r>
            <a:r>
              <a:rPr lang="sv-SE" sz="1100" dirty="0"/>
              <a:t>: </a:t>
            </a:r>
            <a:r>
              <a:rPr lang="sv-SE" sz="1100" dirty="0" err="1"/>
              <a:t>report</a:t>
            </a:r>
            <a:r>
              <a:rPr lang="sv-SE" sz="1100" dirty="0"/>
              <a:t> from the </a:t>
            </a:r>
            <a:r>
              <a:rPr lang="sv-SE" sz="1100" dirty="0" err="1"/>
              <a:t>Standardisation</a:t>
            </a:r>
            <a:r>
              <a:rPr lang="sv-SE" sz="1100" dirty="0"/>
              <a:t> </a:t>
            </a:r>
            <a:r>
              <a:rPr lang="sv-SE" sz="1100" dirty="0" err="1"/>
              <a:t>Sub-committee</a:t>
            </a:r>
            <a:r>
              <a:rPr lang="sv-SE" sz="1100" dirty="0"/>
              <a:t> </a:t>
            </a:r>
            <a:r>
              <a:rPr lang="sv-SE" sz="1100" dirty="0" err="1"/>
              <a:t>of</a:t>
            </a:r>
            <a:r>
              <a:rPr lang="sv-SE" sz="1100" dirty="0"/>
              <a:t> the International </a:t>
            </a:r>
            <a:r>
              <a:rPr lang="sv-SE" sz="1100" dirty="0" err="1"/>
              <a:t>Continence</a:t>
            </a:r>
            <a:r>
              <a:rPr lang="sv-SE" sz="1100" dirty="0"/>
              <a:t> </a:t>
            </a:r>
            <a:r>
              <a:rPr lang="sv-SE" sz="1100" dirty="0" err="1"/>
              <a:t>Society.AU</a:t>
            </a:r>
            <a:r>
              <a:rPr lang="sv-SE" sz="1100" dirty="0" err="1">
                <a:effectLst/>
              </a:rPr>
              <a:t>Abrams</a:t>
            </a:r>
            <a:r>
              <a:rPr lang="sv-SE" sz="1100" dirty="0">
                <a:effectLst/>
              </a:rPr>
              <a:t> P, </a:t>
            </a:r>
            <a:r>
              <a:rPr lang="sv-SE" sz="1100" dirty="0" err="1">
                <a:effectLst/>
              </a:rPr>
              <a:t>Cardozo</a:t>
            </a:r>
            <a:r>
              <a:rPr lang="sv-SE" sz="1100" dirty="0">
                <a:effectLst/>
              </a:rPr>
              <a:t> L, Fall M, Griffiths D, </a:t>
            </a:r>
            <a:r>
              <a:rPr lang="sv-SE" sz="1100" dirty="0" err="1">
                <a:effectLst/>
              </a:rPr>
              <a:t>Rosier</a:t>
            </a:r>
            <a:r>
              <a:rPr lang="sv-SE" sz="1100" dirty="0">
                <a:effectLst/>
              </a:rPr>
              <a:t> P, </a:t>
            </a:r>
            <a:r>
              <a:rPr lang="sv-SE" sz="1100" dirty="0" err="1">
                <a:effectLst/>
              </a:rPr>
              <a:t>Ulmsten</a:t>
            </a:r>
            <a:r>
              <a:rPr lang="sv-SE" sz="1100" dirty="0">
                <a:effectLst/>
              </a:rPr>
              <a:t> U, van </a:t>
            </a:r>
            <a:r>
              <a:rPr lang="sv-SE" sz="1100" dirty="0" err="1">
                <a:effectLst/>
              </a:rPr>
              <a:t>Kerrebroeck</a:t>
            </a:r>
            <a:r>
              <a:rPr lang="sv-SE" sz="1100" dirty="0">
                <a:effectLst/>
              </a:rPr>
              <a:t> P, Victor A, </a:t>
            </a:r>
            <a:r>
              <a:rPr lang="sv-SE" sz="1100" dirty="0" err="1">
                <a:effectLst/>
              </a:rPr>
              <a:t>Wein</a:t>
            </a:r>
            <a:r>
              <a:rPr lang="sv-SE" sz="1100" dirty="0">
                <a:effectLst/>
              </a:rPr>
              <a:t> A, </a:t>
            </a:r>
            <a:r>
              <a:rPr lang="sv-SE" sz="1100" dirty="0" err="1">
                <a:effectLst/>
              </a:rPr>
              <a:t>Standardisation</a:t>
            </a:r>
            <a:r>
              <a:rPr lang="sv-SE" sz="1100" dirty="0">
                <a:effectLst/>
              </a:rPr>
              <a:t> </a:t>
            </a:r>
            <a:r>
              <a:rPr lang="sv-SE" sz="1100" dirty="0" err="1">
                <a:effectLst/>
              </a:rPr>
              <a:t>Sub-committee</a:t>
            </a:r>
            <a:r>
              <a:rPr lang="sv-SE" sz="1100" dirty="0">
                <a:effectLst/>
              </a:rPr>
              <a:t> </a:t>
            </a:r>
            <a:r>
              <a:rPr lang="sv-SE" sz="1100" dirty="0" err="1">
                <a:effectLst/>
              </a:rPr>
              <a:t>of</a:t>
            </a:r>
            <a:r>
              <a:rPr lang="sv-SE" sz="1100" dirty="0">
                <a:effectLst/>
              </a:rPr>
              <a:t> the International </a:t>
            </a:r>
            <a:r>
              <a:rPr lang="sv-SE" sz="1100" dirty="0" err="1">
                <a:effectLst/>
              </a:rPr>
              <a:t>Continence</a:t>
            </a:r>
            <a:r>
              <a:rPr lang="sv-SE" sz="1100" dirty="0">
                <a:effectLst/>
              </a:rPr>
              <a:t> </a:t>
            </a:r>
            <a:r>
              <a:rPr lang="sv-SE" sz="1100" dirty="0" err="1">
                <a:effectLst/>
              </a:rPr>
              <a:t>Society</a:t>
            </a:r>
            <a:r>
              <a:rPr lang="sv-SE" sz="1100" dirty="0"/>
              <a:t> </a:t>
            </a:r>
            <a:r>
              <a:rPr lang="sv-SE" sz="1100" dirty="0" err="1"/>
              <a:t>SO</a:t>
            </a:r>
            <a:r>
              <a:rPr lang="sv-SE" sz="1100" dirty="0" err="1">
                <a:effectLst/>
              </a:rPr>
              <a:t>Neurourol</a:t>
            </a:r>
            <a:r>
              <a:rPr lang="sv-SE" sz="1100" dirty="0">
                <a:effectLst/>
              </a:rPr>
              <a:t> </a:t>
            </a:r>
            <a:r>
              <a:rPr lang="sv-SE" sz="1100" dirty="0" err="1">
                <a:effectLst/>
              </a:rPr>
              <a:t>Urodyn</a:t>
            </a:r>
            <a:r>
              <a:rPr lang="sv-SE" sz="1100" dirty="0">
                <a:effectLst/>
              </a:rPr>
              <a:t>. 2002;21(2):167.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7060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396912-C0B1-B541-967F-26734FE42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Studie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gång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E4EF8F-DE5E-4842-9059-FAAC10AB2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SAM-trial (</a:t>
            </a:r>
            <a:r>
              <a:rPr lang="en-US" dirty="0" err="1"/>
              <a:t>Nederländerna</a:t>
            </a:r>
            <a:r>
              <a:rPr lang="en-US" dirty="0"/>
              <a:t>): RCT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jämför</a:t>
            </a:r>
            <a:r>
              <a:rPr lang="en-US" dirty="0"/>
              <a:t> uterus </a:t>
            </a:r>
            <a:r>
              <a:rPr lang="en-US" dirty="0" err="1"/>
              <a:t>bevarande</a:t>
            </a:r>
            <a:r>
              <a:rPr lang="en-US" dirty="0"/>
              <a:t> </a:t>
            </a:r>
            <a:r>
              <a:rPr lang="en-US" dirty="0" err="1"/>
              <a:t>tekniker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Manchester vs </a:t>
            </a:r>
            <a:r>
              <a:rPr lang="en-US" dirty="0" err="1">
                <a:sym typeface="Wingdings" pitchFamily="2" charset="2"/>
              </a:rPr>
              <a:t>Sakrospinosusfixation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SALTO-2-trial (</a:t>
            </a:r>
            <a:r>
              <a:rPr lang="en-US" dirty="0" err="1">
                <a:sym typeface="Wingdings" pitchFamily="2" charset="2"/>
              </a:rPr>
              <a:t>Nederländerna</a:t>
            </a:r>
            <a:r>
              <a:rPr lang="en-US" dirty="0">
                <a:sym typeface="Wingdings" pitchFamily="2" charset="2"/>
              </a:rPr>
              <a:t>): </a:t>
            </a:r>
            <a:r>
              <a:rPr lang="en-US" dirty="0" err="1">
                <a:sym typeface="Wingdings" pitchFamily="2" charset="2"/>
              </a:rPr>
              <a:t>patienter</a:t>
            </a:r>
            <a:r>
              <a:rPr lang="en-US" dirty="0">
                <a:sym typeface="Wingdings" pitchFamily="2" charset="2"/>
              </a:rPr>
              <a:t> med </a:t>
            </a:r>
            <a:r>
              <a:rPr lang="en-US" dirty="0" err="1">
                <a:sym typeface="Wingdings" pitchFamily="2" charset="2"/>
              </a:rPr>
              <a:t>vaultprolaps</a:t>
            </a:r>
            <a:r>
              <a:rPr lang="en-US" dirty="0">
                <a:sym typeface="Wingdings" pitchFamily="2" charset="2"/>
              </a:rPr>
              <a:t>. RCT </a:t>
            </a:r>
            <a:r>
              <a:rPr lang="en-US" dirty="0" err="1">
                <a:sym typeface="Wingdings" pitchFamily="2" charset="2"/>
              </a:rPr>
              <a:t>laparoskopisk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sakrokolpopexi</a:t>
            </a:r>
            <a:r>
              <a:rPr lang="en-US" dirty="0">
                <a:sym typeface="Wingdings" pitchFamily="2" charset="2"/>
              </a:rPr>
              <a:t> vs </a:t>
            </a:r>
            <a:r>
              <a:rPr lang="en-US" dirty="0" err="1">
                <a:sym typeface="Wingdings" pitchFamily="2" charset="2"/>
              </a:rPr>
              <a:t>sakrospinosusfixation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Vad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saknas</a:t>
            </a:r>
            <a:r>
              <a:rPr lang="en-US" dirty="0">
                <a:sym typeface="Wingdings" pitchFamily="2" charset="2"/>
              </a:rPr>
              <a:t>? Manchester vs </a:t>
            </a:r>
            <a:r>
              <a:rPr lang="en-US" dirty="0" err="1">
                <a:sym typeface="Wingdings" pitchFamily="2" charset="2"/>
              </a:rPr>
              <a:t>sakrohysteropexi</a:t>
            </a:r>
            <a:r>
              <a:rPr lang="en-US" dirty="0">
                <a:sym typeface="Wingdings" pitchFamily="2" charset="2"/>
              </a:rPr>
              <a:t> vid </a:t>
            </a:r>
            <a:r>
              <a:rPr lang="en-US" dirty="0" err="1">
                <a:sym typeface="Wingdings" pitchFamily="2" charset="2"/>
              </a:rPr>
              <a:t>uterusprolaps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34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8A684C-8C49-FF4B-8AE1-C0B7FC33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98" y="157211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/>
              <a:t>Kommande</a:t>
            </a:r>
            <a:r>
              <a:rPr lang="en-US" sz="4800" dirty="0"/>
              <a:t> </a:t>
            </a:r>
            <a:r>
              <a:rPr lang="en-US" sz="4800" dirty="0" err="1"/>
              <a:t>ändringar</a:t>
            </a:r>
            <a:r>
              <a:rPr lang="en-US" sz="4800" dirty="0"/>
              <a:t> </a:t>
            </a:r>
            <a:r>
              <a:rPr lang="en-US" sz="4800" dirty="0" err="1"/>
              <a:t>i</a:t>
            </a:r>
            <a:r>
              <a:rPr lang="en-US" sz="4800" dirty="0"/>
              <a:t> </a:t>
            </a:r>
            <a:r>
              <a:rPr lang="en-US" sz="4800" dirty="0" err="1"/>
              <a:t>GynOps</a:t>
            </a:r>
            <a:r>
              <a:rPr lang="en-US" sz="4800" dirty="0"/>
              <a:t> </a:t>
            </a:r>
            <a:r>
              <a:rPr lang="en-US" sz="4800" dirty="0" err="1"/>
              <a:t>operationsformulären</a:t>
            </a:r>
            <a:br>
              <a:rPr lang="en-US" sz="4800" dirty="0"/>
            </a:br>
            <a:r>
              <a:rPr lang="en-US" sz="4800" dirty="0" err="1"/>
              <a:t>gällande</a:t>
            </a:r>
            <a:r>
              <a:rPr lang="en-US" sz="4800" dirty="0"/>
              <a:t> </a:t>
            </a:r>
            <a:r>
              <a:rPr lang="en-US" sz="4800" dirty="0" err="1"/>
              <a:t>kirurgi</a:t>
            </a:r>
            <a:r>
              <a:rPr lang="en-US" sz="4800" dirty="0"/>
              <a:t> vid </a:t>
            </a:r>
            <a:r>
              <a:rPr lang="en-US" sz="4800" dirty="0" err="1"/>
              <a:t>apikal</a:t>
            </a:r>
            <a:r>
              <a:rPr lang="en-US" sz="4800" dirty="0"/>
              <a:t> </a:t>
            </a:r>
            <a:r>
              <a:rPr lang="en-US" sz="4800" dirty="0" err="1"/>
              <a:t>prolaps</a:t>
            </a:r>
            <a:endParaRPr lang="en-US" sz="4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79B082-B4DD-A744-AF59-EC03E497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590" y="4518689"/>
            <a:ext cx="6377616" cy="14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83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442935-D5CB-4841-8A27-461C716E4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/>
              <a:t>främre compartment</a:t>
            </a:r>
          </a:p>
          <a:p>
            <a:endParaRPr lang="sv-SE"/>
          </a:p>
          <a:p>
            <a:r>
              <a:rPr lang="sv-SE"/>
              <a:t>bakre compartment</a:t>
            </a:r>
          </a:p>
          <a:p>
            <a:endParaRPr lang="sv-SE"/>
          </a:p>
          <a:p>
            <a:r>
              <a:rPr lang="sv-SE"/>
              <a:t>apikala compartment</a:t>
            </a:r>
          </a:p>
          <a:p>
            <a:endParaRPr lang="sv-SE"/>
          </a:p>
          <a:p>
            <a:r>
              <a:rPr lang="sv-SE"/>
              <a:t>vaginal nätkirurgi</a:t>
            </a:r>
          </a:p>
          <a:p>
            <a:endParaRPr lang="sv-SE"/>
          </a:p>
          <a:p>
            <a:r>
              <a:rPr lang="sv-SE"/>
              <a:t>kolpokleisis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534A1C45-475E-C247-8347-70678644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Ny struktur där operatör registrerar för varje compartment</a:t>
            </a:r>
          </a:p>
        </p:txBody>
      </p:sp>
    </p:spTree>
    <p:extLst>
      <p:ext uri="{BB962C8B-B14F-4D97-AF65-F5344CB8AC3E}">
        <p14:creationId xmlns:p14="http://schemas.microsoft.com/office/powerpoint/2010/main" val="1028412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8C0EBF74-05A5-4CB2-BB9D-61B500787E9C}"/>
              </a:ext>
            </a:extLst>
          </p:cNvPr>
          <p:cNvSpPr txBox="1"/>
          <p:nvPr/>
        </p:nvSpPr>
        <p:spPr>
          <a:xfrm>
            <a:off x="864158" y="399654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Främre kompartment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E767DD3-D3A1-4F85-8AC7-D34718438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42" y="684509"/>
            <a:ext cx="2724150" cy="3429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1C1DBC3-FBFD-48BF-8BFD-AA7FDDFC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46" y="1424656"/>
            <a:ext cx="2733675" cy="3429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5D353B9A-8851-407A-9015-EF6FABB71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519" y="1748880"/>
            <a:ext cx="2752725" cy="29527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B146EDB6-D935-4A40-AEDE-91C13BEA2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97" y="1972399"/>
            <a:ext cx="2733675" cy="314325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976FD5B4-7EAC-43C5-BC7D-7379C94C72A4}"/>
              </a:ext>
            </a:extLst>
          </p:cNvPr>
          <p:cNvSpPr txBox="1"/>
          <p:nvPr/>
        </p:nvSpPr>
        <p:spPr>
          <a:xfrm>
            <a:off x="5283967" y="1334250"/>
            <a:ext cx="550509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400" dirty="0"/>
              <a:t>Ska vara på samma sätt som tidigare, när användaren har markerat ett av</a:t>
            </a:r>
          </a:p>
          <a:p>
            <a:r>
              <a:rPr lang="sv-SE" sz="1400" dirty="0"/>
              <a:t>alternativen för utförd operation så släcks det obligatoriska på alla.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4F0D1066-07A2-456A-8759-01D29A078B03}"/>
              </a:ext>
            </a:extLst>
          </p:cNvPr>
          <p:cNvSpPr txBox="1"/>
          <p:nvPr/>
        </p:nvSpPr>
        <p:spPr>
          <a:xfrm>
            <a:off x="6628077" y="3683034"/>
            <a:ext cx="489520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När användaren har markerat ett val så öppnas ytterligare variabler att </a:t>
            </a:r>
            <a:br>
              <a:rPr lang="sv-SE" dirty="0"/>
            </a:br>
            <a:r>
              <a:rPr lang="sv-SE" dirty="0"/>
              <a:t>registrera. Kommande bilder visar hur det ser ut för varje operation.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802455E-3EDE-4471-9A2D-A7515284163C}"/>
              </a:ext>
            </a:extLst>
          </p:cNvPr>
          <p:cNvSpPr txBox="1"/>
          <p:nvPr/>
        </p:nvSpPr>
        <p:spPr>
          <a:xfrm>
            <a:off x="864158" y="1165002"/>
            <a:ext cx="205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Bakre kompartment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43C15C76-F1AE-4C30-8878-6B1C73AC4476}"/>
              </a:ext>
            </a:extLst>
          </p:cNvPr>
          <p:cNvSpPr txBox="1"/>
          <p:nvPr/>
        </p:nvSpPr>
        <p:spPr>
          <a:xfrm>
            <a:off x="1058271" y="2254760"/>
            <a:ext cx="2000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Sekundär sfinkterplastik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A1411C-36D3-461C-BA93-FC8F18AA66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348" y="2254767"/>
            <a:ext cx="304800" cy="371475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4F8FED6A-AA2E-4E71-8AC7-3E609DBDDD8F}"/>
              </a:ext>
            </a:extLst>
          </p:cNvPr>
          <p:cNvSpPr txBox="1"/>
          <p:nvPr/>
        </p:nvSpPr>
        <p:spPr>
          <a:xfrm>
            <a:off x="864158" y="2583054"/>
            <a:ext cx="22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Apikalt kompartment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49DB1CAC-F74A-42AF-AD48-675BF080093D}"/>
              </a:ext>
            </a:extLst>
          </p:cNvPr>
          <p:cNvSpPr txBox="1"/>
          <p:nvPr/>
        </p:nvSpPr>
        <p:spPr>
          <a:xfrm>
            <a:off x="1079916" y="2932859"/>
            <a:ext cx="2000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Hysterektomi </a:t>
            </a:r>
            <a:r>
              <a:rPr lang="sv-SE" sz="1200" dirty="0" err="1"/>
              <a:t>pga</a:t>
            </a:r>
            <a:r>
              <a:rPr lang="sv-SE" sz="1200" dirty="0"/>
              <a:t> prolaps</a:t>
            </a: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93CC2A69-449A-40FD-BE5D-64F10D49E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4300" y="2885620"/>
            <a:ext cx="304800" cy="371475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D198DC61-D180-46DB-B06D-6A6619E33C84}"/>
              </a:ext>
            </a:extLst>
          </p:cNvPr>
          <p:cNvSpPr txBox="1"/>
          <p:nvPr/>
        </p:nvSpPr>
        <p:spPr>
          <a:xfrm>
            <a:off x="1096946" y="3714628"/>
            <a:ext cx="2000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Sakrospinosusfixation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FA79B93F-0827-493F-94E8-16294D400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348" y="3682012"/>
            <a:ext cx="304800" cy="371475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B5DA3D33-6392-4740-8C45-A976B5C5D1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577" y="3441686"/>
            <a:ext cx="2724150" cy="295275"/>
          </a:xfrm>
          <a:prstGeom prst="rect">
            <a:avLst/>
          </a:prstGeom>
        </p:spPr>
      </p:pic>
      <p:sp>
        <p:nvSpPr>
          <p:cNvPr id="38" name="Pratbubbla: rektangel 37">
            <a:extLst>
              <a:ext uri="{FF2B5EF4-FFF2-40B4-BE49-F238E27FC236}">
                <a16:creationId xmlns:a16="http://schemas.microsoft.com/office/drawing/2014/main" id="{4952646F-EF1E-49F4-AB0F-FA40D07B67EE}"/>
              </a:ext>
            </a:extLst>
          </p:cNvPr>
          <p:cNvSpPr/>
          <p:nvPr/>
        </p:nvSpPr>
        <p:spPr>
          <a:xfrm>
            <a:off x="4635638" y="2874421"/>
            <a:ext cx="988088" cy="277000"/>
          </a:xfrm>
          <a:prstGeom prst="wedgeRectCallout">
            <a:avLst>
              <a:gd name="adj1" fmla="val -124723"/>
              <a:gd name="adj2" fmla="val 308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Ny operation</a:t>
            </a: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D57C572C-511C-4438-A690-2677A5D69E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568" y="3182702"/>
            <a:ext cx="2714625" cy="314325"/>
          </a:xfrm>
          <a:prstGeom prst="rect">
            <a:avLst/>
          </a:prstGeom>
        </p:spPr>
      </p:pic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665F59B2-A21A-4EDA-839C-93CE3D9E3DCC}"/>
              </a:ext>
            </a:extLst>
          </p:cNvPr>
          <p:cNvCxnSpPr>
            <a:cxnSpLocks/>
            <a:endCxn id="36" idx="3"/>
          </p:cNvCxnSpPr>
          <p:nvPr/>
        </p:nvCxnSpPr>
        <p:spPr>
          <a:xfrm>
            <a:off x="864158" y="3589323"/>
            <a:ext cx="2975569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ruta 47">
            <a:extLst>
              <a:ext uri="{FF2B5EF4-FFF2-40B4-BE49-F238E27FC236}">
                <a16:creationId xmlns:a16="http://schemas.microsoft.com/office/drawing/2014/main" id="{FE02079D-59CA-44B6-9A03-C48ACA2EB103}"/>
              </a:ext>
            </a:extLst>
          </p:cNvPr>
          <p:cNvSpPr txBox="1"/>
          <p:nvPr/>
        </p:nvSpPr>
        <p:spPr>
          <a:xfrm>
            <a:off x="1096946" y="4276610"/>
            <a:ext cx="2437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Abdominell</a:t>
            </a:r>
            <a:r>
              <a:rPr lang="sv-SE" sz="1200" dirty="0"/>
              <a:t> </a:t>
            </a:r>
            <a:r>
              <a:rPr lang="sv-SE" sz="1200" dirty="0" err="1"/>
              <a:t>uterosakropexi</a:t>
            </a:r>
            <a:r>
              <a:rPr lang="sv-SE" sz="1200" dirty="0"/>
              <a:t> med nät</a:t>
            </a:r>
          </a:p>
        </p:txBody>
      </p:sp>
      <p:pic>
        <p:nvPicPr>
          <p:cNvPr id="52" name="Bildobjekt 51">
            <a:extLst>
              <a:ext uri="{FF2B5EF4-FFF2-40B4-BE49-F238E27FC236}">
                <a16:creationId xmlns:a16="http://schemas.microsoft.com/office/drawing/2014/main" id="{A0A97E98-27B2-472D-A7AF-CA90E38795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4950" y="4009910"/>
            <a:ext cx="2724150" cy="266700"/>
          </a:xfrm>
          <a:prstGeom prst="rect">
            <a:avLst/>
          </a:prstGeom>
        </p:spPr>
      </p:pic>
      <p:sp>
        <p:nvSpPr>
          <p:cNvPr id="54" name="textruta 53">
            <a:extLst>
              <a:ext uri="{FF2B5EF4-FFF2-40B4-BE49-F238E27FC236}">
                <a16:creationId xmlns:a16="http://schemas.microsoft.com/office/drawing/2014/main" id="{3E7A79A9-30E4-441E-8B56-B9451692C02B}"/>
              </a:ext>
            </a:extLst>
          </p:cNvPr>
          <p:cNvSpPr txBox="1"/>
          <p:nvPr/>
        </p:nvSpPr>
        <p:spPr>
          <a:xfrm>
            <a:off x="1086896" y="4548753"/>
            <a:ext cx="2477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Abdominell</a:t>
            </a:r>
            <a:r>
              <a:rPr lang="sv-SE" sz="1200" dirty="0"/>
              <a:t> </a:t>
            </a:r>
            <a:r>
              <a:rPr lang="sv-SE" sz="1200" dirty="0" err="1"/>
              <a:t>vaginosakropexi</a:t>
            </a:r>
            <a:r>
              <a:rPr lang="sv-SE" sz="1200" dirty="0"/>
              <a:t> med nät</a:t>
            </a:r>
          </a:p>
        </p:txBody>
      </p: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10B47A7C-E4AC-4DE3-9395-D11AE77BC5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355" b="13077"/>
          <a:stretch/>
        </p:blipFill>
        <p:spPr>
          <a:xfrm>
            <a:off x="3564444" y="4271753"/>
            <a:ext cx="304800" cy="277000"/>
          </a:xfrm>
          <a:prstGeom prst="rect">
            <a:avLst/>
          </a:prstGeom>
        </p:spPr>
      </p:pic>
      <p:pic>
        <p:nvPicPr>
          <p:cNvPr id="58" name="Bildobjekt 57">
            <a:extLst>
              <a:ext uri="{FF2B5EF4-FFF2-40B4-BE49-F238E27FC236}">
                <a16:creationId xmlns:a16="http://schemas.microsoft.com/office/drawing/2014/main" id="{7EE59177-CF33-4AA8-8E4E-DE3DCDABC0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355" b="13077"/>
          <a:stretch/>
        </p:blipFill>
        <p:spPr>
          <a:xfrm>
            <a:off x="3564444" y="4571067"/>
            <a:ext cx="304800" cy="277000"/>
          </a:xfrm>
          <a:prstGeom prst="rect">
            <a:avLst/>
          </a:prstGeom>
        </p:spPr>
      </p:pic>
      <p:pic>
        <p:nvPicPr>
          <p:cNvPr id="60" name="Bildobjekt 59">
            <a:extLst>
              <a:ext uri="{FF2B5EF4-FFF2-40B4-BE49-F238E27FC236}">
                <a16:creationId xmlns:a16="http://schemas.microsoft.com/office/drawing/2014/main" id="{89F45904-8970-4990-9FAC-743D3631B6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473" y="5760520"/>
            <a:ext cx="2733675" cy="276225"/>
          </a:xfrm>
          <a:prstGeom prst="rect">
            <a:avLst/>
          </a:prstGeom>
        </p:spPr>
      </p:pic>
      <p:sp>
        <p:nvSpPr>
          <p:cNvPr id="62" name="Pratbubbla: rektangel 61">
            <a:extLst>
              <a:ext uri="{FF2B5EF4-FFF2-40B4-BE49-F238E27FC236}">
                <a16:creationId xmlns:a16="http://schemas.microsoft.com/office/drawing/2014/main" id="{241D23E3-81B1-4E3B-A4C0-C871EF23E63C}"/>
              </a:ext>
            </a:extLst>
          </p:cNvPr>
          <p:cNvSpPr/>
          <p:nvPr/>
        </p:nvSpPr>
        <p:spPr>
          <a:xfrm>
            <a:off x="4692724" y="4571067"/>
            <a:ext cx="1168959" cy="194126"/>
          </a:xfrm>
          <a:prstGeom prst="wedgeRectCallout">
            <a:avLst>
              <a:gd name="adj1" fmla="val -124723"/>
              <a:gd name="adj2" fmla="val 308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Ny operation</a:t>
            </a:r>
          </a:p>
        </p:txBody>
      </p:sp>
      <p:sp>
        <p:nvSpPr>
          <p:cNvPr id="64" name="Pratbubbla: rektangel 63">
            <a:extLst>
              <a:ext uri="{FF2B5EF4-FFF2-40B4-BE49-F238E27FC236}">
                <a16:creationId xmlns:a16="http://schemas.microsoft.com/office/drawing/2014/main" id="{52204DFE-D825-481E-9176-8A58B5B7DD20}"/>
              </a:ext>
            </a:extLst>
          </p:cNvPr>
          <p:cNvSpPr/>
          <p:nvPr/>
        </p:nvSpPr>
        <p:spPr>
          <a:xfrm>
            <a:off x="4699487" y="4861035"/>
            <a:ext cx="1168959" cy="204129"/>
          </a:xfrm>
          <a:prstGeom prst="wedgeRectCallout">
            <a:avLst>
              <a:gd name="adj1" fmla="val -124723"/>
              <a:gd name="adj2" fmla="val 308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Ny operation</a:t>
            </a:r>
          </a:p>
        </p:txBody>
      </p:sp>
      <p:sp>
        <p:nvSpPr>
          <p:cNvPr id="66" name="Pratbubbla: rektangel 65">
            <a:extLst>
              <a:ext uri="{FF2B5EF4-FFF2-40B4-BE49-F238E27FC236}">
                <a16:creationId xmlns:a16="http://schemas.microsoft.com/office/drawing/2014/main" id="{58FD4608-D1D9-4C32-8F45-2DF187CB379E}"/>
              </a:ext>
            </a:extLst>
          </p:cNvPr>
          <p:cNvSpPr/>
          <p:nvPr/>
        </p:nvSpPr>
        <p:spPr>
          <a:xfrm>
            <a:off x="4548517" y="3634761"/>
            <a:ext cx="988089" cy="277000"/>
          </a:xfrm>
          <a:prstGeom prst="wedgeRectCallout">
            <a:avLst>
              <a:gd name="adj1" fmla="val -124723"/>
              <a:gd name="adj2" fmla="val 308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Ny operation</a:t>
            </a:r>
          </a:p>
        </p:txBody>
      </p:sp>
      <p:sp>
        <p:nvSpPr>
          <p:cNvPr id="68" name="Pratbubbla: rektangel 67">
            <a:extLst>
              <a:ext uri="{FF2B5EF4-FFF2-40B4-BE49-F238E27FC236}">
                <a16:creationId xmlns:a16="http://schemas.microsoft.com/office/drawing/2014/main" id="{9DC11EAC-CEC2-40BE-A613-F7E8D81A4868}"/>
              </a:ext>
            </a:extLst>
          </p:cNvPr>
          <p:cNvSpPr/>
          <p:nvPr/>
        </p:nvSpPr>
        <p:spPr>
          <a:xfrm>
            <a:off x="4635638" y="2205641"/>
            <a:ext cx="988088" cy="277000"/>
          </a:xfrm>
          <a:prstGeom prst="wedgeRectCallout">
            <a:avLst>
              <a:gd name="adj1" fmla="val -124723"/>
              <a:gd name="adj2" fmla="val 308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Ny operation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9D46871B-3BCA-4E48-9AEA-4E188ADAACB7}"/>
              </a:ext>
            </a:extLst>
          </p:cNvPr>
          <p:cNvSpPr txBox="1"/>
          <p:nvPr/>
        </p:nvSpPr>
        <p:spPr>
          <a:xfrm>
            <a:off x="1038223" y="6006651"/>
            <a:ext cx="2477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Vaginalt nät</a:t>
            </a:r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86E39BAB-1B53-4F9A-A32D-817D5FEA8D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355" b="13077"/>
          <a:stretch/>
        </p:blipFill>
        <p:spPr>
          <a:xfrm>
            <a:off x="3544348" y="6006651"/>
            <a:ext cx="304800" cy="277000"/>
          </a:xfrm>
          <a:prstGeom prst="rect">
            <a:avLst/>
          </a:prstGeom>
        </p:spPr>
      </p:pic>
      <p:sp>
        <p:nvSpPr>
          <p:cNvPr id="37" name="Pratbubbla: rektangel 36">
            <a:extLst>
              <a:ext uri="{FF2B5EF4-FFF2-40B4-BE49-F238E27FC236}">
                <a16:creationId xmlns:a16="http://schemas.microsoft.com/office/drawing/2014/main" id="{FF8B7654-098C-47D8-A342-4F88716597B8}"/>
              </a:ext>
            </a:extLst>
          </p:cNvPr>
          <p:cNvSpPr/>
          <p:nvPr/>
        </p:nvSpPr>
        <p:spPr>
          <a:xfrm>
            <a:off x="4528393" y="5909221"/>
            <a:ext cx="988088" cy="277000"/>
          </a:xfrm>
          <a:prstGeom prst="wedgeRectCallout">
            <a:avLst>
              <a:gd name="adj1" fmla="val -124723"/>
              <a:gd name="adj2" fmla="val 308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Ny operation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69A06E1A-3B65-5442-ADA9-A7839774BB07}"/>
              </a:ext>
            </a:extLst>
          </p:cNvPr>
          <p:cNvSpPr txBox="1"/>
          <p:nvPr/>
        </p:nvSpPr>
        <p:spPr>
          <a:xfrm>
            <a:off x="1118566" y="4856090"/>
            <a:ext cx="17796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err="1"/>
              <a:t>Sakrouterinligamentfixation</a:t>
            </a:r>
            <a:endParaRPr lang="sv-SE" sz="1100" dirty="0"/>
          </a:p>
        </p:txBody>
      </p: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9415A6A9-0C9B-C54F-8854-FABE1630DD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5772" y="4837508"/>
            <a:ext cx="304800" cy="314325"/>
          </a:xfrm>
          <a:prstGeom prst="rect">
            <a:avLst/>
          </a:prstGeom>
        </p:spPr>
      </p:pic>
      <p:sp>
        <p:nvSpPr>
          <p:cNvPr id="42" name="Pratbubbla: rektangel 63">
            <a:extLst>
              <a:ext uri="{FF2B5EF4-FFF2-40B4-BE49-F238E27FC236}">
                <a16:creationId xmlns:a16="http://schemas.microsoft.com/office/drawing/2014/main" id="{8E14B6A2-C5ED-AD41-AC10-19E42292BD2C}"/>
              </a:ext>
            </a:extLst>
          </p:cNvPr>
          <p:cNvSpPr/>
          <p:nvPr/>
        </p:nvSpPr>
        <p:spPr>
          <a:xfrm>
            <a:off x="4635638" y="5711067"/>
            <a:ext cx="1168959" cy="204129"/>
          </a:xfrm>
          <a:prstGeom prst="wedgeRectCallout">
            <a:avLst>
              <a:gd name="adj1" fmla="val -124723"/>
              <a:gd name="adj2" fmla="val 308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Ny operation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98E6D844-DE20-8545-8E16-929BAB2C2CAE}"/>
              </a:ext>
            </a:extLst>
          </p:cNvPr>
          <p:cNvSpPr txBox="1"/>
          <p:nvPr/>
        </p:nvSpPr>
        <p:spPr>
          <a:xfrm>
            <a:off x="1038224" y="6405865"/>
            <a:ext cx="2477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Annan operation</a:t>
            </a:r>
          </a:p>
        </p:txBody>
      </p:sp>
      <p:pic>
        <p:nvPicPr>
          <p:cNvPr id="46" name="Bildobjekt 45">
            <a:extLst>
              <a:ext uri="{FF2B5EF4-FFF2-40B4-BE49-F238E27FC236}">
                <a16:creationId xmlns:a16="http://schemas.microsoft.com/office/drawing/2014/main" id="{5EEAE2B1-5CB5-724E-88F5-1CA4E26099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355" b="13077"/>
          <a:stretch/>
        </p:blipFill>
        <p:spPr>
          <a:xfrm>
            <a:off x="3515772" y="6428179"/>
            <a:ext cx="304800" cy="277000"/>
          </a:xfrm>
          <a:prstGeom prst="rect">
            <a:avLst/>
          </a:prstGeom>
        </p:spPr>
      </p:pic>
      <p:sp>
        <p:nvSpPr>
          <p:cNvPr id="47" name="Pratbubbla: rektangel 61">
            <a:extLst>
              <a:ext uri="{FF2B5EF4-FFF2-40B4-BE49-F238E27FC236}">
                <a16:creationId xmlns:a16="http://schemas.microsoft.com/office/drawing/2014/main" id="{1F246437-4D43-7741-9793-D11D411E2DD3}"/>
              </a:ext>
            </a:extLst>
          </p:cNvPr>
          <p:cNvSpPr/>
          <p:nvPr/>
        </p:nvSpPr>
        <p:spPr>
          <a:xfrm>
            <a:off x="4635638" y="4283199"/>
            <a:ext cx="1168959" cy="194126"/>
          </a:xfrm>
          <a:prstGeom prst="wedgeRectCallout">
            <a:avLst>
              <a:gd name="adj1" fmla="val -124723"/>
              <a:gd name="adj2" fmla="val 308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Ny operation</a:t>
            </a:r>
          </a:p>
        </p:txBody>
      </p:sp>
    </p:spTree>
    <p:extLst>
      <p:ext uri="{BB962C8B-B14F-4D97-AF65-F5344CB8AC3E}">
        <p14:creationId xmlns:p14="http://schemas.microsoft.com/office/powerpoint/2010/main" val="235862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699ADEB-5FF8-403F-91A2-5BB8C7FD5826}"/>
              </a:ext>
            </a:extLst>
          </p:cNvPr>
          <p:cNvSpPr txBox="1"/>
          <p:nvPr/>
        </p:nvSpPr>
        <p:spPr>
          <a:xfrm>
            <a:off x="2011251" y="1092586"/>
            <a:ext cx="2000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Hysterektomi </a:t>
            </a:r>
            <a:r>
              <a:rPr lang="sv-SE" sz="1200" dirty="0" err="1"/>
              <a:t>pga</a:t>
            </a:r>
            <a:r>
              <a:rPr lang="sv-SE" sz="1200" dirty="0"/>
              <a:t> prolaps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A74119-4C8B-4279-978F-EEF687C35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35" y="2114842"/>
            <a:ext cx="1958852" cy="426194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5F2E4C6A-3AAD-4FC9-A340-2B773C9FE5C0}"/>
              </a:ext>
            </a:extLst>
          </p:cNvPr>
          <p:cNvSpPr txBox="1"/>
          <p:nvPr/>
        </p:nvSpPr>
        <p:spPr>
          <a:xfrm>
            <a:off x="2931518" y="2391841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Subtotal hysterektomi</a:t>
            </a:r>
          </a:p>
          <a:p>
            <a:r>
              <a:rPr lang="sv-SE" sz="1200" dirty="0"/>
              <a:t>Total hysterektomi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D526F59-556F-43C5-AABD-2D4C52FFB11F}"/>
              </a:ext>
            </a:extLst>
          </p:cNvPr>
          <p:cNvSpPr txBox="1"/>
          <p:nvPr/>
        </p:nvSpPr>
        <p:spPr>
          <a:xfrm>
            <a:off x="4010539" y="1691410"/>
            <a:ext cx="786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Enbart</a:t>
            </a:r>
            <a:r>
              <a:rPr lang="en-US" sz="1200" dirty="0"/>
              <a:t> </a:t>
            </a:r>
            <a:r>
              <a:rPr lang="en-US" sz="1200" dirty="0" err="1"/>
              <a:t>framfall</a:t>
            </a:r>
            <a:endParaRPr lang="en-US" sz="1200" dirty="0"/>
          </a:p>
          <a:p>
            <a:r>
              <a:rPr lang="en-US" sz="1200" dirty="0" err="1"/>
              <a:t>Huvudindikation</a:t>
            </a:r>
            <a:r>
              <a:rPr lang="en-US" sz="1200" dirty="0"/>
              <a:t> </a:t>
            </a:r>
            <a:r>
              <a:rPr lang="en-US" sz="1200" dirty="0" err="1"/>
              <a:t>framfall</a:t>
            </a:r>
            <a:r>
              <a:rPr lang="en-US" sz="1200" dirty="0"/>
              <a:t> men </a:t>
            </a:r>
            <a:r>
              <a:rPr lang="en-US" sz="1200" dirty="0" err="1"/>
              <a:t>tilläggsindikation</a:t>
            </a:r>
            <a:r>
              <a:rPr lang="en-US" sz="1200" dirty="0"/>
              <a:t> </a:t>
            </a:r>
            <a:r>
              <a:rPr lang="en-US" sz="1200" dirty="0" err="1"/>
              <a:t>finns</a:t>
            </a:r>
            <a:r>
              <a:rPr lang="en-US" sz="1200" dirty="0"/>
              <a:t> (</a:t>
            </a:r>
            <a:r>
              <a:rPr lang="en-US" sz="1200" dirty="0" err="1"/>
              <a:t>tex</a:t>
            </a:r>
            <a:r>
              <a:rPr lang="en-US" sz="1200" dirty="0"/>
              <a:t> </a:t>
            </a:r>
            <a:r>
              <a:rPr lang="en-US" sz="1200" dirty="0" err="1"/>
              <a:t>blödningsrubbning</a:t>
            </a:r>
            <a:r>
              <a:rPr lang="en-US" sz="1200" dirty="0"/>
              <a:t>, </a:t>
            </a:r>
            <a:r>
              <a:rPr lang="en-US" sz="1200" dirty="0" err="1"/>
              <a:t>tidigare</a:t>
            </a:r>
            <a:r>
              <a:rPr lang="en-US" sz="1200" dirty="0"/>
              <a:t>/</a:t>
            </a:r>
            <a:r>
              <a:rPr lang="en-US" sz="1200" dirty="0" err="1"/>
              <a:t>nuvarande</a:t>
            </a:r>
            <a:r>
              <a:rPr lang="en-US" sz="1200" dirty="0"/>
              <a:t> </a:t>
            </a:r>
            <a:r>
              <a:rPr lang="en-US" sz="1200" dirty="0" err="1"/>
              <a:t>cellatypi</a:t>
            </a:r>
            <a:r>
              <a:rPr lang="en-US" sz="1200" dirty="0"/>
              <a:t>/patient </a:t>
            </a:r>
            <a:r>
              <a:rPr lang="en-US" sz="1200" dirty="0" err="1"/>
              <a:t>önskar</a:t>
            </a:r>
            <a:r>
              <a:rPr lang="en-US" sz="1200" dirty="0"/>
              <a:t>)</a:t>
            </a:r>
          </a:p>
          <a:p>
            <a:endParaRPr lang="sv-SE" sz="120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66E534C-0F65-4A98-9FCB-59F5A75EF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33" t="1" b="8914"/>
          <a:stretch/>
        </p:blipFill>
        <p:spPr>
          <a:xfrm>
            <a:off x="4077141" y="1367174"/>
            <a:ext cx="1305809" cy="380243"/>
          </a:xfrm>
          <a:prstGeom prst="rect">
            <a:avLst/>
          </a:prstGeom>
        </p:spPr>
      </p:pic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B2A5851-35BE-4823-BA05-29241D943CBA}"/>
              </a:ext>
            </a:extLst>
          </p:cNvPr>
          <p:cNvSpPr txBox="1">
            <a:spLocks/>
          </p:cNvSpPr>
          <p:nvPr/>
        </p:nvSpPr>
        <p:spPr>
          <a:xfrm>
            <a:off x="2371789" y="1488833"/>
            <a:ext cx="1904592" cy="22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/>
              <a:t>Indikation till hysterektomi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4BB969E-F361-4B1E-9FD1-8FAA7C0B5C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76" r="24177" b="24991"/>
          <a:stretch/>
        </p:blipFill>
        <p:spPr>
          <a:xfrm>
            <a:off x="4045271" y="1164597"/>
            <a:ext cx="231110" cy="202577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60DB8DCC-888B-433C-8B50-0525649BD374}"/>
              </a:ext>
            </a:extLst>
          </p:cNvPr>
          <p:cNvSpPr txBox="1"/>
          <p:nvPr/>
        </p:nvSpPr>
        <p:spPr>
          <a:xfrm>
            <a:off x="2452099" y="2891187"/>
            <a:ext cx="1558440" cy="22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sv-SE" dirty="0"/>
              <a:t>Fixering av vaginaltopp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69D04675-FA8D-4BB6-B723-EE065BFC9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320" y="2827918"/>
            <a:ext cx="1057275" cy="32385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BB36916D-6C7C-4F1A-9A83-34EE65150F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76" r="24177" b="24991"/>
          <a:stretch/>
        </p:blipFill>
        <p:spPr>
          <a:xfrm>
            <a:off x="7053485" y="2891187"/>
            <a:ext cx="231110" cy="202577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1B71EB98-34B5-4A52-8966-150603965720}"/>
              </a:ext>
            </a:extLst>
          </p:cNvPr>
          <p:cNvSpPr txBox="1"/>
          <p:nvPr/>
        </p:nvSpPr>
        <p:spPr>
          <a:xfrm>
            <a:off x="5912155" y="2891187"/>
            <a:ext cx="1291816" cy="238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sv-SE" dirty="0"/>
              <a:t>Cardinalligament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B9B953E6-40A0-4972-854C-4999E49EDB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76" r="24177" b="24991"/>
          <a:stretch/>
        </p:blipFill>
        <p:spPr>
          <a:xfrm>
            <a:off x="8699228" y="2896176"/>
            <a:ext cx="231110" cy="202577"/>
          </a:xfrm>
          <a:prstGeom prst="rect">
            <a:avLst/>
          </a:prstGeom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319E2D32-77CC-4808-A3AC-194790151B06}"/>
              </a:ext>
            </a:extLst>
          </p:cNvPr>
          <p:cNvSpPr txBox="1"/>
          <p:nvPr/>
        </p:nvSpPr>
        <p:spPr>
          <a:xfrm>
            <a:off x="7461206" y="2901607"/>
            <a:ext cx="1348302" cy="16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sv-SE" sz="1100" dirty="0"/>
              <a:t>Sakrouterinligament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C7265C02-5159-444D-B12C-0061E8CF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76" r="24177" b="24991"/>
          <a:stretch/>
        </p:blipFill>
        <p:spPr>
          <a:xfrm>
            <a:off x="10608419" y="2884525"/>
            <a:ext cx="231110" cy="202577"/>
          </a:xfrm>
          <a:prstGeom prst="rect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FC33F43A-D1FE-44DB-B858-E3C4CA789075}"/>
              </a:ext>
            </a:extLst>
          </p:cNvPr>
          <p:cNvSpPr txBox="1"/>
          <p:nvPr/>
        </p:nvSpPr>
        <p:spPr>
          <a:xfrm>
            <a:off x="9180041" y="2884525"/>
            <a:ext cx="1516063" cy="194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sv-SE" sz="1100" dirty="0" err="1"/>
              <a:t>Sakrospinosusligament</a:t>
            </a:r>
            <a:endParaRPr lang="sv-SE" sz="11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85BE978-49B4-4E87-97AE-18B172539075}"/>
              </a:ext>
            </a:extLst>
          </p:cNvPr>
          <p:cNvSpPr txBox="1"/>
          <p:nvPr/>
        </p:nvSpPr>
        <p:spPr>
          <a:xfrm>
            <a:off x="5090201" y="2885685"/>
            <a:ext cx="969971" cy="245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sv-SE" dirty="0"/>
              <a:t>Fixeras mot:</a:t>
            </a:r>
          </a:p>
        </p:txBody>
      </p:sp>
    </p:spTree>
    <p:extLst>
      <p:ext uri="{BB962C8B-B14F-4D97-AF65-F5344CB8AC3E}">
        <p14:creationId xmlns:p14="http://schemas.microsoft.com/office/powerpoint/2010/main" val="7486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8" grpId="0"/>
      <p:bldP spid="26" grpId="0"/>
      <p:bldP spid="30" grpId="0"/>
      <p:bldP spid="34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18E9FF2-B6E2-4B68-93B8-C12A05EF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062" y="898186"/>
            <a:ext cx="4238019" cy="49071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DD2BEA2-AE7D-41FA-A3F2-96A2E2CF1466}"/>
              </a:ext>
            </a:extLst>
          </p:cNvPr>
          <p:cNvSpPr txBox="1"/>
          <p:nvPr/>
        </p:nvSpPr>
        <p:spPr>
          <a:xfrm>
            <a:off x="1366576" y="1481764"/>
            <a:ext cx="3091123" cy="444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sv-SE" sz="1400" dirty="0"/>
              <a:t>Fixering av kvarvarande cervix mot ligament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A74E42D-3100-4A04-87E0-429CF9DD1583}"/>
              </a:ext>
            </a:extLst>
          </p:cNvPr>
          <p:cNvSpPr txBox="1"/>
          <p:nvPr/>
        </p:nvSpPr>
        <p:spPr>
          <a:xfrm>
            <a:off x="4331120" y="2570506"/>
            <a:ext cx="2087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Mot sakrouterinligament</a:t>
            </a:r>
            <a:endParaRPr lang="sv-SE" sz="1400" dirty="0"/>
          </a:p>
        </p:txBody>
      </p:sp>
      <p:pic>
        <p:nvPicPr>
          <p:cNvPr id="78" name="Bildobjekt 77">
            <a:extLst>
              <a:ext uri="{FF2B5EF4-FFF2-40B4-BE49-F238E27FC236}">
                <a16:creationId xmlns:a16="http://schemas.microsoft.com/office/drawing/2014/main" id="{BFF3F49F-02F4-44ED-9650-DC57391E5F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1" t="20185" r="24204" b="26244"/>
          <a:stretch/>
        </p:blipFill>
        <p:spPr>
          <a:xfrm>
            <a:off x="4121628" y="1645557"/>
            <a:ext cx="185091" cy="201224"/>
          </a:xfrm>
          <a:prstGeom prst="rect">
            <a:avLst/>
          </a:prstGeom>
        </p:spPr>
      </p:pic>
      <p:sp>
        <p:nvSpPr>
          <p:cNvPr id="80" name="textruta 79">
            <a:extLst>
              <a:ext uri="{FF2B5EF4-FFF2-40B4-BE49-F238E27FC236}">
                <a16:creationId xmlns:a16="http://schemas.microsoft.com/office/drawing/2014/main" id="{45DA0BC5-EB2C-40CB-B520-700B6D8DFAED}"/>
              </a:ext>
            </a:extLst>
          </p:cNvPr>
          <p:cNvSpPr txBox="1"/>
          <p:nvPr/>
        </p:nvSpPr>
        <p:spPr>
          <a:xfrm>
            <a:off x="4301140" y="1606651"/>
            <a:ext cx="444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Nej</a:t>
            </a:r>
          </a:p>
        </p:txBody>
      </p:sp>
      <p:pic>
        <p:nvPicPr>
          <p:cNvPr id="82" name="Bildobjekt 81">
            <a:extLst>
              <a:ext uri="{FF2B5EF4-FFF2-40B4-BE49-F238E27FC236}">
                <a16:creationId xmlns:a16="http://schemas.microsoft.com/office/drawing/2014/main" id="{F1DE695E-6806-47CE-9B7E-CEFCFA91C9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1" t="20185" r="24204" b="26244"/>
          <a:stretch/>
        </p:blipFill>
        <p:spPr>
          <a:xfrm>
            <a:off x="4121628" y="2093203"/>
            <a:ext cx="185091" cy="201224"/>
          </a:xfrm>
          <a:prstGeom prst="rect">
            <a:avLst/>
          </a:prstGeom>
        </p:spPr>
      </p:pic>
      <p:sp>
        <p:nvSpPr>
          <p:cNvPr id="84" name="textruta 83">
            <a:extLst>
              <a:ext uri="{FF2B5EF4-FFF2-40B4-BE49-F238E27FC236}">
                <a16:creationId xmlns:a16="http://schemas.microsoft.com/office/drawing/2014/main" id="{45EAAF4A-9696-43CE-8258-2006BFCF646C}"/>
              </a:ext>
            </a:extLst>
          </p:cNvPr>
          <p:cNvSpPr txBox="1"/>
          <p:nvPr/>
        </p:nvSpPr>
        <p:spPr>
          <a:xfrm>
            <a:off x="4301140" y="2051032"/>
            <a:ext cx="2089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Mot cardinalligament</a:t>
            </a:r>
            <a:endParaRPr lang="sv-SE" sz="1400" dirty="0"/>
          </a:p>
        </p:txBody>
      </p:sp>
      <p:pic>
        <p:nvPicPr>
          <p:cNvPr id="86" name="Bildobjekt 85">
            <a:extLst>
              <a:ext uri="{FF2B5EF4-FFF2-40B4-BE49-F238E27FC236}">
                <a16:creationId xmlns:a16="http://schemas.microsoft.com/office/drawing/2014/main" id="{E8F9857E-0524-4524-ACEF-BC60A38421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1" t="20185" r="24204" b="26244"/>
          <a:stretch/>
        </p:blipFill>
        <p:spPr>
          <a:xfrm>
            <a:off x="4137420" y="2595773"/>
            <a:ext cx="185091" cy="20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24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18E9FF2-B6E2-4B68-93B8-C12A05EF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926" y="347843"/>
            <a:ext cx="2714625" cy="31432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DD2BEA2-AE7D-41FA-A3F2-96A2E2CF1466}"/>
              </a:ext>
            </a:extLst>
          </p:cNvPr>
          <p:cNvSpPr txBox="1"/>
          <p:nvPr/>
        </p:nvSpPr>
        <p:spPr>
          <a:xfrm>
            <a:off x="1366577" y="681665"/>
            <a:ext cx="2984360" cy="230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sv-SE" dirty="0"/>
              <a:t>Fixering av kvarvarande cervix mot ligament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A74E42D-3100-4A04-87E0-429CF9DD1583}"/>
              </a:ext>
            </a:extLst>
          </p:cNvPr>
          <p:cNvSpPr txBox="1"/>
          <p:nvPr/>
        </p:nvSpPr>
        <p:spPr>
          <a:xfrm>
            <a:off x="6764064" y="655722"/>
            <a:ext cx="1779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Mot sakrouterinligament</a:t>
            </a:r>
            <a:endParaRPr lang="sv-SE" sz="1200" dirty="0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B74A45BD-5B6E-43AE-8D2A-38F5F1D76362}"/>
              </a:ext>
            </a:extLst>
          </p:cNvPr>
          <p:cNvSpPr txBox="1"/>
          <p:nvPr/>
        </p:nvSpPr>
        <p:spPr>
          <a:xfrm>
            <a:off x="830645" y="1527145"/>
            <a:ext cx="233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Sakrospinosusfixation</a:t>
            </a: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046FB861-D6E2-48FA-AABD-17D39B706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791" y="1583313"/>
            <a:ext cx="304800" cy="371475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3639BE7B-0340-4649-AD8D-3C1EC6A718F8}"/>
              </a:ext>
            </a:extLst>
          </p:cNvPr>
          <p:cNvSpPr txBox="1"/>
          <p:nvPr/>
        </p:nvSpPr>
        <p:spPr>
          <a:xfrm>
            <a:off x="1403151" y="2145551"/>
            <a:ext cx="444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Sida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3F4406CE-2DCB-49E0-A112-3E9A2F5BBF58}"/>
              </a:ext>
            </a:extLst>
          </p:cNvPr>
          <p:cNvSpPr txBox="1"/>
          <p:nvPr/>
        </p:nvSpPr>
        <p:spPr>
          <a:xfrm>
            <a:off x="1847379" y="2363936"/>
            <a:ext cx="12073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200" dirty="0"/>
              <a:t>Enbart höger</a:t>
            </a:r>
          </a:p>
          <a:p>
            <a:r>
              <a:rPr lang="sv-SE" sz="1200" dirty="0"/>
              <a:t>Enbart vänster</a:t>
            </a:r>
            <a:br>
              <a:rPr lang="sv-SE" sz="1200" dirty="0"/>
            </a:br>
            <a:r>
              <a:rPr lang="sv-SE" sz="1200" dirty="0"/>
              <a:t>Bilateralt</a:t>
            </a:r>
          </a:p>
        </p:txBody>
      </p:sp>
      <p:pic>
        <p:nvPicPr>
          <p:cNvPr id="38" name="Bildobjekt 37">
            <a:extLst>
              <a:ext uri="{FF2B5EF4-FFF2-40B4-BE49-F238E27FC236}">
                <a16:creationId xmlns:a16="http://schemas.microsoft.com/office/drawing/2014/main" id="{806F2471-3EDA-4E8B-8283-1DC080DE7D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33" t="1" b="8914"/>
          <a:stretch/>
        </p:blipFill>
        <p:spPr>
          <a:xfrm>
            <a:off x="2761685" y="4141686"/>
            <a:ext cx="1305809" cy="380243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4935513D-D3A1-4A5D-A3D8-F024DB299B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21" t="16831" r="-1373" b="13647"/>
          <a:stretch/>
        </p:blipFill>
        <p:spPr>
          <a:xfrm>
            <a:off x="1681670" y="3274982"/>
            <a:ext cx="2583502" cy="317849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B30CD62D-3091-43E7-80FC-4B1C51EC1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1893" y="1904471"/>
            <a:ext cx="1457325" cy="2057400"/>
          </a:xfrm>
          <a:prstGeom prst="rect">
            <a:avLst/>
          </a:prstGeom>
        </p:spPr>
      </p:pic>
      <p:cxnSp>
        <p:nvCxnSpPr>
          <p:cNvPr id="48" name="Rak pilkoppling 47">
            <a:extLst>
              <a:ext uri="{FF2B5EF4-FFF2-40B4-BE49-F238E27FC236}">
                <a16:creationId xmlns:a16="http://schemas.microsoft.com/office/drawing/2014/main" id="{AB26C8AD-C49C-4491-8FE1-CEC1C131D428}"/>
              </a:ext>
            </a:extLst>
          </p:cNvPr>
          <p:cNvCxnSpPr>
            <a:cxnSpLocks/>
          </p:cNvCxnSpPr>
          <p:nvPr/>
        </p:nvCxnSpPr>
        <p:spPr>
          <a:xfrm flipV="1">
            <a:off x="4192021" y="2883008"/>
            <a:ext cx="1954501" cy="49037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Rak pilkoppling 60">
            <a:extLst>
              <a:ext uri="{FF2B5EF4-FFF2-40B4-BE49-F238E27FC236}">
                <a16:creationId xmlns:a16="http://schemas.microsoft.com/office/drawing/2014/main" id="{5145CF5A-655E-4CE7-91F6-921D84E78B47}"/>
              </a:ext>
            </a:extLst>
          </p:cNvPr>
          <p:cNvCxnSpPr>
            <a:cxnSpLocks/>
          </p:cNvCxnSpPr>
          <p:nvPr/>
        </p:nvCxnSpPr>
        <p:spPr>
          <a:xfrm flipV="1">
            <a:off x="4057541" y="3782166"/>
            <a:ext cx="5048438" cy="60387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8" name="Bildobjekt 77">
            <a:extLst>
              <a:ext uri="{FF2B5EF4-FFF2-40B4-BE49-F238E27FC236}">
                <a16:creationId xmlns:a16="http://schemas.microsoft.com/office/drawing/2014/main" id="{BFF3F49F-02F4-44ED-9650-DC57391E5F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1" t="20185" r="24204" b="26244"/>
          <a:stretch/>
        </p:blipFill>
        <p:spPr>
          <a:xfrm>
            <a:off x="4141499" y="671842"/>
            <a:ext cx="185091" cy="201224"/>
          </a:xfrm>
          <a:prstGeom prst="rect">
            <a:avLst/>
          </a:prstGeom>
        </p:spPr>
      </p:pic>
      <p:sp>
        <p:nvSpPr>
          <p:cNvPr id="80" name="textruta 79">
            <a:extLst>
              <a:ext uri="{FF2B5EF4-FFF2-40B4-BE49-F238E27FC236}">
                <a16:creationId xmlns:a16="http://schemas.microsoft.com/office/drawing/2014/main" id="{45DA0BC5-EB2C-40CB-B520-700B6D8DFAED}"/>
              </a:ext>
            </a:extLst>
          </p:cNvPr>
          <p:cNvSpPr txBox="1"/>
          <p:nvPr/>
        </p:nvSpPr>
        <p:spPr>
          <a:xfrm>
            <a:off x="4315024" y="635328"/>
            <a:ext cx="444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Nej</a:t>
            </a:r>
          </a:p>
        </p:txBody>
      </p:sp>
      <p:pic>
        <p:nvPicPr>
          <p:cNvPr id="82" name="Bildobjekt 81">
            <a:extLst>
              <a:ext uri="{FF2B5EF4-FFF2-40B4-BE49-F238E27FC236}">
                <a16:creationId xmlns:a16="http://schemas.microsoft.com/office/drawing/2014/main" id="{F1DE695E-6806-47CE-9B7E-CEFCFA91C9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1" t="20185" r="24204" b="26244"/>
          <a:stretch/>
        </p:blipFill>
        <p:spPr>
          <a:xfrm>
            <a:off x="4826460" y="693610"/>
            <a:ext cx="185091" cy="201224"/>
          </a:xfrm>
          <a:prstGeom prst="rect">
            <a:avLst/>
          </a:prstGeom>
        </p:spPr>
      </p:pic>
      <p:sp>
        <p:nvSpPr>
          <p:cNvPr id="84" name="textruta 83">
            <a:extLst>
              <a:ext uri="{FF2B5EF4-FFF2-40B4-BE49-F238E27FC236}">
                <a16:creationId xmlns:a16="http://schemas.microsoft.com/office/drawing/2014/main" id="{45EAAF4A-9696-43CE-8258-2006BFCF646C}"/>
              </a:ext>
            </a:extLst>
          </p:cNvPr>
          <p:cNvSpPr txBox="1"/>
          <p:nvPr/>
        </p:nvSpPr>
        <p:spPr>
          <a:xfrm>
            <a:off x="4946369" y="668052"/>
            <a:ext cx="160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Mot cardinalligament</a:t>
            </a:r>
            <a:endParaRPr lang="sv-SE" sz="1200" dirty="0"/>
          </a:p>
        </p:txBody>
      </p:sp>
      <p:pic>
        <p:nvPicPr>
          <p:cNvPr id="86" name="Bildobjekt 85">
            <a:extLst>
              <a:ext uri="{FF2B5EF4-FFF2-40B4-BE49-F238E27FC236}">
                <a16:creationId xmlns:a16="http://schemas.microsoft.com/office/drawing/2014/main" id="{E8F9857E-0524-4524-ACEF-BC60A38421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1" t="20185" r="24204" b="26244"/>
          <a:stretch/>
        </p:blipFill>
        <p:spPr>
          <a:xfrm>
            <a:off x="6641404" y="670573"/>
            <a:ext cx="185091" cy="201224"/>
          </a:xfrm>
          <a:prstGeom prst="rect">
            <a:avLst/>
          </a:prstGeom>
        </p:spPr>
      </p:pic>
      <p:pic>
        <p:nvPicPr>
          <p:cNvPr id="88" name="Bildobjekt 87">
            <a:extLst>
              <a:ext uri="{FF2B5EF4-FFF2-40B4-BE49-F238E27FC236}">
                <a16:creationId xmlns:a16="http://schemas.microsoft.com/office/drawing/2014/main" id="{33E148B0-1DAE-4477-8AA6-9D987B4CE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142" y="5262644"/>
            <a:ext cx="647660" cy="312835"/>
          </a:xfrm>
          <a:prstGeom prst="rect">
            <a:avLst/>
          </a:prstGeom>
        </p:spPr>
      </p:pic>
      <p:sp>
        <p:nvSpPr>
          <p:cNvPr id="90" name="textruta 89">
            <a:extLst>
              <a:ext uri="{FF2B5EF4-FFF2-40B4-BE49-F238E27FC236}">
                <a16:creationId xmlns:a16="http://schemas.microsoft.com/office/drawing/2014/main" id="{FA39903F-1E7E-4451-8A07-1F405B6988C6}"/>
              </a:ext>
            </a:extLst>
          </p:cNvPr>
          <p:cNvSpPr txBox="1"/>
          <p:nvPr/>
        </p:nvSpPr>
        <p:spPr>
          <a:xfrm>
            <a:off x="1730924" y="5220086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Antal</a:t>
            </a:r>
            <a:r>
              <a:rPr lang="en-US" sz="1200" dirty="0"/>
              <a:t> </a:t>
            </a:r>
            <a:r>
              <a:rPr lang="en-US" sz="1200" dirty="0" err="1"/>
              <a:t>suturer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 err="1"/>
              <a:t>höger</a:t>
            </a:r>
            <a:endParaRPr lang="sv-SE" sz="1200" dirty="0"/>
          </a:p>
        </p:txBody>
      </p:sp>
      <p:sp>
        <p:nvSpPr>
          <p:cNvPr id="103" name="Pratbubbla: rektangel 102">
            <a:extLst>
              <a:ext uri="{FF2B5EF4-FFF2-40B4-BE49-F238E27FC236}">
                <a16:creationId xmlns:a16="http://schemas.microsoft.com/office/drawing/2014/main" id="{B562257D-1A94-4924-B273-7E2E6302FFCA}"/>
              </a:ext>
            </a:extLst>
          </p:cNvPr>
          <p:cNvSpPr/>
          <p:nvPr/>
        </p:nvSpPr>
        <p:spPr>
          <a:xfrm>
            <a:off x="446707" y="1037329"/>
            <a:ext cx="2894173" cy="544033"/>
          </a:xfrm>
          <a:prstGeom prst="wedgeRectCallout">
            <a:avLst>
              <a:gd name="adj1" fmla="val 84239"/>
              <a:gd name="adj2" fmla="val -692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Nej släcker obligat för övriga. </a:t>
            </a:r>
            <a:br>
              <a:rPr lang="sv-SE" sz="1100" dirty="0"/>
            </a:br>
            <a:r>
              <a:rPr lang="sv-SE" sz="1100" dirty="0"/>
              <a:t>Båda alternativen ”mot” kan markeras, är ej varandra uteslutande.</a:t>
            </a:r>
          </a:p>
        </p:txBody>
      </p:sp>
      <p:sp>
        <p:nvSpPr>
          <p:cNvPr id="105" name="textruta 104">
            <a:extLst>
              <a:ext uri="{FF2B5EF4-FFF2-40B4-BE49-F238E27FC236}">
                <a16:creationId xmlns:a16="http://schemas.microsoft.com/office/drawing/2014/main" id="{23A80722-899A-459A-8003-939581F0AC9A}"/>
              </a:ext>
            </a:extLst>
          </p:cNvPr>
          <p:cNvSpPr txBox="1"/>
          <p:nvPr/>
        </p:nvSpPr>
        <p:spPr>
          <a:xfrm>
            <a:off x="1730924" y="5625166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Antal</a:t>
            </a:r>
            <a:r>
              <a:rPr lang="en-US" sz="1200" dirty="0"/>
              <a:t> </a:t>
            </a:r>
            <a:r>
              <a:rPr lang="en-US" sz="1200" dirty="0" err="1"/>
              <a:t>suturer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 err="1"/>
              <a:t>vänster</a:t>
            </a:r>
            <a:endParaRPr lang="sv-SE" sz="1200" dirty="0"/>
          </a:p>
        </p:txBody>
      </p:sp>
      <p:pic>
        <p:nvPicPr>
          <p:cNvPr id="107" name="Bildobjekt 106">
            <a:extLst>
              <a:ext uri="{FF2B5EF4-FFF2-40B4-BE49-F238E27FC236}">
                <a16:creationId xmlns:a16="http://schemas.microsoft.com/office/drawing/2014/main" id="{D988DAEE-D726-4CCC-A90C-BD2416616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1480" y="5718278"/>
            <a:ext cx="647660" cy="312835"/>
          </a:xfrm>
          <a:prstGeom prst="rect">
            <a:avLst/>
          </a:prstGeom>
        </p:spPr>
      </p:pic>
      <p:cxnSp>
        <p:nvCxnSpPr>
          <p:cNvPr id="111" name="Rak pilkoppling 110">
            <a:extLst>
              <a:ext uri="{FF2B5EF4-FFF2-40B4-BE49-F238E27FC236}">
                <a16:creationId xmlns:a16="http://schemas.microsoft.com/office/drawing/2014/main" id="{4251AFBA-A1A8-4AF8-83D5-CA595D9AC470}"/>
              </a:ext>
            </a:extLst>
          </p:cNvPr>
          <p:cNvCxnSpPr>
            <a:cxnSpLocks/>
            <a:stCxn id="115" idx="3"/>
            <a:endCxn id="90" idx="1"/>
          </p:cNvCxnSpPr>
          <p:nvPr/>
        </p:nvCxnSpPr>
        <p:spPr>
          <a:xfrm>
            <a:off x="1297583" y="4066222"/>
            <a:ext cx="433341" cy="1384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ruta 114">
            <a:extLst>
              <a:ext uri="{FF2B5EF4-FFF2-40B4-BE49-F238E27FC236}">
                <a16:creationId xmlns:a16="http://schemas.microsoft.com/office/drawing/2014/main" id="{2CC4204A-8975-4F18-A774-9840E252C200}"/>
              </a:ext>
            </a:extLst>
          </p:cNvPr>
          <p:cNvSpPr txBox="1"/>
          <p:nvPr/>
        </p:nvSpPr>
        <p:spPr>
          <a:xfrm>
            <a:off x="266822" y="3004393"/>
            <a:ext cx="1030761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/>
              <a:t>Antal suturer höger visas om höger sida valts. Antal vänster visas om vänster sida valts. Båda visas om bilateralt valts.</a:t>
            </a:r>
          </a:p>
        </p:txBody>
      </p:sp>
      <p:cxnSp>
        <p:nvCxnSpPr>
          <p:cNvPr id="120" name="Rak pilkoppling 119">
            <a:extLst>
              <a:ext uri="{FF2B5EF4-FFF2-40B4-BE49-F238E27FC236}">
                <a16:creationId xmlns:a16="http://schemas.microsoft.com/office/drawing/2014/main" id="{6C7A8004-1470-4F11-8460-2C8EDECAF459}"/>
              </a:ext>
            </a:extLst>
          </p:cNvPr>
          <p:cNvCxnSpPr>
            <a:cxnSpLocks/>
            <a:stCxn id="115" idx="0"/>
          </p:cNvCxnSpPr>
          <p:nvPr/>
        </p:nvCxnSpPr>
        <p:spPr>
          <a:xfrm flipV="1">
            <a:off x="782203" y="2504515"/>
            <a:ext cx="698642" cy="499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latshållare för innehåll 2">
            <a:extLst>
              <a:ext uri="{FF2B5EF4-FFF2-40B4-BE49-F238E27FC236}">
                <a16:creationId xmlns:a16="http://schemas.microsoft.com/office/drawing/2014/main" id="{DC2DB41E-86E1-4081-B42F-9ACE7843FE5C}"/>
              </a:ext>
            </a:extLst>
          </p:cNvPr>
          <p:cNvSpPr txBox="1">
            <a:spLocks/>
          </p:cNvSpPr>
          <p:nvPr/>
        </p:nvSpPr>
        <p:spPr>
          <a:xfrm>
            <a:off x="9303657" y="2358287"/>
            <a:ext cx="1677980" cy="43207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v-SE" sz="1200" dirty="0" err="1"/>
              <a:t>Biosyn</a:t>
            </a:r>
            <a:endParaRPr lang="sv-SE" sz="1200" dirty="0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v-SE" sz="1200" dirty="0" err="1"/>
              <a:t>Caprosyn</a:t>
            </a:r>
            <a:r>
              <a:rPr lang="sv-SE" sz="1200" dirty="0"/>
              <a:t>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v-SE" sz="1200" dirty="0" err="1"/>
              <a:t>Maxon</a:t>
            </a:r>
            <a:r>
              <a:rPr lang="sv-SE" sz="1200" dirty="0"/>
              <a:t>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v-SE" sz="1200" dirty="0" err="1"/>
              <a:t>Monocryl</a:t>
            </a:r>
            <a:r>
              <a:rPr lang="sv-SE" sz="1200" dirty="0"/>
              <a:t>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v-SE" sz="1200" dirty="0"/>
              <a:t>PDS (</a:t>
            </a:r>
            <a:r>
              <a:rPr lang="sv-SE" sz="1200" dirty="0" err="1"/>
              <a:t>inkl</a:t>
            </a:r>
            <a:r>
              <a:rPr lang="sv-SE" sz="1200" dirty="0"/>
              <a:t> Plus)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v-SE" sz="1200" dirty="0" err="1"/>
              <a:t>Polysorb</a:t>
            </a:r>
            <a:r>
              <a:rPr lang="sv-SE" sz="1200" dirty="0"/>
              <a:t>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v-SE" sz="1200" dirty="0" err="1"/>
              <a:t>Vicryl</a:t>
            </a:r>
            <a:r>
              <a:rPr lang="sv-SE" sz="1200" dirty="0"/>
              <a:t> (</a:t>
            </a:r>
            <a:r>
              <a:rPr lang="sv-SE" sz="1200" dirty="0" err="1"/>
              <a:t>inkl</a:t>
            </a:r>
            <a:r>
              <a:rPr lang="sv-SE" sz="1200" dirty="0"/>
              <a:t> Plus)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v-SE" sz="1200" dirty="0" err="1"/>
              <a:t>Vicryl</a:t>
            </a:r>
            <a:r>
              <a:rPr lang="sv-SE" sz="1200" dirty="0"/>
              <a:t> </a:t>
            </a:r>
            <a:r>
              <a:rPr lang="sv-SE" sz="1200" dirty="0" err="1"/>
              <a:t>Rapide</a:t>
            </a:r>
            <a:r>
              <a:rPr lang="sv-SE" sz="1200" dirty="0"/>
              <a:t>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v-SE" sz="1200" dirty="0"/>
              <a:t>V-LOC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v-SE" sz="1200" dirty="0" err="1"/>
              <a:t>Stratafix</a:t>
            </a:r>
            <a:r>
              <a:rPr lang="sv-SE" sz="1200" dirty="0"/>
              <a:t>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v-SE" sz="1200" dirty="0"/>
              <a:t>Icke-resorberbar sutur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v-SE" sz="1200" dirty="0"/>
              <a:t>Annan --&gt; fritext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</p:txBody>
      </p:sp>
      <p:pic>
        <p:nvPicPr>
          <p:cNvPr id="66" name="Bildobjekt 65">
            <a:extLst>
              <a:ext uri="{FF2B5EF4-FFF2-40B4-BE49-F238E27FC236}">
                <a16:creationId xmlns:a16="http://schemas.microsoft.com/office/drawing/2014/main" id="{6354AE21-6017-408C-AFEF-A64F6EEB3F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33" t="1" b="8914"/>
          <a:stretch/>
        </p:blipFill>
        <p:spPr>
          <a:xfrm>
            <a:off x="1878884" y="2038116"/>
            <a:ext cx="1305809" cy="380243"/>
          </a:xfrm>
          <a:prstGeom prst="rect">
            <a:avLst/>
          </a:prstGeom>
        </p:spPr>
      </p:pic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95FA573A-7F54-41B0-9A05-913E2B1D3C07}"/>
              </a:ext>
            </a:extLst>
          </p:cNvPr>
          <p:cNvCxnSpPr/>
          <p:nvPr/>
        </p:nvCxnSpPr>
        <p:spPr>
          <a:xfrm>
            <a:off x="6241893" y="2687101"/>
            <a:ext cx="8957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Rak koppling 44">
            <a:extLst>
              <a:ext uri="{FF2B5EF4-FFF2-40B4-BE49-F238E27FC236}">
                <a16:creationId xmlns:a16="http://schemas.microsoft.com/office/drawing/2014/main" id="{124B6FB3-9A5B-4AEA-B18C-6FC04C7ED51A}"/>
              </a:ext>
            </a:extLst>
          </p:cNvPr>
          <p:cNvCxnSpPr/>
          <p:nvPr/>
        </p:nvCxnSpPr>
        <p:spPr>
          <a:xfrm>
            <a:off x="6192022" y="3592831"/>
            <a:ext cx="8957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ECA2F594-1416-0D41-A585-A691EB399319}"/>
              </a:ext>
            </a:extLst>
          </p:cNvPr>
          <p:cNvSpPr txBox="1"/>
          <p:nvPr/>
        </p:nvSpPr>
        <p:spPr>
          <a:xfrm>
            <a:off x="1730924" y="4175396"/>
            <a:ext cx="1030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Suturmaterial</a:t>
            </a:r>
            <a:endParaRPr lang="en-US" sz="12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44DD4DA-4A49-034D-8469-05289708BF81}"/>
              </a:ext>
            </a:extLst>
          </p:cNvPr>
          <p:cNvSpPr/>
          <p:nvPr/>
        </p:nvSpPr>
        <p:spPr>
          <a:xfrm>
            <a:off x="182751" y="238306"/>
            <a:ext cx="11678653" cy="1411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ratbubbla: rektangel 19">
            <a:extLst>
              <a:ext uri="{FF2B5EF4-FFF2-40B4-BE49-F238E27FC236}">
                <a16:creationId xmlns:a16="http://schemas.microsoft.com/office/drawing/2014/main" id="{D00388EC-2624-A44E-AC3D-18F27D3F6F80}"/>
              </a:ext>
            </a:extLst>
          </p:cNvPr>
          <p:cNvSpPr/>
          <p:nvPr/>
        </p:nvSpPr>
        <p:spPr>
          <a:xfrm>
            <a:off x="4470846" y="842617"/>
            <a:ext cx="1024564" cy="590274"/>
          </a:xfrm>
          <a:prstGeom prst="wedgeRectCallout">
            <a:avLst>
              <a:gd name="adj1" fmla="val -168849"/>
              <a:gd name="adj2" fmla="val 2039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/>
              <a:t>Ny variabel</a:t>
            </a:r>
          </a:p>
        </p:txBody>
      </p:sp>
    </p:spTree>
    <p:extLst>
      <p:ext uri="{BB962C8B-B14F-4D97-AF65-F5344CB8AC3E}">
        <p14:creationId xmlns:p14="http://schemas.microsoft.com/office/powerpoint/2010/main" val="55200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90" grpId="0"/>
      <p:bldP spid="105" grpId="0"/>
      <p:bldP spid="115" grpId="0" animBg="1"/>
      <p:bldP spid="62" grpId="0" animBg="1"/>
      <p:bldP spid="4" grpId="0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3585B35D-5FF1-43D8-94F0-E9C9405BD6DC}"/>
              </a:ext>
            </a:extLst>
          </p:cNvPr>
          <p:cNvSpPr txBox="1"/>
          <p:nvPr/>
        </p:nvSpPr>
        <p:spPr>
          <a:xfrm>
            <a:off x="241064" y="474757"/>
            <a:ext cx="2565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Abdominell</a:t>
            </a:r>
            <a:r>
              <a:rPr lang="sv-SE" sz="1200" dirty="0"/>
              <a:t> </a:t>
            </a:r>
            <a:r>
              <a:rPr lang="sv-SE" sz="1200" dirty="0" err="1"/>
              <a:t>uterosakropexi</a:t>
            </a:r>
            <a:r>
              <a:rPr lang="sv-SE" sz="1200" dirty="0"/>
              <a:t> med nät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D82F4AF-384D-4085-B54C-51BE06DF3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42" y="400167"/>
            <a:ext cx="304800" cy="371475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F4EE5FDB-1D6A-48B6-B8AE-6400729D3FD1}"/>
              </a:ext>
            </a:extLst>
          </p:cNvPr>
          <p:cNvSpPr txBox="1"/>
          <p:nvPr/>
        </p:nvSpPr>
        <p:spPr>
          <a:xfrm>
            <a:off x="227251" y="806606"/>
            <a:ext cx="2565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Abdominell</a:t>
            </a:r>
            <a:r>
              <a:rPr lang="sv-SE" sz="1200" dirty="0"/>
              <a:t> </a:t>
            </a:r>
            <a:r>
              <a:rPr lang="sv-SE" sz="1200" dirty="0" err="1"/>
              <a:t>vaginosakropexi</a:t>
            </a:r>
            <a:r>
              <a:rPr lang="sv-SE" sz="1200" dirty="0"/>
              <a:t> med nät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10DB634-0B2F-4095-B00A-4BB5E1335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42" y="794410"/>
            <a:ext cx="304800" cy="37147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0F98C14-D2F4-4EE1-8C45-C25E15ABD4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33" t="1" b="8914"/>
          <a:stretch/>
        </p:blipFill>
        <p:spPr>
          <a:xfrm>
            <a:off x="1847592" y="1525677"/>
            <a:ext cx="1305809" cy="380243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A6376C5A-FB77-48D6-A6A1-7470610552B8}"/>
              </a:ext>
            </a:extLst>
          </p:cNvPr>
          <p:cNvSpPr txBox="1"/>
          <p:nvPr/>
        </p:nvSpPr>
        <p:spPr>
          <a:xfrm>
            <a:off x="533342" y="1621498"/>
            <a:ext cx="1305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Nätarm</a:t>
            </a:r>
            <a:r>
              <a:rPr lang="sv-SE" sz="1200" dirty="0"/>
              <a:t> framvägg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8362031-EBF0-4E91-8446-01EC946E461C}"/>
              </a:ext>
            </a:extLst>
          </p:cNvPr>
          <p:cNvSpPr txBox="1"/>
          <p:nvPr/>
        </p:nvSpPr>
        <p:spPr>
          <a:xfrm>
            <a:off x="1829304" y="1878346"/>
            <a:ext cx="357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Endast apikal </a:t>
            </a:r>
            <a:r>
              <a:rPr lang="sv-SE" sz="1200" dirty="0" err="1"/>
              <a:t>fixation</a:t>
            </a:r>
            <a:r>
              <a:rPr lang="sv-SE" sz="1200" dirty="0"/>
              <a:t> (ej längre ner än 1/3 av vagina)</a:t>
            </a:r>
          </a:p>
          <a:p>
            <a:r>
              <a:rPr lang="sv-SE" sz="1200" dirty="0"/>
              <a:t>Cirka halva vaginallängden</a:t>
            </a:r>
          </a:p>
          <a:p>
            <a:r>
              <a:rPr lang="sv-SE" sz="1200" dirty="0"/>
              <a:t>Mer än halva vaginallängden</a:t>
            </a:r>
            <a:br>
              <a:rPr lang="sv-SE" sz="1200" dirty="0"/>
            </a:br>
            <a:r>
              <a:rPr lang="sv-SE" sz="1200" dirty="0"/>
              <a:t>Inget nät i framvägg</a:t>
            </a:r>
            <a:endParaRPr lang="sv-SE" sz="1000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60969290-E09C-46FB-8FBC-5906759CE141}"/>
              </a:ext>
            </a:extLst>
          </p:cNvPr>
          <p:cNvSpPr txBox="1"/>
          <p:nvPr/>
        </p:nvSpPr>
        <p:spPr>
          <a:xfrm>
            <a:off x="809235" y="2697887"/>
            <a:ext cx="205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Fästs med suturmaterialet</a:t>
            </a: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FA4FB977-7213-4AD5-8872-4C13E55FDD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33" t="1" b="8914"/>
          <a:stretch/>
        </p:blipFill>
        <p:spPr>
          <a:xfrm>
            <a:off x="2590356" y="2655410"/>
            <a:ext cx="1305809" cy="380243"/>
          </a:xfrm>
          <a:prstGeom prst="rect">
            <a:avLst/>
          </a:prstGeom>
        </p:spPr>
      </p:pic>
      <p:sp>
        <p:nvSpPr>
          <p:cNvPr id="36" name="textruta 35">
            <a:extLst>
              <a:ext uri="{FF2B5EF4-FFF2-40B4-BE49-F238E27FC236}">
                <a16:creationId xmlns:a16="http://schemas.microsoft.com/office/drawing/2014/main" id="{02011226-FEA6-4130-8759-F04650A8C72A}"/>
              </a:ext>
            </a:extLst>
          </p:cNvPr>
          <p:cNvSpPr txBox="1"/>
          <p:nvPr/>
        </p:nvSpPr>
        <p:spPr>
          <a:xfrm>
            <a:off x="1651981" y="3085183"/>
            <a:ext cx="101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Antal suturer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9985FF34-5A65-4915-AE2C-657E405B0300}"/>
              </a:ext>
            </a:extLst>
          </p:cNvPr>
          <p:cNvSpPr txBox="1"/>
          <p:nvPr/>
        </p:nvSpPr>
        <p:spPr>
          <a:xfrm>
            <a:off x="653627" y="3443360"/>
            <a:ext cx="1195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Nätarm bakvägg</a:t>
            </a:r>
          </a:p>
        </p:txBody>
      </p:sp>
      <p:pic>
        <p:nvPicPr>
          <p:cNvPr id="52" name="Bildobjekt 51">
            <a:extLst>
              <a:ext uri="{FF2B5EF4-FFF2-40B4-BE49-F238E27FC236}">
                <a16:creationId xmlns:a16="http://schemas.microsoft.com/office/drawing/2014/main" id="{F0025D24-7F87-4211-8345-22ABCB7399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33" t="1" b="8914"/>
          <a:stretch/>
        </p:blipFill>
        <p:spPr>
          <a:xfrm>
            <a:off x="2256937" y="4464966"/>
            <a:ext cx="1305809" cy="380243"/>
          </a:xfrm>
          <a:prstGeom prst="rect">
            <a:avLst/>
          </a:prstGeom>
        </p:spPr>
      </p:pic>
      <p:sp>
        <p:nvSpPr>
          <p:cNvPr id="56" name="textruta 55">
            <a:extLst>
              <a:ext uri="{FF2B5EF4-FFF2-40B4-BE49-F238E27FC236}">
                <a16:creationId xmlns:a16="http://schemas.microsoft.com/office/drawing/2014/main" id="{FFE99735-8295-45AE-94AA-E2589E671F28}"/>
              </a:ext>
            </a:extLst>
          </p:cNvPr>
          <p:cNvSpPr txBox="1"/>
          <p:nvPr/>
        </p:nvSpPr>
        <p:spPr>
          <a:xfrm>
            <a:off x="1269994" y="4883976"/>
            <a:ext cx="14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Antal suturer</a:t>
            </a:r>
          </a:p>
        </p:txBody>
      </p:sp>
      <p:pic>
        <p:nvPicPr>
          <p:cNvPr id="60" name="Bildobjekt 59">
            <a:extLst>
              <a:ext uri="{FF2B5EF4-FFF2-40B4-BE49-F238E27FC236}">
                <a16:creationId xmlns:a16="http://schemas.microsoft.com/office/drawing/2014/main" id="{AC729BDB-6C9C-456C-9030-084A2FE426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33" t="1" b="8914"/>
          <a:stretch/>
        </p:blipFill>
        <p:spPr>
          <a:xfrm>
            <a:off x="1847592" y="3363475"/>
            <a:ext cx="1305809" cy="380243"/>
          </a:xfrm>
          <a:prstGeom prst="rect">
            <a:avLst/>
          </a:prstGeom>
        </p:spPr>
      </p:pic>
      <p:pic>
        <p:nvPicPr>
          <p:cNvPr id="62" name="Bildobjekt 61">
            <a:extLst>
              <a:ext uri="{FF2B5EF4-FFF2-40B4-BE49-F238E27FC236}">
                <a16:creationId xmlns:a16="http://schemas.microsoft.com/office/drawing/2014/main" id="{D1195578-4CA5-486D-84C4-A91AA45B45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33" t="1" b="8914"/>
          <a:stretch/>
        </p:blipFill>
        <p:spPr>
          <a:xfrm>
            <a:off x="2176728" y="5315580"/>
            <a:ext cx="1305809" cy="380243"/>
          </a:xfrm>
          <a:prstGeom prst="rect">
            <a:avLst/>
          </a:prstGeom>
        </p:spPr>
      </p:pic>
      <p:sp>
        <p:nvSpPr>
          <p:cNvPr id="64" name="textruta 63">
            <a:extLst>
              <a:ext uri="{FF2B5EF4-FFF2-40B4-BE49-F238E27FC236}">
                <a16:creationId xmlns:a16="http://schemas.microsoft.com/office/drawing/2014/main" id="{129503B1-F485-4A06-B53F-0F339A4D780F}"/>
              </a:ext>
            </a:extLst>
          </p:cNvPr>
          <p:cNvSpPr txBox="1"/>
          <p:nvPr/>
        </p:nvSpPr>
        <p:spPr>
          <a:xfrm>
            <a:off x="599900" y="5329851"/>
            <a:ext cx="1739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Nät mot </a:t>
            </a:r>
            <a:r>
              <a:rPr lang="sv-SE" sz="1200" dirty="0" err="1"/>
              <a:t>promontoriet</a:t>
            </a:r>
            <a:r>
              <a:rPr lang="sv-SE" sz="1200" dirty="0"/>
              <a:t> </a:t>
            </a:r>
            <a:br>
              <a:rPr lang="sv-SE" sz="1200" dirty="0"/>
            </a:br>
            <a:r>
              <a:rPr lang="sv-SE" sz="1200" dirty="0"/>
              <a:t>fästs med</a:t>
            </a: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F602DAC6-1F69-4975-92E7-41521FF27244}"/>
              </a:ext>
            </a:extLst>
          </p:cNvPr>
          <p:cNvSpPr txBox="1"/>
          <p:nvPr/>
        </p:nvSpPr>
        <p:spPr>
          <a:xfrm>
            <a:off x="7630199" y="4762938"/>
            <a:ext cx="186731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err="1"/>
              <a:t>Thackers</a:t>
            </a:r>
            <a:endParaRPr lang="sv-SE" sz="1200" dirty="0"/>
          </a:p>
          <a:p>
            <a:r>
              <a:rPr lang="en-US" sz="1200" dirty="0" err="1"/>
              <a:t>Stapels</a:t>
            </a:r>
            <a:endParaRPr lang="en-US" sz="1200" dirty="0"/>
          </a:p>
          <a:p>
            <a:r>
              <a:rPr lang="en-US" sz="1200" dirty="0" err="1"/>
              <a:t>Vicryl</a:t>
            </a:r>
            <a:endParaRPr lang="en-US" sz="1200" dirty="0"/>
          </a:p>
          <a:p>
            <a:r>
              <a:rPr lang="en-US" sz="1200" dirty="0" err="1"/>
              <a:t>Biosyn</a:t>
            </a:r>
            <a:endParaRPr lang="en-US" sz="1200" dirty="0"/>
          </a:p>
          <a:p>
            <a:r>
              <a:rPr lang="en-US" sz="1200" dirty="0" err="1"/>
              <a:t>Polysorb</a:t>
            </a:r>
            <a:endParaRPr lang="en-US" sz="1200" dirty="0"/>
          </a:p>
          <a:p>
            <a:r>
              <a:rPr lang="en-US" sz="1200" dirty="0"/>
              <a:t>PDS</a:t>
            </a:r>
          </a:p>
          <a:p>
            <a:r>
              <a:rPr lang="en-US" sz="1200" dirty="0"/>
              <a:t>Maxon</a:t>
            </a:r>
          </a:p>
          <a:p>
            <a:r>
              <a:rPr lang="en-US" sz="1200" dirty="0" err="1"/>
              <a:t>Ethibond</a:t>
            </a:r>
            <a:endParaRPr lang="en-US" sz="1200" dirty="0"/>
          </a:p>
          <a:p>
            <a:r>
              <a:rPr lang="en-US" sz="1200" dirty="0" err="1"/>
              <a:t>Prolene</a:t>
            </a:r>
            <a:endParaRPr lang="en-US" sz="1200" dirty="0"/>
          </a:p>
          <a:p>
            <a:r>
              <a:rPr lang="en-US" sz="1200" dirty="0" err="1"/>
              <a:t>GoreTex</a:t>
            </a:r>
            <a:endParaRPr lang="en-US" sz="1200" dirty="0"/>
          </a:p>
          <a:p>
            <a:r>
              <a:rPr lang="en-US" sz="1200" dirty="0" err="1"/>
              <a:t>annan</a:t>
            </a:r>
            <a:r>
              <a:rPr lang="en-US" sz="1200" dirty="0"/>
              <a:t> (</a:t>
            </a:r>
            <a:r>
              <a:rPr lang="en-US" sz="1200" dirty="0" err="1"/>
              <a:t>fritext</a:t>
            </a:r>
            <a:endParaRPr lang="en-US" sz="1200" dirty="0"/>
          </a:p>
          <a:p>
            <a:endParaRPr lang="sv-SE" sz="1200" dirty="0"/>
          </a:p>
        </p:txBody>
      </p:sp>
      <p:pic>
        <p:nvPicPr>
          <p:cNvPr id="68" name="Bildobjekt 67">
            <a:extLst>
              <a:ext uri="{FF2B5EF4-FFF2-40B4-BE49-F238E27FC236}">
                <a16:creationId xmlns:a16="http://schemas.microsoft.com/office/drawing/2014/main" id="{CCD19026-8654-4CC3-9BA3-46D07609F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52" y="5819156"/>
            <a:ext cx="467216" cy="351560"/>
          </a:xfrm>
          <a:prstGeom prst="rect">
            <a:avLst/>
          </a:prstGeom>
        </p:spPr>
      </p:pic>
      <p:sp>
        <p:nvSpPr>
          <p:cNvPr id="70" name="textruta 69">
            <a:extLst>
              <a:ext uri="{FF2B5EF4-FFF2-40B4-BE49-F238E27FC236}">
                <a16:creationId xmlns:a16="http://schemas.microsoft.com/office/drawing/2014/main" id="{DE314495-6D54-4D6E-B94C-0F3FE84C9040}"/>
              </a:ext>
            </a:extLst>
          </p:cNvPr>
          <p:cNvSpPr txBox="1"/>
          <p:nvPr/>
        </p:nvSpPr>
        <p:spPr>
          <a:xfrm>
            <a:off x="1146006" y="5906652"/>
            <a:ext cx="1057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Antal suturer 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F3A629C4-C73E-304B-A6C5-DA2D53EDF42B}"/>
              </a:ext>
            </a:extLst>
          </p:cNvPr>
          <p:cNvSpPr txBox="1"/>
          <p:nvPr/>
        </p:nvSpPr>
        <p:spPr>
          <a:xfrm>
            <a:off x="464949" y="4497068"/>
            <a:ext cx="1954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Fästs med suturmaterialet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6631B86-3176-8F4B-A320-DAC557C6C9EB}"/>
              </a:ext>
            </a:extLst>
          </p:cNvPr>
          <p:cNvSpPr txBox="1"/>
          <p:nvPr/>
        </p:nvSpPr>
        <p:spPr>
          <a:xfrm>
            <a:off x="7630199" y="2480101"/>
            <a:ext cx="24638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200"/>
            </a:lvl1pPr>
          </a:lstStyle>
          <a:p>
            <a:r>
              <a:rPr lang="en-US" dirty="0" err="1"/>
              <a:t>Vicryl</a:t>
            </a:r>
            <a:endParaRPr lang="en-US" dirty="0"/>
          </a:p>
          <a:p>
            <a:r>
              <a:rPr lang="en-US" dirty="0" err="1"/>
              <a:t>Biosyn</a:t>
            </a:r>
            <a:endParaRPr lang="en-US" dirty="0"/>
          </a:p>
          <a:p>
            <a:r>
              <a:rPr lang="en-US" dirty="0" err="1"/>
              <a:t>Polysorb</a:t>
            </a:r>
            <a:endParaRPr lang="en-US" dirty="0"/>
          </a:p>
          <a:p>
            <a:r>
              <a:rPr lang="en-US" dirty="0"/>
              <a:t>PDS</a:t>
            </a:r>
          </a:p>
          <a:p>
            <a:r>
              <a:rPr lang="en-US" dirty="0"/>
              <a:t>Maxon</a:t>
            </a:r>
          </a:p>
          <a:p>
            <a:r>
              <a:rPr lang="en-US" dirty="0" err="1"/>
              <a:t>Ethibond</a:t>
            </a:r>
            <a:endParaRPr lang="en-US" dirty="0"/>
          </a:p>
          <a:p>
            <a:r>
              <a:rPr lang="en-US" dirty="0" err="1"/>
              <a:t>Prolene</a:t>
            </a:r>
            <a:endParaRPr lang="en-US" dirty="0"/>
          </a:p>
          <a:p>
            <a:r>
              <a:rPr lang="en-US" dirty="0" err="1"/>
              <a:t>GoreTex</a:t>
            </a:r>
            <a:endParaRPr lang="en-US" dirty="0"/>
          </a:p>
          <a:p>
            <a:r>
              <a:rPr lang="en-US" dirty="0" err="1"/>
              <a:t>annan</a:t>
            </a:r>
            <a:r>
              <a:rPr lang="en-US" dirty="0"/>
              <a:t> (</a:t>
            </a:r>
            <a:r>
              <a:rPr lang="en-US" dirty="0" err="1"/>
              <a:t>fritext</a:t>
            </a:r>
            <a:r>
              <a:rPr lang="en-US" dirty="0"/>
              <a:t>)</a:t>
            </a:r>
          </a:p>
        </p:txBody>
      </p:sp>
      <p:cxnSp>
        <p:nvCxnSpPr>
          <p:cNvPr id="6" name="Rak pil 5">
            <a:extLst>
              <a:ext uri="{FF2B5EF4-FFF2-40B4-BE49-F238E27FC236}">
                <a16:creationId xmlns:a16="http://schemas.microsoft.com/office/drawing/2014/main" id="{F67F8E30-30AB-5341-A0C1-FC10780FAFCD}"/>
              </a:ext>
            </a:extLst>
          </p:cNvPr>
          <p:cNvCxnSpPr>
            <a:cxnSpLocks/>
            <a:stCxn id="30" idx="3"/>
            <a:endCxn id="3" idx="1"/>
          </p:cNvCxnSpPr>
          <p:nvPr/>
        </p:nvCxnSpPr>
        <p:spPr>
          <a:xfrm>
            <a:off x="3896165" y="2845532"/>
            <a:ext cx="3734034" cy="511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>
            <a:extLst>
              <a:ext uri="{FF2B5EF4-FFF2-40B4-BE49-F238E27FC236}">
                <a16:creationId xmlns:a16="http://schemas.microsoft.com/office/drawing/2014/main" id="{C01EA9AA-FB1B-7B40-8F64-FD5E0496477E}"/>
              </a:ext>
            </a:extLst>
          </p:cNvPr>
          <p:cNvCxnSpPr>
            <a:cxnSpLocks/>
            <a:stCxn id="52" idx="3"/>
          </p:cNvCxnSpPr>
          <p:nvPr/>
        </p:nvCxnSpPr>
        <p:spPr>
          <a:xfrm flipV="1">
            <a:off x="3562746" y="3444434"/>
            <a:ext cx="3968354" cy="1210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Bildobjekt 47">
            <a:extLst>
              <a:ext uri="{FF2B5EF4-FFF2-40B4-BE49-F238E27FC236}">
                <a16:creationId xmlns:a16="http://schemas.microsoft.com/office/drawing/2014/main" id="{89C7A125-F5B0-8543-BF5D-16CA54B68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025" y="3065995"/>
            <a:ext cx="467216" cy="261472"/>
          </a:xfrm>
          <a:prstGeom prst="rect">
            <a:avLst/>
          </a:prstGeom>
        </p:spPr>
      </p:pic>
      <p:pic>
        <p:nvPicPr>
          <p:cNvPr id="50" name="Bildobjekt 49">
            <a:extLst>
              <a:ext uri="{FF2B5EF4-FFF2-40B4-BE49-F238E27FC236}">
                <a16:creationId xmlns:a16="http://schemas.microsoft.com/office/drawing/2014/main" id="{741B7AFD-7BF4-DA44-89A7-D407E6B35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120" y="4961509"/>
            <a:ext cx="467216" cy="351560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E6D67331-10AE-AF46-998B-525F835283D2}"/>
              </a:ext>
            </a:extLst>
          </p:cNvPr>
          <p:cNvSpPr txBox="1"/>
          <p:nvPr/>
        </p:nvSpPr>
        <p:spPr>
          <a:xfrm>
            <a:off x="478584" y="1131434"/>
            <a:ext cx="772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Planeras operationen som två-stegsförfarande (dvs att apikala stödet korrigeras nu och främre och/eller bakre plastik görs vid behov vid ett senare tillfälle).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83D6F869-CDF7-D848-B569-05720834F075}"/>
              </a:ext>
            </a:extLst>
          </p:cNvPr>
          <p:cNvSpPr txBox="1"/>
          <p:nvPr/>
        </p:nvSpPr>
        <p:spPr>
          <a:xfrm>
            <a:off x="634435" y="6311900"/>
            <a:ext cx="1646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Typ</a:t>
            </a:r>
            <a:r>
              <a:rPr lang="en-US" sz="1200" dirty="0"/>
              <a:t> </a:t>
            </a:r>
            <a:r>
              <a:rPr lang="en-US" sz="1200" dirty="0" err="1"/>
              <a:t>av</a:t>
            </a:r>
            <a:r>
              <a:rPr lang="en-US" sz="1200" dirty="0"/>
              <a:t> </a:t>
            </a:r>
            <a:r>
              <a:rPr lang="en-US" sz="1200" dirty="0" err="1"/>
              <a:t>nät</a:t>
            </a:r>
            <a:endParaRPr lang="en-US" sz="1200" dirty="0"/>
          </a:p>
        </p:txBody>
      </p:sp>
      <p:pic>
        <p:nvPicPr>
          <p:cNvPr id="74" name="Bildobjekt 73">
            <a:extLst>
              <a:ext uri="{FF2B5EF4-FFF2-40B4-BE49-F238E27FC236}">
                <a16:creationId xmlns:a16="http://schemas.microsoft.com/office/drawing/2014/main" id="{25D0C395-97A1-A741-B480-545FDB144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33" t="1" b="8914"/>
          <a:stretch/>
        </p:blipFill>
        <p:spPr>
          <a:xfrm>
            <a:off x="1470847" y="6281118"/>
            <a:ext cx="1305809" cy="380243"/>
          </a:xfrm>
          <a:prstGeom prst="rect">
            <a:avLst/>
          </a:prstGeom>
        </p:spPr>
      </p:pic>
      <p:sp>
        <p:nvSpPr>
          <p:cNvPr id="75" name="textruta 74">
            <a:extLst>
              <a:ext uri="{FF2B5EF4-FFF2-40B4-BE49-F238E27FC236}">
                <a16:creationId xmlns:a16="http://schemas.microsoft.com/office/drawing/2014/main" id="{8F77BBE2-127B-E34C-AF7F-55273175CB15}"/>
              </a:ext>
            </a:extLst>
          </p:cNvPr>
          <p:cNvSpPr txBox="1"/>
          <p:nvPr/>
        </p:nvSpPr>
        <p:spPr>
          <a:xfrm>
            <a:off x="2666753" y="6294133"/>
            <a:ext cx="186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Färdigt Y-nät </a:t>
            </a:r>
          </a:p>
          <a:p>
            <a:r>
              <a:rPr lang="sv-SE" sz="1200" dirty="0"/>
              <a:t>Tillklippt </a:t>
            </a:r>
            <a:r>
              <a:rPr lang="sv-SE" sz="1200" dirty="0" err="1"/>
              <a:t>polypropylennät</a:t>
            </a:r>
            <a:endParaRPr lang="sv-SE" sz="1200" dirty="0"/>
          </a:p>
          <a:p>
            <a:r>
              <a:rPr lang="sv-SE" sz="1200" dirty="0"/>
              <a:t>Annat </a:t>
            </a:r>
            <a:r>
              <a:rPr lang="sv-SE" sz="1200" dirty="0">
                <a:sym typeface="Wingdings" pitchFamily="2" charset="2"/>
              </a:rPr>
              <a:t> fritext</a:t>
            </a:r>
            <a:endParaRPr lang="sv-SE" sz="1200" dirty="0"/>
          </a:p>
        </p:txBody>
      </p:sp>
      <p:pic>
        <p:nvPicPr>
          <p:cNvPr id="37" name="Bildobjekt 36">
            <a:extLst>
              <a:ext uri="{FF2B5EF4-FFF2-40B4-BE49-F238E27FC236}">
                <a16:creationId xmlns:a16="http://schemas.microsoft.com/office/drawing/2014/main" id="{04691552-2015-49DB-BB5C-10002AC3A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218" y="1128517"/>
            <a:ext cx="1057275" cy="323850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16E19C81-DDC0-49CA-AA9F-E1420E5A0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94" y="61930"/>
            <a:ext cx="2705100" cy="304800"/>
          </a:xfrm>
          <a:prstGeom prst="rect">
            <a:avLst/>
          </a:prstGeom>
        </p:spPr>
      </p:pic>
      <p:sp>
        <p:nvSpPr>
          <p:cNvPr id="34" name="Pratbubbla: rektangel 33">
            <a:extLst>
              <a:ext uri="{FF2B5EF4-FFF2-40B4-BE49-F238E27FC236}">
                <a16:creationId xmlns:a16="http://schemas.microsoft.com/office/drawing/2014/main" id="{B88DD116-1121-4C9F-90B6-234EB30840E7}"/>
              </a:ext>
            </a:extLst>
          </p:cNvPr>
          <p:cNvSpPr/>
          <p:nvPr/>
        </p:nvSpPr>
        <p:spPr>
          <a:xfrm>
            <a:off x="4094802" y="278049"/>
            <a:ext cx="4073416" cy="442855"/>
          </a:xfrm>
          <a:prstGeom prst="wedgeRectCallout">
            <a:avLst>
              <a:gd name="adj1" fmla="val -74771"/>
              <a:gd name="adj2" fmla="val 628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Variablerna under vaginosakropexi med nät visas även för uterosakropexi.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F374E572-76D9-47DE-8A6B-2CB72C58CFF9}"/>
              </a:ext>
            </a:extLst>
          </p:cNvPr>
          <p:cNvSpPr txBox="1"/>
          <p:nvPr/>
        </p:nvSpPr>
        <p:spPr>
          <a:xfrm>
            <a:off x="1812874" y="3703512"/>
            <a:ext cx="357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Endast apikal </a:t>
            </a:r>
            <a:r>
              <a:rPr lang="sv-SE" sz="1200" dirty="0" err="1"/>
              <a:t>fixation</a:t>
            </a:r>
            <a:r>
              <a:rPr lang="sv-SE" sz="1200" dirty="0"/>
              <a:t> (ej längre ner än 1/3 av vagina)</a:t>
            </a:r>
          </a:p>
          <a:p>
            <a:r>
              <a:rPr lang="sv-SE" sz="1200" dirty="0"/>
              <a:t>Cirka halva vaginallängden</a:t>
            </a:r>
          </a:p>
          <a:p>
            <a:r>
              <a:rPr lang="sv-SE" sz="1200" dirty="0"/>
              <a:t>Mer än halva vaginallängden</a:t>
            </a:r>
            <a:br>
              <a:rPr lang="sv-SE" sz="1200" dirty="0"/>
            </a:br>
            <a:r>
              <a:rPr lang="sv-SE" sz="1200" dirty="0"/>
              <a:t>Inget nät i bakvägg</a:t>
            </a:r>
            <a:endParaRPr lang="sv-SE" sz="1000" dirty="0"/>
          </a:p>
        </p:txBody>
      </p:sp>
      <p:cxnSp>
        <p:nvCxnSpPr>
          <p:cNvPr id="39" name="Rak pil 9">
            <a:extLst>
              <a:ext uri="{FF2B5EF4-FFF2-40B4-BE49-F238E27FC236}">
                <a16:creationId xmlns:a16="http://schemas.microsoft.com/office/drawing/2014/main" id="{D5CBD323-16BF-4F1B-8F82-CD7426DD74CB}"/>
              </a:ext>
            </a:extLst>
          </p:cNvPr>
          <p:cNvCxnSpPr>
            <a:cxnSpLocks/>
          </p:cNvCxnSpPr>
          <p:nvPr/>
        </p:nvCxnSpPr>
        <p:spPr>
          <a:xfrm flipV="1">
            <a:off x="3562746" y="5468726"/>
            <a:ext cx="3968354" cy="113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8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/>
      <p:bldP spid="36" grpId="0"/>
      <p:bldP spid="40" grpId="0"/>
      <p:bldP spid="56" grpId="0"/>
      <p:bldP spid="64" grpId="0"/>
      <p:bldP spid="66" grpId="0" animBg="1"/>
      <p:bldP spid="70" grpId="0"/>
      <p:bldP spid="65" grpId="0"/>
      <p:bldP spid="3" grpId="0" animBg="1"/>
      <p:bldP spid="16" grpId="0"/>
      <p:bldP spid="20" grpId="0"/>
      <p:bldP spid="75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99CF996-251C-D548-9B04-43961BE1E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66" y="1227665"/>
            <a:ext cx="4775201" cy="47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4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6BFB47A-D50F-4446-BDC4-2FA95131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1951037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Varför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man </a:t>
            </a:r>
            <a:r>
              <a:rPr lang="en-US" dirty="0" err="1"/>
              <a:t>apikal</a:t>
            </a:r>
            <a:r>
              <a:rPr lang="en-US" dirty="0"/>
              <a:t> </a:t>
            </a:r>
            <a:r>
              <a:rPr lang="en-US" dirty="0" err="1"/>
              <a:t>prolaps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577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1472E6-2D9A-284D-B4DE-4DB6EC3A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support – De </a:t>
            </a:r>
            <a:r>
              <a:rPr lang="en-US" dirty="0" err="1"/>
              <a:t>Lancey</a:t>
            </a:r>
            <a:endParaRPr lang="en-US" dirty="0"/>
          </a:p>
        </p:txBody>
      </p:sp>
      <p:pic>
        <p:nvPicPr>
          <p:cNvPr id="1026" name="Picture 2" descr="Uterine prolapse. - Abstract - Europe PMC">
            <a:extLst>
              <a:ext uri="{FF2B5EF4-FFF2-40B4-BE49-F238E27FC236}">
                <a16:creationId xmlns:a16="http://schemas.microsoft.com/office/drawing/2014/main" id="{16BB2579-069F-A446-8ECE-2D634DE7A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43" y="1410606"/>
            <a:ext cx="5982421" cy="507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lvic floor anatomy and imaging - ScienceDirect">
            <a:extLst>
              <a:ext uri="{FF2B5EF4-FFF2-40B4-BE49-F238E27FC236}">
                <a16:creationId xmlns:a16="http://schemas.microsoft.com/office/drawing/2014/main" id="{BA6DAED2-221F-644A-B0A8-50A4E941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07" y="1548493"/>
            <a:ext cx="45339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9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59E6F3-8B6B-D845-9B65-1B13E0FE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Levatorskada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prolaps</a:t>
            </a:r>
            <a:endParaRPr lang="en-US" dirty="0"/>
          </a:p>
        </p:txBody>
      </p:sp>
      <p:pic>
        <p:nvPicPr>
          <p:cNvPr id="3" name="Platshållare för innehåll 5" descr="delancey bild 2.jpg">
            <a:extLst>
              <a:ext uri="{FF2B5EF4-FFF2-40B4-BE49-F238E27FC236}">
                <a16:creationId xmlns:a16="http://schemas.microsoft.com/office/drawing/2014/main" id="{8C229CA9-B395-9241-85B3-B0CAA7CDFE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953398"/>
            <a:ext cx="4815513" cy="251791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2B738D7-78F0-0547-9E7E-C85668FFBB23}"/>
              </a:ext>
            </a:extLst>
          </p:cNvPr>
          <p:cNvSpPr txBox="1"/>
          <p:nvPr/>
        </p:nvSpPr>
        <p:spPr>
          <a:xfrm>
            <a:off x="838200" y="4734024"/>
            <a:ext cx="4344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DeLancey</a:t>
            </a:r>
            <a:r>
              <a:rPr lang="en-US" sz="1400" i="1" dirty="0"/>
              <a:t> et al. </a:t>
            </a:r>
            <a:r>
              <a:rPr lang="en-US" sz="1400" i="1" dirty="0" err="1"/>
              <a:t>Obstet</a:t>
            </a:r>
            <a:r>
              <a:rPr lang="en-US" sz="1400" i="1" dirty="0"/>
              <a:t> Gynecol. 2007</a:t>
            </a:r>
          </a:p>
          <a:p>
            <a:r>
              <a:rPr lang="en-US" sz="1400" i="1" dirty="0"/>
              <a:t>Comparison of </a:t>
            </a:r>
            <a:r>
              <a:rPr lang="en-US" sz="1400" i="1" dirty="0" err="1"/>
              <a:t>levator</a:t>
            </a:r>
            <a:r>
              <a:rPr lang="en-US" sz="1400" i="1" dirty="0"/>
              <a:t> </a:t>
            </a:r>
            <a:r>
              <a:rPr lang="en-US" sz="1400" i="1" dirty="0" err="1"/>
              <a:t>ani</a:t>
            </a:r>
            <a:r>
              <a:rPr lang="en-US" sz="1400" i="1" dirty="0"/>
              <a:t> muscle defects and function in women with and without pelvic organ prolapse.</a:t>
            </a:r>
            <a:endParaRPr lang="sv-SE" dirty="0"/>
          </a:p>
        </p:txBody>
      </p:sp>
      <p:pic>
        <p:nvPicPr>
          <p:cNvPr id="5" name="Platshållare för innehåll 8">
            <a:extLst>
              <a:ext uri="{FF2B5EF4-FFF2-40B4-BE49-F238E27FC236}">
                <a16:creationId xmlns:a16="http://schemas.microsoft.com/office/drawing/2014/main" id="{67DD67D8-724E-3641-9202-56880F2F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92" y="1690688"/>
            <a:ext cx="6343408" cy="2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1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FFC94C-279D-AC4E-9662-9B50AD36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Vanligt</a:t>
            </a:r>
            <a:r>
              <a:rPr lang="en-US" dirty="0"/>
              <a:t> med </a:t>
            </a:r>
            <a:r>
              <a:rPr lang="en-US" dirty="0" err="1"/>
              <a:t>apikal</a:t>
            </a:r>
            <a:r>
              <a:rPr lang="en-US" dirty="0"/>
              <a:t> </a:t>
            </a:r>
            <a:r>
              <a:rPr lang="en-US" dirty="0" err="1"/>
              <a:t>defekt</a:t>
            </a:r>
            <a:r>
              <a:rPr lang="en-US" dirty="0"/>
              <a:t> vid </a:t>
            </a:r>
            <a:r>
              <a:rPr lang="en-US" dirty="0" err="1"/>
              <a:t>framfall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den </a:t>
            </a:r>
            <a:r>
              <a:rPr lang="en-US" dirty="0" err="1"/>
              <a:t>främre</a:t>
            </a:r>
            <a:r>
              <a:rPr lang="en-US" dirty="0"/>
              <a:t> </a:t>
            </a:r>
            <a:r>
              <a:rPr lang="en-US" dirty="0" err="1"/>
              <a:t>vaginalväggen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59196-5B27-4B44-9077-6626FC516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327" y="2389655"/>
            <a:ext cx="5509311" cy="261777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BFD7C8E-2A98-3D45-B664-6048236DB6F0}"/>
              </a:ext>
            </a:extLst>
          </p:cNvPr>
          <p:cNvSpPr txBox="1"/>
          <p:nvPr/>
        </p:nvSpPr>
        <p:spPr>
          <a:xfrm>
            <a:off x="1009327" y="5370948"/>
            <a:ext cx="30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i="1" dirty="0" err="1"/>
              <a:t>Rooney</a:t>
            </a:r>
            <a:r>
              <a:rPr lang="sv-SE" sz="1800" i="1" dirty="0"/>
              <a:t> K et al. AMOG. 2006</a:t>
            </a:r>
          </a:p>
          <a:p>
            <a:r>
              <a:rPr lang="sv-SE" sz="1800" i="1" dirty="0"/>
              <a:t>N= 325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EA1C2F8-A1F7-514F-9B48-CB3EE0C2D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921" y="2389655"/>
            <a:ext cx="3894591" cy="281160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CE82C88-3836-A241-AFCC-472780EDEFCB}"/>
              </a:ext>
            </a:extLst>
          </p:cNvPr>
          <p:cNvSpPr txBox="1"/>
          <p:nvPr/>
        </p:nvSpPr>
        <p:spPr>
          <a:xfrm>
            <a:off x="7040013" y="5370947"/>
            <a:ext cx="30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i="1" dirty="0"/>
              <a:t>Summers A et al. AJOG. 2006</a:t>
            </a:r>
          </a:p>
          <a:p>
            <a:r>
              <a:rPr lang="sv-SE" sz="1800" i="1" dirty="0"/>
              <a:t>N= </a:t>
            </a:r>
            <a:r>
              <a:rPr lang="sv-SE" i="1" dirty="0"/>
              <a:t>153</a:t>
            </a:r>
            <a:r>
              <a:rPr lang="sv-SE" sz="1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10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4AEB99-1373-1948-B4FA-968A672E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Cervixelongation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prolaps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A993B1-6D96-F740-958A-69B103685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err="1"/>
              <a:t>Mothes</a:t>
            </a:r>
            <a:r>
              <a:rPr lang="sv-SE" dirty="0"/>
              <a:t> 2016; </a:t>
            </a:r>
            <a:r>
              <a:rPr lang="sv-SE" b="1" dirty="0" err="1"/>
              <a:t>Systematic</a:t>
            </a:r>
            <a:r>
              <a:rPr lang="sv-SE" b="1" dirty="0"/>
              <a:t> </a:t>
            </a:r>
            <a:r>
              <a:rPr lang="sv-SE" b="1" dirty="0" err="1"/>
              <a:t>classification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uterine</a:t>
            </a:r>
            <a:r>
              <a:rPr lang="sv-SE" b="1" dirty="0"/>
              <a:t> </a:t>
            </a:r>
            <a:r>
              <a:rPr lang="sv-SE" b="1" dirty="0" err="1"/>
              <a:t>cervical</a:t>
            </a:r>
            <a:r>
              <a:rPr lang="sv-SE" b="1" dirty="0"/>
              <a:t> elongation in patients </a:t>
            </a:r>
            <a:r>
              <a:rPr lang="sv-SE" b="1" dirty="0" err="1"/>
              <a:t>with</a:t>
            </a:r>
            <a:r>
              <a:rPr lang="sv-SE" b="1" dirty="0"/>
              <a:t> </a:t>
            </a:r>
            <a:r>
              <a:rPr lang="sv-SE" b="1" dirty="0" err="1"/>
              <a:t>pelvic</a:t>
            </a:r>
            <a:r>
              <a:rPr lang="sv-SE" b="1" dirty="0"/>
              <a:t> organ </a:t>
            </a:r>
            <a:r>
              <a:rPr lang="sv-SE" b="1" dirty="0" err="1"/>
              <a:t>prolapse</a:t>
            </a:r>
            <a:endParaRPr lang="sv-SE" b="1" dirty="0"/>
          </a:p>
          <a:p>
            <a:pPr lvl="1"/>
            <a:r>
              <a:rPr lang="sv-SE" dirty="0"/>
              <a:t>n=332 patienter stadium II-IV POP som genomgått vaginal </a:t>
            </a:r>
            <a:r>
              <a:rPr lang="sv-SE" dirty="0" err="1"/>
              <a:t>hysterektomi</a:t>
            </a:r>
            <a:endParaRPr lang="sv-SE" dirty="0"/>
          </a:p>
          <a:p>
            <a:pPr lvl="1"/>
            <a:r>
              <a:rPr lang="sv-SE" dirty="0"/>
              <a:t>n=160 kontroll som </a:t>
            </a:r>
            <a:r>
              <a:rPr lang="sv-SE" dirty="0" err="1"/>
              <a:t>hysterektomerats</a:t>
            </a:r>
            <a:r>
              <a:rPr lang="sv-SE" dirty="0"/>
              <a:t> </a:t>
            </a:r>
            <a:r>
              <a:rPr lang="sv-SE" dirty="0" err="1"/>
              <a:t>pga</a:t>
            </a:r>
            <a:r>
              <a:rPr lang="sv-SE" dirty="0"/>
              <a:t> icke-prolaps</a:t>
            </a:r>
          </a:p>
          <a:p>
            <a:pPr lvl="1"/>
            <a:r>
              <a:rPr lang="sv-SE" dirty="0"/>
              <a:t>cervix elongation hos 98% av POP patienter </a:t>
            </a:r>
          </a:p>
          <a:p>
            <a:pPr lvl="1"/>
            <a:r>
              <a:rPr lang="sv-SE" dirty="0"/>
              <a:t>72% hade grad 2 cervixelongation (</a:t>
            </a:r>
            <a:r>
              <a:rPr lang="sv-SE" dirty="0" err="1"/>
              <a:t>CoCx-ratio</a:t>
            </a:r>
            <a:r>
              <a:rPr lang="sv-SE" dirty="0"/>
              <a:t> </a:t>
            </a:r>
            <a:r>
              <a:rPr lang="en-US" b="1" dirty="0">
                <a:sym typeface="Symbol" pitchFamily="2" charset="2"/>
              </a:rPr>
              <a:t></a:t>
            </a:r>
            <a:r>
              <a:rPr lang="sv-SE" dirty="0"/>
              <a:t> 1)</a:t>
            </a:r>
          </a:p>
          <a:p>
            <a:pPr lvl="1"/>
            <a:r>
              <a:rPr lang="sv-SE" dirty="0"/>
              <a:t>prolapsstadium associerat med grad av cervixelongation</a:t>
            </a:r>
          </a:p>
          <a:p>
            <a:pPr lvl="1"/>
            <a:endParaRPr lang="sv-SE" dirty="0"/>
          </a:p>
          <a:p>
            <a:r>
              <a:rPr lang="sv-SE" b="1" dirty="0"/>
              <a:t>Berger, </a:t>
            </a:r>
            <a:r>
              <a:rPr lang="sv-SE" b="1" dirty="0" err="1"/>
              <a:t>DeLancy</a:t>
            </a:r>
            <a:r>
              <a:rPr lang="sv-SE" b="1" dirty="0"/>
              <a:t>, IUJ 2012; Is </a:t>
            </a:r>
            <a:r>
              <a:rPr lang="sv-SE" b="1" dirty="0" err="1"/>
              <a:t>cervical</a:t>
            </a:r>
            <a:r>
              <a:rPr lang="sv-SE" b="1" dirty="0"/>
              <a:t> elongation </a:t>
            </a:r>
            <a:r>
              <a:rPr lang="sv-SE" b="1" dirty="0" err="1"/>
              <a:t>associated</a:t>
            </a:r>
            <a:r>
              <a:rPr lang="sv-SE" b="1" dirty="0"/>
              <a:t> </a:t>
            </a:r>
            <a:r>
              <a:rPr lang="sv-SE" b="1" dirty="0" err="1"/>
              <a:t>with</a:t>
            </a:r>
            <a:r>
              <a:rPr lang="sv-SE" b="1" dirty="0"/>
              <a:t> </a:t>
            </a:r>
            <a:r>
              <a:rPr lang="sv-SE" b="1" dirty="0" err="1"/>
              <a:t>pelvic</a:t>
            </a:r>
            <a:r>
              <a:rPr lang="sv-SE" b="1" dirty="0"/>
              <a:t> organ </a:t>
            </a:r>
            <a:r>
              <a:rPr lang="sv-SE" b="1" dirty="0" err="1"/>
              <a:t>prolapse</a:t>
            </a:r>
            <a:r>
              <a:rPr lang="sv-SE" b="1" dirty="0"/>
              <a:t>? </a:t>
            </a:r>
          </a:p>
          <a:p>
            <a:pPr lvl="1"/>
            <a:r>
              <a:rPr lang="sv-SE" dirty="0"/>
              <a:t>”POP-Q </a:t>
            </a:r>
            <a:r>
              <a:rPr lang="sv-SE" dirty="0" err="1"/>
              <a:t>point</a:t>
            </a:r>
            <a:r>
              <a:rPr lang="sv-SE" dirty="0"/>
              <a:t> C </a:t>
            </a:r>
            <a:r>
              <a:rPr lang="sv-SE" dirty="0" err="1"/>
              <a:t>was</a:t>
            </a:r>
            <a:r>
              <a:rPr lang="sv-SE" dirty="0"/>
              <a:t> the </a:t>
            </a:r>
            <a:r>
              <a:rPr lang="sv-SE" dirty="0" err="1"/>
              <a:t>factor</a:t>
            </a:r>
            <a:r>
              <a:rPr lang="sv-SE" dirty="0"/>
              <a:t>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strongly</a:t>
            </a:r>
            <a:r>
              <a:rPr lang="sv-SE" dirty="0"/>
              <a:t> </a:t>
            </a:r>
            <a:r>
              <a:rPr lang="sv-SE" dirty="0" err="1"/>
              <a:t>correlated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increased</a:t>
            </a:r>
            <a:r>
              <a:rPr lang="sv-SE" dirty="0"/>
              <a:t> </a:t>
            </a:r>
            <a:r>
              <a:rPr lang="sv-SE" dirty="0" err="1"/>
              <a:t>cervical</a:t>
            </a:r>
            <a:r>
              <a:rPr lang="sv-SE" dirty="0"/>
              <a:t> </a:t>
            </a:r>
            <a:r>
              <a:rPr lang="sv-SE" dirty="0" err="1"/>
              <a:t>length</a:t>
            </a:r>
            <a:r>
              <a:rPr lang="sv-SE" dirty="0"/>
              <a:t>”</a:t>
            </a:r>
          </a:p>
          <a:p>
            <a:pPr lvl="1"/>
            <a:endParaRPr lang="sv-SE" b="1" dirty="0"/>
          </a:p>
          <a:p>
            <a:pPr lvl="1"/>
            <a:endParaRPr lang="sv-SE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ABE9FA-7C1B-3A4D-995E-575971EAC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023625-D4B6-C64B-BE57-4233E74D4472}" type="datetime4">
              <a:rPr lang="sv-SE" altLang="sv-SE" smtClean="0"/>
              <a:pPr>
                <a:defRPr/>
              </a:pPr>
              <a:t>4 maj 2021</a:t>
            </a:fld>
            <a:endParaRPr lang="sv-SE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5F6372-2762-954D-BDDA-B65A21F1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sv-SE"/>
              <a:t>Ida Bergman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1AE85D-F41C-D440-A7A2-AC354F08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B1CFF-AC32-1B46-BB87-D84A4100990D}" type="slidenum">
              <a:rPr lang="sv-SE" altLang="sv-SE" smtClean="0"/>
              <a:pPr>
                <a:defRPr/>
              </a:pPr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7148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DA12F0-65D0-C845-8981-FFC5247B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Korrigering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apikala</a:t>
            </a:r>
            <a:r>
              <a:rPr lang="en-US" dirty="0"/>
              <a:t> </a:t>
            </a:r>
            <a:r>
              <a:rPr lang="en-US" dirty="0" err="1"/>
              <a:t>stödet</a:t>
            </a:r>
            <a:r>
              <a:rPr lang="en-US" dirty="0"/>
              <a:t> </a:t>
            </a:r>
            <a:r>
              <a:rPr lang="en-US" dirty="0" err="1"/>
              <a:t>minskar</a:t>
            </a:r>
            <a:r>
              <a:rPr lang="en-US" dirty="0"/>
              <a:t> </a:t>
            </a:r>
            <a:r>
              <a:rPr lang="en-US" dirty="0" err="1"/>
              <a:t>risken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recidiv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615532-B987-BA40-8339-AFFDD5FD3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550"/>
            <a:ext cx="10515600" cy="4351338"/>
          </a:xfrm>
        </p:spPr>
        <p:txBody>
          <a:bodyPr/>
          <a:lstStyle/>
          <a:p>
            <a:r>
              <a:rPr lang="sv-SE" dirty="0" err="1"/>
              <a:t>Eilber</a:t>
            </a:r>
            <a:r>
              <a:rPr lang="sv-SE" dirty="0"/>
              <a:t> KS et al. </a:t>
            </a:r>
            <a:r>
              <a:rPr lang="sv-SE" dirty="0" err="1"/>
              <a:t>Outcomes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vaginal </a:t>
            </a:r>
            <a:r>
              <a:rPr lang="sv-SE" dirty="0" err="1"/>
              <a:t>prolapse</a:t>
            </a:r>
            <a:r>
              <a:rPr lang="sv-SE" dirty="0"/>
              <a:t> </a:t>
            </a:r>
            <a:r>
              <a:rPr lang="sv-SE" dirty="0" err="1"/>
              <a:t>surgery</a:t>
            </a:r>
            <a:r>
              <a:rPr lang="sv-SE" dirty="0"/>
              <a:t> </a:t>
            </a:r>
            <a:r>
              <a:rPr lang="sv-SE" dirty="0" err="1"/>
              <a:t>among</a:t>
            </a:r>
            <a:r>
              <a:rPr lang="sv-SE" dirty="0"/>
              <a:t> </a:t>
            </a:r>
            <a:r>
              <a:rPr lang="sv-SE" dirty="0" err="1"/>
              <a:t>female</a:t>
            </a:r>
            <a:r>
              <a:rPr lang="sv-SE" dirty="0"/>
              <a:t> </a:t>
            </a:r>
            <a:r>
              <a:rPr lang="sv-SE" dirty="0" err="1"/>
              <a:t>Medicare</a:t>
            </a:r>
            <a:r>
              <a:rPr lang="sv-SE" dirty="0"/>
              <a:t> </a:t>
            </a:r>
            <a:r>
              <a:rPr lang="sv-SE" dirty="0" err="1"/>
              <a:t>beneficiaries</a:t>
            </a:r>
            <a:r>
              <a:rPr lang="sv-SE" dirty="0"/>
              <a:t>: the </a:t>
            </a:r>
            <a:r>
              <a:rPr lang="sv-SE" dirty="0" err="1"/>
              <a:t>role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apical</a:t>
            </a:r>
            <a:r>
              <a:rPr lang="sv-SE" dirty="0"/>
              <a:t> support. </a:t>
            </a:r>
            <a:r>
              <a:rPr lang="sv-SE" dirty="0" err="1"/>
              <a:t>Obstet</a:t>
            </a:r>
            <a:r>
              <a:rPr lang="sv-SE" dirty="0"/>
              <a:t> </a:t>
            </a:r>
            <a:r>
              <a:rPr lang="sv-SE" dirty="0" err="1"/>
              <a:t>Gynecol</a:t>
            </a:r>
            <a:r>
              <a:rPr lang="sv-SE" dirty="0"/>
              <a:t>. 2013</a:t>
            </a:r>
          </a:p>
          <a:p>
            <a:pPr lvl="1"/>
            <a:r>
              <a:rPr lang="sv-SE" dirty="0"/>
              <a:t>risk för recidivoperation inom 10 år 20.2% utan apikal </a:t>
            </a:r>
            <a:r>
              <a:rPr lang="sv-SE" dirty="0" err="1"/>
              <a:t>fixation</a:t>
            </a:r>
            <a:r>
              <a:rPr lang="sv-SE" dirty="0"/>
              <a:t>, 11.6% med apikal </a:t>
            </a:r>
            <a:r>
              <a:rPr lang="sv-SE" dirty="0" err="1"/>
              <a:t>fixation</a:t>
            </a:r>
            <a:endParaRPr lang="sv-SE" dirty="0"/>
          </a:p>
          <a:p>
            <a:pPr lvl="1"/>
            <a:endParaRPr lang="sv-S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9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3">
            <a:extLst>
              <a:ext uri="{FF2B5EF4-FFF2-40B4-BE49-F238E27FC236}">
                <a16:creationId xmlns:a16="http://schemas.microsoft.com/office/drawing/2014/main" id="{DC898409-8FFD-8E4E-9EB0-5F107A860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455832"/>
              </p:ext>
            </p:extLst>
          </p:nvPr>
        </p:nvGraphicFramePr>
        <p:xfrm>
          <a:off x="185304" y="484908"/>
          <a:ext cx="11023023" cy="5957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91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9444</TotalTime>
  <Words>1729</Words>
  <Application>Microsoft Office PowerPoint</Application>
  <PresentationFormat>Bredbild</PresentationFormat>
  <Paragraphs>298</Paragraphs>
  <Slides>28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</vt:lpstr>
      <vt:lpstr>Office-tema</vt:lpstr>
      <vt:lpstr>Apikal prolaps - intro</vt:lpstr>
      <vt:lpstr>Vad är apikal prolaps?</vt:lpstr>
      <vt:lpstr>Varför får man apikal prolaps?</vt:lpstr>
      <vt:lpstr>Levels of support – De Lancey</vt:lpstr>
      <vt:lpstr>Levatorskada och prolaps</vt:lpstr>
      <vt:lpstr>Vanligt med apikal defekt vid framfall av den främre vaginalväggen</vt:lpstr>
      <vt:lpstr>Cervixelongation och prolaps</vt:lpstr>
      <vt:lpstr>Korrigering av det apikala stödet minskar risken för recidiv</vt:lpstr>
      <vt:lpstr>PowerPoint-presentation</vt:lpstr>
      <vt:lpstr>Vad gör vi i Sverige vid uterusdecens?</vt:lpstr>
      <vt:lpstr>Vad gör vi i Sverige vid vault prolaps?</vt:lpstr>
      <vt:lpstr>Vad säger evidensen?</vt:lpstr>
      <vt:lpstr>Cochrane review: surgical management of apical prolapse, Maher 2016 – 30 RCT:er</vt:lpstr>
      <vt:lpstr>Men kom ihåg...</vt:lpstr>
      <vt:lpstr>Sakrospinosusfixation </vt:lpstr>
      <vt:lpstr>Tolstrup, IUJ 2017: The Manchester procedure versus vaginal hysterectomy in the treatment of uterine prolapse: a review </vt:lpstr>
      <vt:lpstr>Tolstrup, IUJ 2018; The Manchester-Fothergill procedure versus vaginal hysterectomy with uterosacral ligament suspension: a matched historical cohort study </vt:lpstr>
      <vt:lpstr>Bergman, IUJ, 2017: Cervical amputation versus vaginal hysterectomy: a population-based register study </vt:lpstr>
      <vt:lpstr> Husby, IUJ, 2019: Surgical treatment of primary uterine prolapse: a comparison of vaginal native tissue surgical techniques </vt:lpstr>
      <vt:lpstr>Studie som är på gång</vt:lpstr>
      <vt:lpstr>Kommande ändringar i GynOps operationsformulären gällande kirurgi vid apikal prolaps</vt:lpstr>
      <vt:lpstr>Ny struktur där operatör registrerar för varje compartment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Apikal prolaps</dc:title>
  <dc:creator>Ida Bergman</dc:creator>
  <cp:lastModifiedBy>Birgitta Renström</cp:lastModifiedBy>
  <cp:revision>56</cp:revision>
  <dcterms:created xsi:type="dcterms:W3CDTF">2021-03-24T14:33:48Z</dcterms:created>
  <dcterms:modified xsi:type="dcterms:W3CDTF">2021-05-04T08:06:58Z</dcterms:modified>
</cp:coreProperties>
</file>