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9" r:id="rId5"/>
    <p:sldId id="273" r:id="rId6"/>
    <p:sldId id="263" r:id="rId7"/>
    <p:sldId id="267" r:id="rId8"/>
    <p:sldId id="270" r:id="rId9"/>
    <p:sldId id="264" r:id="rId10"/>
    <p:sldId id="265" r:id="rId11"/>
    <p:sldId id="268" r:id="rId12"/>
    <p:sldId id="269" r:id="rId13"/>
    <p:sldId id="266" r:id="rId14"/>
  </p:sldIdLst>
  <p:sldSz cx="12192000" cy="6858000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640A13-213E-4ECD-9ED2-552770E6A2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16C6377-1ADB-457C-8A95-1EE6937F0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01530C-D8B1-4961-A7CC-4784B132D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5F305F-9DF1-4DF6-B7F0-B13C636E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968A24-3F8B-4843-9D3C-84F213E8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54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2AA16-BD70-43BC-9837-BDB8905E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BEBB548-F556-4051-A6A3-816AB4E6C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101FD2E-7980-47E2-B40A-9ADD01AEF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3CB0BA-E82A-418D-827F-097D966C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CE1E3AD-8E30-4A99-A16A-CBA78C732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544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A7A9487-53B6-4ED9-B4C9-6039DDA33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0CA046-C6FE-429D-934C-E3C91D338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39F3D4-ECDD-42B3-BA0C-49431FF54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E945D3D-0181-4170-9449-E836CC9F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24A349-0D99-4C89-AD5F-86E70EB9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341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30ED3-EDE7-48EF-A46B-572920F50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2AEE01-0CD7-4AA8-A4FA-2024698F8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EB9D82-1BC6-4AE4-B416-AA625D98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9C0A04-DDBC-472D-92D5-E9FC71F3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C73D45-37B2-4949-9E03-20A82D76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34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0E8711-2250-412C-A1BB-A4D1D28EC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4086D15-03E2-489B-B265-4934D78FA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488437-DA26-49A5-9A41-D64877EDE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577E38-09F6-4262-BF89-64C1AD1D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86C994-4523-4FEE-B0DE-9E232F2F3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40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7C2B26-1167-4D4A-BAE3-BE5678FD4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1E96F4-A161-494A-AD50-5B311F904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8E0807-7021-4ACC-B92A-2CADD6A92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243A447-50A5-4F18-A94A-C2D6ED51D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4FA3C3F-7B24-459E-9D22-B575D104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DFFE13-18FC-4165-AB22-B2CEF3F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698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A4821A-9433-43B0-A972-B0D342C4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D99678-0C41-43F8-BCC1-A7725C073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CA87E4-846E-4966-9F74-E5F822788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5FF73DA-1003-44E0-9BF4-5FE6C3D72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44D6BE-1475-4594-8BE8-26F7F2481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6C2BE73-EE65-4F80-AE84-893C4163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9E6E238-5F86-4844-A318-5CC952AE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49DD521-8BA3-4068-829E-11507984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146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9C7AD6-B66C-48EA-B2A7-084FB02CD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B37F7D-BF24-4F64-933A-7B3567E9B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59A3E94-DB69-41BA-BF4C-6EAFE695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F92C28-5F8B-4415-8901-A7D30860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78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D2839BE-1F6F-438F-8E23-5864C2BD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72AF87F-1B3C-41D7-9839-5D34432A7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00729EC-01A1-4349-8986-D42710E88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98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E1B681-39F4-4915-89BF-9105497AF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BE9EE6-CD77-47A9-BBFF-635E53573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D6C8D2-D8F3-4FE3-8E40-1BF764BB8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395A2A-66D4-424E-A889-96699001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F5E98C-4B24-46D1-B492-C403DF10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7AFFB18-FEA3-4793-96B6-8AA94DFD4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86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633779-35FB-4EB9-8D8E-EFCFF403A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C4BF3D9-DA14-47E6-BB9B-D32D49FBF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CF20FE-20AE-4384-902A-F0F5C01EB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2F30A2-91CC-4F1E-975E-3AAA3E33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4AD816E-122A-4D1D-8964-28F3BD2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6B1DC9F-C475-4EF3-97DD-3A9ABA32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119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705FFF7-F7FC-42F9-926C-61EE4069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D3134A-97BD-4C98-BD29-6AA034DD7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7ECA54-84E3-41E0-92BD-1DE47539A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B1CC-E67C-4C2B-B419-2D116E4D531A}" type="datetimeFigureOut">
              <a:rPr lang="sv-SE" smtClean="0"/>
              <a:t>2021-05-04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7CE588-FC6E-4F92-BB62-4FD7046DB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DDC5DF-8877-4A05-BC0F-2270BA763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30A9-21BF-4948-B909-F55593EE24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27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3E9AD3-B9A5-4084-A1F2-DFE8F1D42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1677"/>
            <a:ext cx="9144000" cy="1936462"/>
          </a:xfrm>
        </p:spPr>
        <p:txBody>
          <a:bodyPr/>
          <a:lstStyle/>
          <a:p>
            <a:r>
              <a:rPr lang="sv-SE" dirty="0"/>
              <a:t>Operationsmetoder vid apikal prolaps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82D20AC-8D86-402E-88C8-C50D6A694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04267"/>
            <a:ext cx="9144000" cy="1041160"/>
          </a:xfrm>
        </p:spPr>
        <p:txBody>
          <a:bodyPr>
            <a:normAutofit/>
          </a:bodyPr>
          <a:lstStyle/>
          <a:p>
            <a:r>
              <a:rPr lang="sv-SE" dirty="0"/>
              <a:t>Sammanställning, nytta och risker samt metodförslag</a:t>
            </a:r>
          </a:p>
          <a:p>
            <a:r>
              <a:rPr lang="sv-SE" i="1" dirty="0">
                <a:solidFill>
                  <a:srgbClr val="383838"/>
                </a:solidFill>
                <a:latin typeface="inherit"/>
              </a:rPr>
              <a:t>Marie Westergren Söderberg, </a:t>
            </a:r>
            <a:r>
              <a:rPr lang="sv-SE" i="1">
                <a:solidFill>
                  <a:srgbClr val="383838"/>
                </a:solidFill>
                <a:latin typeface="inherit"/>
              </a:rPr>
              <a:t>Södersjukhuset, ordförande </a:t>
            </a:r>
            <a:r>
              <a:rPr lang="sv-SE" i="1" dirty="0">
                <a:solidFill>
                  <a:srgbClr val="383838"/>
                </a:solidFill>
                <a:latin typeface="inherit"/>
              </a:rPr>
              <a:t>i UR-Arg</a:t>
            </a:r>
          </a:p>
          <a:p>
            <a:endParaRPr lang="sv-SE" dirty="0"/>
          </a:p>
        </p:txBody>
      </p:sp>
      <p:pic>
        <p:nvPicPr>
          <p:cNvPr id="4" name="Picture 2" descr="http://backenbottenutbildning.se/images/sfog.jpg">
            <a:extLst>
              <a:ext uri="{FF2B5EF4-FFF2-40B4-BE49-F238E27FC236}">
                <a16:creationId xmlns:a16="http://schemas.microsoft.com/office/drawing/2014/main" id="{4EBC03AA-A3F9-42D2-9882-76FB79332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63" y="1092730"/>
            <a:ext cx="15144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95AFF2B1-189C-47C8-8C23-D425745D36E2}"/>
              </a:ext>
            </a:extLst>
          </p:cNvPr>
          <p:cNvSpPr/>
          <p:nvPr/>
        </p:nvSpPr>
        <p:spPr>
          <a:xfrm>
            <a:off x="5564444" y="2160601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latin typeface="futura-pt"/>
              </a:rPr>
              <a:t>UR-ARG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9158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EAC73-FE93-4A6A-8309-A1A7D1FD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råd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ED7871-9220-4C9A-99F8-D29650BC2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Vid primär apikal prolaps och uterus/ cervix bevarad -  ”manchesterplastik” om möjligt med avseende på prolapsgrad (</a:t>
            </a:r>
            <a:r>
              <a:rPr lang="sv-SE" sz="3200" u="sng" dirty="0"/>
              <a:t>&lt;</a:t>
            </a:r>
            <a:r>
              <a:rPr lang="sv-SE" sz="3200" dirty="0"/>
              <a:t>+3?) i alla patientkategorier</a:t>
            </a:r>
          </a:p>
          <a:p>
            <a:pPr lvl="1"/>
            <a:r>
              <a:rPr lang="sv-SE" sz="2800" dirty="0"/>
              <a:t>80% </a:t>
            </a:r>
            <a:r>
              <a:rPr lang="sv-SE" sz="2800" dirty="0" err="1"/>
              <a:t>subj</a:t>
            </a:r>
            <a:r>
              <a:rPr lang="sv-SE" sz="2800" dirty="0"/>
              <a:t> </a:t>
            </a:r>
            <a:r>
              <a:rPr lang="sv-SE" sz="2800" dirty="0" err="1"/>
              <a:t>success</a:t>
            </a:r>
            <a:r>
              <a:rPr lang="sv-SE" sz="2800" dirty="0"/>
              <a:t>, få komplikationer, låg kostnad, god tillgänglighet</a:t>
            </a:r>
          </a:p>
          <a:p>
            <a:endParaRPr lang="sv-SE" sz="3200" dirty="0"/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699246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078AE7-E044-4EAE-9FD4-3E4B97F3C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råd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15999C-E2C6-438B-AA8B-9B12AF865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812471"/>
            <a:ext cx="10504714" cy="4364492"/>
          </a:xfrm>
        </p:spPr>
        <p:txBody>
          <a:bodyPr>
            <a:normAutofit/>
          </a:bodyPr>
          <a:lstStyle/>
          <a:p>
            <a:r>
              <a:rPr lang="sv-SE" sz="3200" dirty="0"/>
              <a:t>Vid recidiv, tidigare hysterektomi eller uttalad apikal prolaps hos yngre sexuellt aktiv – </a:t>
            </a:r>
            <a:r>
              <a:rPr lang="sv-SE" sz="3200" dirty="0" err="1"/>
              <a:t>sakrokolpo</a:t>
            </a:r>
            <a:r>
              <a:rPr lang="sv-SE" sz="3200" dirty="0"/>
              <a:t>-/</a:t>
            </a:r>
            <a:r>
              <a:rPr lang="sv-SE" sz="3200" dirty="0" err="1"/>
              <a:t>uteropexi</a:t>
            </a:r>
            <a:r>
              <a:rPr lang="sv-SE" sz="3200" dirty="0"/>
              <a:t>.</a:t>
            </a:r>
          </a:p>
          <a:p>
            <a:pPr lvl="1"/>
            <a:r>
              <a:rPr lang="sv-SE" sz="2800" dirty="0"/>
              <a:t>90 % </a:t>
            </a:r>
            <a:r>
              <a:rPr lang="sv-SE" sz="2800" dirty="0" err="1"/>
              <a:t>success</a:t>
            </a:r>
            <a:r>
              <a:rPr lang="sv-SE" sz="2800" dirty="0"/>
              <a:t>, få komplikationer enligt internationell utvärdering, men hög operationskostnad och svårtillgängligt (specialistvårdsremiss?)</a:t>
            </a:r>
          </a:p>
          <a:p>
            <a:pPr lvl="1"/>
            <a:r>
              <a:rPr lang="sv-SE" sz="2800" dirty="0"/>
              <a:t>Hur ser svenska data ut?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366889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91A7D1-2A52-4807-947E-25C04BE4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råd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C0A22D-4E3D-41EE-8656-157C1373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Vid recidiv, tidigare hysterektomi eller uttalad apikal prolaps hos äldre sexuellt inaktiv – kolpokleisis eller nätplastik. </a:t>
            </a:r>
          </a:p>
          <a:p>
            <a:pPr lvl="1"/>
            <a:r>
              <a:rPr lang="sv-SE" sz="2800" dirty="0" err="1"/>
              <a:t>Kolpokleisis</a:t>
            </a:r>
            <a:r>
              <a:rPr lang="sv-SE" sz="2800" dirty="0"/>
              <a:t> stympande och nätplastik potentiellt stympande, men båda har färre recidiv än SSF. Ytterligare recidiv är särskilt oönskat i denna grupp.</a:t>
            </a:r>
          </a:p>
          <a:p>
            <a:pPr lvl="1"/>
            <a:r>
              <a:rPr lang="sv-SE" sz="2800" dirty="0"/>
              <a:t>Vaginal </a:t>
            </a:r>
            <a:r>
              <a:rPr lang="sv-SE" sz="2800" dirty="0" err="1"/>
              <a:t>hysterektomi</a:t>
            </a:r>
            <a:r>
              <a:rPr lang="sv-SE" sz="2800" dirty="0"/>
              <a:t> och SSF mindre stympande, men har båda fler recidiv och vaginal </a:t>
            </a:r>
            <a:r>
              <a:rPr lang="sv-SE" sz="2800" dirty="0" err="1"/>
              <a:t>hysterektomi</a:t>
            </a:r>
            <a:r>
              <a:rPr lang="sv-SE" sz="2800" dirty="0"/>
              <a:t> har fler </a:t>
            </a:r>
            <a:r>
              <a:rPr lang="sv-SE" sz="2800" dirty="0" err="1"/>
              <a:t>peroperativa</a:t>
            </a:r>
            <a:r>
              <a:rPr lang="sv-SE" sz="2800" dirty="0"/>
              <a:t> komplikationer.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606486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A4D69E-98C4-4D8C-A2BE-BADA23275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att besvara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7D592A-9172-42F8-AAED-651D6F786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/>
              <a:t>Ska SSF användas?</a:t>
            </a:r>
          </a:p>
          <a:p>
            <a:pPr lvl="1"/>
            <a:r>
              <a:rPr lang="sv-SE" dirty="0"/>
              <a:t>Dyrare än klassiska metoder, men inte färre recidiv</a:t>
            </a:r>
          </a:p>
          <a:p>
            <a:pPr lvl="1"/>
            <a:r>
              <a:rPr lang="sv-SE" dirty="0"/>
              <a:t>Ingen evidens för användning som recidivprofylax som tillägg vid klassiska metoder.</a:t>
            </a:r>
          </a:p>
          <a:p>
            <a:pPr lvl="1"/>
            <a:r>
              <a:rPr lang="sv-SE" dirty="0"/>
              <a:t>Nästan lika mycket långtidsproblematik med smärta som nät, men fler recidiv.</a:t>
            </a:r>
          </a:p>
          <a:p>
            <a:r>
              <a:rPr lang="sv-SE" dirty="0"/>
              <a:t>Hur är resultaten för SK/UP i Sverige?</a:t>
            </a:r>
          </a:p>
          <a:p>
            <a:pPr lvl="1"/>
            <a:r>
              <a:rPr lang="sv-SE" dirty="0"/>
              <a:t>Svenska operationsresultat i GynOp-registret svårvärderade </a:t>
            </a:r>
            <a:r>
              <a:rPr lang="sv-SE" dirty="0" err="1"/>
              <a:t>pga</a:t>
            </a:r>
            <a:r>
              <a:rPr lang="sv-SE" dirty="0"/>
              <a:t> ofullständig registrering och olika tekniker. Kompletterande journalgranskningsstudie pågår.</a:t>
            </a:r>
          </a:p>
          <a:p>
            <a:pPr lvl="1"/>
            <a:r>
              <a:rPr lang="sv-SE" dirty="0"/>
              <a:t>Ingår kompletterande kirurgi i samma eller i två seanser? </a:t>
            </a:r>
          </a:p>
          <a:p>
            <a:pPr lvl="1"/>
            <a:r>
              <a:rPr lang="sv-SE" dirty="0"/>
              <a:t>Samtidig subtotal </a:t>
            </a:r>
            <a:r>
              <a:rPr lang="sv-SE" dirty="0" err="1"/>
              <a:t>hysterektomi</a:t>
            </a:r>
            <a:r>
              <a:rPr lang="sv-SE" dirty="0"/>
              <a:t> fördelaktig? försvarbar?  </a:t>
            </a:r>
          </a:p>
          <a:p>
            <a:r>
              <a:rPr lang="sv-SE" dirty="0"/>
              <a:t>Recidiv efter nät, vad göra?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595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17B470-C269-4687-A999-07258043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Operationstypsgrupper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59F7EE-776F-44A1-979B-B143CF3A5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Klassiska tekniker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”Manchesterplastik”; cervixamputation med eller utan vaginalväggsplastik och suspension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Vaginal </a:t>
            </a:r>
            <a:r>
              <a:rPr lang="sv-SE" dirty="0" err="1"/>
              <a:t>hysterektomi</a:t>
            </a:r>
            <a:r>
              <a:rPr lang="sv-SE" dirty="0"/>
              <a:t>  med eller utan vaginalväggsplastik och olika typer av suspension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 err="1"/>
              <a:t>Kolpokleisis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Sakrospinosusmetoder</a:t>
            </a:r>
            <a:endParaRPr lang="sv-SE" dirty="0"/>
          </a:p>
          <a:p>
            <a:pPr marL="971550" lvl="1" indent="-514350">
              <a:buFont typeface="+mj-lt"/>
              <a:buAutoNum type="arabicPeriod"/>
            </a:pPr>
            <a:r>
              <a:rPr lang="sv-SE" dirty="0" err="1"/>
              <a:t>Sakrospinosusfixation</a:t>
            </a:r>
            <a:r>
              <a:rPr lang="sv-SE" dirty="0"/>
              <a:t> med resorberbar eller icke resorberbar sutur, </a:t>
            </a:r>
            <a:r>
              <a:rPr lang="sv-SE" dirty="0" err="1"/>
              <a:t>uni</a:t>
            </a:r>
            <a:r>
              <a:rPr lang="sv-SE" dirty="0"/>
              <a:t>- eller bilateral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Operation med vaginala nät; de olika typer som f.n. tillhandahålls.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Sakrokolpo</a:t>
            </a:r>
            <a:r>
              <a:rPr lang="sv-SE" dirty="0"/>
              <a:t>-/</a:t>
            </a:r>
            <a:r>
              <a:rPr lang="sv-SE" dirty="0" err="1"/>
              <a:t>uteropexi</a:t>
            </a:r>
            <a:endParaRPr lang="sv-SE" dirty="0"/>
          </a:p>
          <a:p>
            <a:pPr lvl="1"/>
            <a:r>
              <a:rPr lang="sv-SE" dirty="0"/>
              <a:t>Laparoskopi/ robot</a:t>
            </a:r>
          </a:p>
          <a:p>
            <a:pPr lvl="1"/>
            <a:r>
              <a:rPr lang="sv-SE" dirty="0"/>
              <a:t>Fixerande material</a:t>
            </a:r>
          </a:p>
          <a:p>
            <a:pPr lvl="1"/>
            <a:r>
              <a:rPr lang="sv-SE" dirty="0"/>
              <a:t>Metod för fäste av fixerande material på vagina/ cervix</a:t>
            </a:r>
          </a:p>
          <a:p>
            <a:pPr lvl="1"/>
            <a:r>
              <a:rPr lang="sv-SE" dirty="0" err="1"/>
              <a:t>Ev</a:t>
            </a:r>
            <a:r>
              <a:rPr lang="sv-SE" dirty="0"/>
              <a:t> samtidig </a:t>
            </a:r>
            <a:r>
              <a:rPr lang="sv-SE" dirty="0" err="1"/>
              <a:t>hysterektomi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083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E469EB-3817-4D97-B7CB-FACC46EB6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Gruppindelning mars 2019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A23743-A69E-4D6B-8118-8F500C7E1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err="1"/>
              <a:t>Soheila</a:t>
            </a:r>
            <a:r>
              <a:rPr lang="sv-SE" dirty="0"/>
              <a:t> </a:t>
            </a:r>
            <a:r>
              <a:rPr lang="sv-SE" dirty="0" err="1"/>
              <a:t>Mohammadi</a:t>
            </a:r>
            <a:r>
              <a:rPr lang="sv-SE" dirty="0"/>
              <a:t> (Uppsala), Maria Sarberg (Linköping), Sophie Carlström (KS-H), Karin Franzen (Örebro), Erik Bjurulf (Västerbotten), Caroline Kjellman Erlandsson (</a:t>
            </a:r>
            <a:r>
              <a:rPr lang="sv-SE" dirty="0" err="1"/>
              <a:t>SöS</a:t>
            </a:r>
            <a:r>
              <a:rPr lang="sv-SE" dirty="0"/>
              <a:t>), Mats Stenberg (Västerås)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Gunilla Tegerstedt (KS-H), Chris Falconer (DS), Edward Morcos (DS), Frank Örnfeldt Svensson (Kristianstad), Jonas Gunnarsson (Sahlgrenska), Riffat Cheema (Malmö)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Jan Zetterström (</a:t>
            </a:r>
            <a:r>
              <a:rPr lang="sv-SE" dirty="0" err="1"/>
              <a:t>Ultragyn</a:t>
            </a:r>
            <a:r>
              <a:rPr lang="sv-SE" dirty="0"/>
              <a:t>), Sophia Ehrström (</a:t>
            </a:r>
            <a:r>
              <a:rPr lang="sv-SE" dirty="0" err="1"/>
              <a:t>Ultragyn</a:t>
            </a:r>
            <a:r>
              <a:rPr lang="sv-SE" dirty="0"/>
              <a:t>), Annika Cronsioe (DS), Marion Ek (</a:t>
            </a:r>
            <a:r>
              <a:rPr lang="sv-SE" dirty="0" err="1"/>
              <a:t>SöS</a:t>
            </a:r>
            <a:r>
              <a:rPr lang="sv-SE" dirty="0"/>
              <a:t>), Malin Brunes (</a:t>
            </a:r>
            <a:r>
              <a:rPr lang="sv-SE" dirty="0" err="1"/>
              <a:t>SöS</a:t>
            </a:r>
            <a:r>
              <a:rPr lang="sv-SE"/>
              <a:t>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55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FF2359-456F-44EF-82BA-33FFE0FA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Dokumentation av operationstyper ska innehålla (1):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F4DE24-9B31-49FD-AEAE-316CF3FCC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b="1" dirty="0"/>
              <a:t>Kort</a:t>
            </a:r>
            <a:r>
              <a:rPr lang="sv-SE" dirty="0"/>
              <a:t> sammanfattande beskrivning av metoden</a:t>
            </a:r>
          </a:p>
          <a:p>
            <a:r>
              <a:rPr lang="sv-SE" dirty="0"/>
              <a:t>Särskild operationsutrustning som krävs t.ex. nät, sutur, instrument</a:t>
            </a:r>
          </a:p>
          <a:p>
            <a:r>
              <a:rPr lang="sv-SE" dirty="0"/>
              <a:t>Operationstid (</a:t>
            </a:r>
            <a:r>
              <a:rPr lang="sv-SE" dirty="0" err="1"/>
              <a:t>gynop</a:t>
            </a:r>
            <a:r>
              <a:rPr lang="sv-SE" dirty="0"/>
              <a:t>)</a:t>
            </a:r>
          </a:p>
          <a:p>
            <a:r>
              <a:rPr lang="sv-SE" dirty="0"/>
              <a:t>Antibiotikaprofylax</a:t>
            </a:r>
          </a:p>
          <a:p>
            <a:r>
              <a:rPr lang="sv-SE" dirty="0"/>
              <a:t>Peroperativ blödning (</a:t>
            </a:r>
            <a:r>
              <a:rPr lang="sv-SE" dirty="0" err="1"/>
              <a:t>gynop</a:t>
            </a:r>
            <a:r>
              <a:rPr lang="sv-SE" dirty="0"/>
              <a:t>)</a:t>
            </a:r>
          </a:p>
          <a:p>
            <a:r>
              <a:rPr lang="sv-SE" dirty="0"/>
              <a:t>Vårdtid (</a:t>
            </a:r>
            <a:r>
              <a:rPr lang="sv-SE" dirty="0" err="1"/>
              <a:t>gynop</a:t>
            </a:r>
            <a:r>
              <a:rPr lang="sv-SE" dirty="0"/>
              <a:t>)</a:t>
            </a:r>
          </a:p>
          <a:p>
            <a:r>
              <a:rPr lang="sv-SE" dirty="0"/>
              <a:t>Konvalescens (sjukskrivningstid, ADL)</a:t>
            </a:r>
          </a:p>
          <a:p>
            <a:r>
              <a:rPr lang="sv-SE" dirty="0"/>
              <a:t>Komplikationsrisk tidigt: </a:t>
            </a:r>
            <a:r>
              <a:rPr lang="sv-SE" dirty="0" err="1"/>
              <a:t>perop</a:t>
            </a:r>
            <a:r>
              <a:rPr lang="sv-SE" dirty="0"/>
              <a:t> + t.o.m. 8 veckor och på lång sikt 1år och framåt.</a:t>
            </a:r>
          </a:p>
          <a:p>
            <a:r>
              <a:rPr lang="sv-SE" dirty="0"/>
              <a:t>Recidivrisk</a:t>
            </a:r>
          </a:p>
        </p:txBody>
      </p:sp>
    </p:spTree>
    <p:extLst>
      <p:ext uri="{BB962C8B-B14F-4D97-AF65-F5344CB8AC3E}">
        <p14:creationId xmlns:p14="http://schemas.microsoft.com/office/powerpoint/2010/main" val="304451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064DE9-E9F7-4CE2-AB7F-A366D161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Dokumentation av operationstyper ska innehålla (2):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E6E6D8-E2E8-4CA4-A9CC-5F1C1B0B3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Operationen lämplig för patientkategori</a:t>
            </a:r>
          </a:p>
          <a:p>
            <a:pPr lvl="1"/>
            <a:r>
              <a:rPr lang="sv-SE" dirty="0"/>
              <a:t>Ålder</a:t>
            </a:r>
          </a:p>
          <a:p>
            <a:pPr lvl="2"/>
            <a:r>
              <a:rPr lang="sv-SE" dirty="0"/>
              <a:t>Barnönskan, fertil, </a:t>
            </a:r>
            <a:r>
              <a:rPr lang="sv-SE" dirty="0" err="1"/>
              <a:t>menopausal</a:t>
            </a:r>
            <a:endParaRPr lang="sv-SE" dirty="0"/>
          </a:p>
          <a:p>
            <a:pPr lvl="1"/>
            <a:r>
              <a:rPr lang="sv-SE" dirty="0"/>
              <a:t>Sexuellt aktiv Ja/ Nej</a:t>
            </a:r>
          </a:p>
          <a:p>
            <a:pPr lvl="1"/>
            <a:r>
              <a:rPr lang="sv-SE" dirty="0"/>
              <a:t>Hälsostatus</a:t>
            </a:r>
          </a:p>
          <a:p>
            <a:pPr lvl="2"/>
            <a:r>
              <a:rPr lang="sv-SE" dirty="0"/>
              <a:t>ASA-klass, funktionsnivå, rörlighet</a:t>
            </a:r>
          </a:p>
          <a:p>
            <a:pPr lvl="1"/>
            <a:r>
              <a:rPr lang="sv-SE" dirty="0"/>
              <a:t>Normal vikt eller övervikt/ fetma</a:t>
            </a:r>
          </a:p>
          <a:p>
            <a:pPr lvl="1"/>
            <a:r>
              <a:rPr lang="sv-SE" dirty="0"/>
              <a:t>Recidivoperation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3912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63685855-054A-4137-9523-0850F595B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084818"/>
              </p:ext>
            </p:extLst>
          </p:nvPr>
        </p:nvGraphicFramePr>
        <p:xfrm>
          <a:off x="939800" y="925286"/>
          <a:ext cx="10363200" cy="506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3">
                  <a:extLst>
                    <a:ext uri="{9D8B030D-6E8A-4147-A177-3AD203B41FA5}">
                      <a16:colId xmlns:a16="http://schemas.microsoft.com/office/drawing/2014/main" val="2505763523"/>
                    </a:ext>
                  </a:extLst>
                </a:gridCol>
                <a:gridCol w="1487714">
                  <a:extLst>
                    <a:ext uri="{9D8B030D-6E8A-4147-A177-3AD203B41FA5}">
                      <a16:colId xmlns:a16="http://schemas.microsoft.com/office/drawing/2014/main" val="2973413028"/>
                    </a:ext>
                  </a:extLst>
                </a:gridCol>
                <a:gridCol w="1487714">
                  <a:extLst>
                    <a:ext uri="{9D8B030D-6E8A-4147-A177-3AD203B41FA5}">
                      <a16:colId xmlns:a16="http://schemas.microsoft.com/office/drawing/2014/main" val="454731665"/>
                    </a:ext>
                  </a:extLst>
                </a:gridCol>
                <a:gridCol w="1504041">
                  <a:extLst>
                    <a:ext uri="{9D8B030D-6E8A-4147-A177-3AD203B41FA5}">
                      <a16:colId xmlns:a16="http://schemas.microsoft.com/office/drawing/2014/main" val="2263761019"/>
                    </a:ext>
                  </a:extLst>
                </a:gridCol>
                <a:gridCol w="1436913">
                  <a:extLst>
                    <a:ext uri="{9D8B030D-6E8A-4147-A177-3AD203B41FA5}">
                      <a16:colId xmlns:a16="http://schemas.microsoft.com/office/drawing/2014/main" val="4114777914"/>
                    </a:ext>
                  </a:extLst>
                </a:gridCol>
                <a:gridCol w="1500626">
                  <a:extLst>
                    <a:ext uri="{9D8B030D-6E8A-4147-A177-3AD203B41FA5}">
                      <a16:colId xmlns:a16="http://schemas.microsoft.com/office/drawing/2014/main" val="1941709187"/>
                    </a:ext>
                  </a:extLst>
                </a:gridCol>
                <a:gridCol w="1509279">
                  <a:extLst>
                    <a:ext uri="{9D8B030D-6E8A-4147-A177-3AD203B41FA5}">
                      <a16:colId xmlns:a16="http://schemas.microsoft.com/office/drawing/2014/main" val="1267233080"/>
                    </a:ext>
                  </a:extLst>
                </a:gridCol>
              </a:tblGrid>
              <a:tr h="575826">
                <a:tc>
                  <a:txBody>
                    <a:bodyPr/>
                    <a:lstStyle/>
                    <a:p>
                      <a:endParaRPr lang="sv-S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Manchester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Vaghyst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Kolpokleisis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SSF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Nät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SCP/SUP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99933528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r>
                        <a:rPr lang="sv-SE" sz="1400" b="1" dirty="0" err="1"/>
                        <a:t>Ane</a:t>
                      </a:r>
                      <a:endParaRPr lang="sv-SE" sz="1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LA/sed, </a:t>
                      </a:r>
                      <a:r>
                        <a:rPr lang="sv-SE" sz="1400" dirty="0" err="1"/>
                        <a:t>reg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nark</a:t>
                      </a: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Reg</a:t>
                      </a:r>
                      <a:r>
                        <a:rPr lang="sv-SE" sz="1400" dirty="0"/>
                        <a:t>/</a:t>
                      </a:r>
                      <a:r>
                        <a:rPr lang="sv-SE" sz="1400" dirty="0" err="1"/>
                        <a:t>nark</a:t>
                      </a: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LA/sed, </a:t>
                      </a:r>
                      <a:r>
                        <a:rPr lang="sv-SE" sz="1400" dirty="0" err="1"/>
                        <a:t>reg</a:t>
                      </a:r>
                      <a:r>
                        <a:rPr lang="sv-SE" sz="1400" dirty="0"/>
                        <a:t>, </a:t>
                      </a:r>
                      <a:r>
                        <a:rPr lang="sv-SE" sz="1400" dirty="0" err="1"/>
                        <a:t>nark</a:t>
                      </a: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Reg,nark</a:t>
                      </a:r>
                      <a:r>
                        <a:rPr lang="sv-SE" sz="1400" dirty="0"/>
                        <a:t>, (la/sed)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Reg,nark</a:t>
                      </a:r>
                      <a:r>
                        <a:rPr lang="sv-SE" sz="1400" dirty="0"/>
                        <a:t>, (la/sed)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narkos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99658716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r>
                        <a:rPr lang="sv-SE" sz="1400" b="1" dirty="0"/>
                        <a:t>Utrustning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Standard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Ev</a:t>
                      </a:r>
                      <a:r>
                        <a:rPr lang="sv-SE" sz="1400" dirty="0"/>
                        <a:t> Ligasure?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Standard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Särskilt </a:t>
                      </a:r>
                      <a:r>
                        <a:rPr lang="sv-SE" sz="1400" dirty="0" err="1"/>
                        <a:t>suturinstr</a:t>
                      </a:r>
                      <a:endParaRPr lang="sv-SE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Nätkit</a:t>
                      </a:r>
                      <a:endParaRPr lang="sv-SE" sz="14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Nät, </a:t>
                      </a:r>
                      <a:r>
                        <a:rPr lang="sv-SE" sz="1400" dirty="0" err="1"/>
                        <a:t>lap.skop</a:t>
                      </a:r>
                      <a:r>
                        <a:rPr lang="sv-SE" sz="1400" dirty="0"/>
                        <a:t>/ rob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57541618"/>
                  </a:ext>
                </a:extLst>
              </a:tr>
              <a:tr h="575826">
                <a:tc>
                  <a:txBody>
                    <a:bodyPr/>
                    <a:lstStyle/>
                    <a:p>
                      <a:r>
                        <a:rPr lang="sv-SE" sz="1400" b="1" dirty="0" err="1"/>
                        <a:t>Op</a:t>
                      </a:r>
                      <a:r>
                        <a:rPr lang="sv-SE" sz="1400" b="1" dirty="0"/>
                        <a:t>-tid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50 min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76 min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86 min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72 min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5">
                            <a:lumMod val="5000"/>
                            <a:lumOff val="95000"/>
                          </a:schemeClr>
                        </a:gs>
                        <a:gs pos="74000">
                          <a:schemeClr val="accent5">
                            <a:lumMod val="45000"/>
                            <a:lumOff val="55000"/>
                          </a:schemeClr>
                        </a:gs>
                        <a:gs pos="83000">
                          <a:schemeClr val="accent5">
                            <a:lumMod val="45000"/>
                            <a:lumOff val="55000"/>
                          </a:schemeClr>
                        </a:gs>
                        <a:gs pos="100000">
                          <a:schemeClr val="accent5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30-60 min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65-180 min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8517384"/>
                  </a:ext>
                </a:extLst>
              </a:tr>
              <a:tr h="575826">
                <a:tc>
                  <a:txBody>
                    <a:bodyPr/>
                    <a:lstStyle/>
                    <a:p>
                      <a:r>
                        <a:rPr lang="sv-SE" sz="1400" b="1" dirty="0"/>
                        <a:t>Antibiotika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42520377"/>
                  </a:ext>
                </a:extLst>
              </a:tr>
              <a:tr h="575826">
                <a:tc>
                  <a:txBody>
                    <a:bodyPr/>
                    <a:lstStyle/>
                    <a:p>
                      <a:r>
                        <a:rPr lang="sv-SE" sz="1400" b="1" dirty="0" err="1"/>
                        <a:t>Perop</a:t>
                      </a:r>
                      <a:r>
                        <a:rPr lang="sv-SE" sz="1400" b="1" dirty="0"/>
                        <a:t> </a:t>
                      </a:r>
                      <a:r>
                        <a:rPr lang="sv-SE" sz="1400" b="1" dirty="0" err="1"/>
                        <a:t>blödn</a:t>
                      </a:r>
                      <a:endParaRPr lang="sv-SE" sz="1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45 ml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100 ml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84 ml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43 ml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51 ml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30 ml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62928730"/>
                  </a:ext>
                </a:extLst>
              </a:tr>
              <a:tr h="575826">
                <a:tc>
                  <a:txBody>
                    <a:bodyPr/>
                    <a:lstStyle/>
                    <a:p>
                      <a:r>
                        <a:rPr lang="sv-SE" sz="1400" b="1" dirty="0"/>
                        <a:t>Vårdtid 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0,8 dygn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1,7 dygn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1,5 dygn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0,8 dygn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1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16295826"/>
                  </a:ext>
                </a:extLst>
              </a:tr>
              <a:tr h="575826">
                <a:tc>
                  <a:txBody>
                    <a:bodyPr/>
                    <a:lstStyle/>
                    <a:p>
                      <a:r>
                        <a:rPr lang="sv-SE" sz="1400" b="1" dirty="0"/>
                        <a:t>ADL/SS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4,8/30,3 dagar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6,1/ 33,2 dagar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5,3 dagar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/>
                        <a:t>3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/34 dagar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40000"/>
                            <a:lumOff val="6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2,5/32 dagar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6/34 dagar 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11575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05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8ABB121D-CB74-40F6-8332-C892B0E37C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065335"/>
              </p:ext>
            </p:extLst>
          </p:nvPr>
        </p:nvGraphicFramePr>
        <p:xfrm>
          <a:off x="850900" y="393700"/>
          <a:ext cx="10502898" cy="6220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414">
                  <a:extLst>
                    <a:ext uri="{9D8B030D-6E8A-4147-A177-3AD203B41FA5}">
                      <a16:colId xmlns:a16="http://schemas.microsoft.com/office/drawing/2014/main" val="1589403199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val="318148910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val="1253948255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val="3054116583"/>
                    </a:ext>
                  </a:extLst>
                </a:gridCol>
                <a:gridCol w="1500414">
                  <a:extLst>
                    <a:ext uri="{9D8B030D-6E8A-4147-A177-3AD203B41FA5}">
                      <a16:colId xmlns:a16="http://schemas.microsoft.com/office/drawing/2014/main" val="3443701529"/>
                    </a:ext>
                  </a:extLst>
                </a:gridCol>
                <a:gridCol w="1625452">
                  <a:extLst>
                    <a:ext uri="{9D8B030D-6E8A-4147-A177-3AD203B41FA5}">
                      <a16:colId xmlns:a16="http://schemas.microsoft.com/office/drawing/2014/main" val="1206339046"/>
                    </a:ext>
                  </a:extLst>
                </a:gridCol>
                <a:gridCol w="1375376">
                  <a:extLst>
                    <a:ext uri="{9D8B030D-6E8A-4147-A177-3AD203B41FA5}">
                      <a16:colId xmlns:a16="http://schemas.microsoft.com/office/drawing/2014/main" val="4251951241"/>
                    </a:ext>
                  </a:extLst>
                </a:gridCol>
              </a:tblGrid>
              <a:tr h="481688">
                <a:tc>
                  <a:txBody>
                    <a:bodyPr/>
                    <a:lstStyle/>
                    <a:p>
                      <a:endParaRPr lang="sv-S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Manchester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Vaghyst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Kolpokleisis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SSF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Nät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SCP/SUP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58183206"/>
                  </a:ext>
                </a:extLst>
              </a:tr>
              <a:tr h="1382037">
                <a:tc>
                  <a:txBody>
                    <a:bodyPr/>
                    <a:lstStyle/>
                    <a:p>
                      <a:r>
                        <a:rPr lang="sv-SE" sz="1600" b="1" dirty="0" err="1"/>
                        <a:t>Kompl</a:t>
                      </a:r>
                      <a:r>
                        <a:rPr lang="sv-SE" sz="1600" b="1" dirty="0"/>
                        <a:t> kort</a:t>
                      </a:r>
                    </a:p>
                    <a:p>
                      <a:r>
                        <a:rPr lang="sv-SE" sz="1600" b="1" dirty="0"/>
                        <a:t>(inom 8v)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Inf 12-16% (50% UVI)</a:t>
                      </a:r>
                    </a:p>
                    <a:p>
                      <a:r>
                        <a:rPr lang="sv-SE" sz="1400" dirty="0" err="1"/>
                        <a:t>Urinret</a:t>
                      </a:r>
                      <a:r>
                        <a:rPr lang="sv-SE" sz="1400" dirty="0"/>
                        <a:t> 1-5 (17)%</a:t>
                      </a:r>
                    </a:p>
                    <a:p>
                      <a:r>
                        <a:rPr lang="sv-SE" sz="1400" dirty="0" err="1"/>
                        <a:t>Allvarl</a:t>
                      </a:r>
                      <a:r>
                        <a:rPr lang="sv-SE" sz="1400" dirty="0"/>
                        <a:t> 0,3% (</a:t>
                      </a:r>
                      <a:r>
                        <a:rPr lang="sv-SE" sz="1400" dirty="0" err="1"/>
                        <a:t>uretärskada</a:t>
                      </a:r>
                      <a:r>
                        <a:rPr lang="sv-SE" sz="1400" dirty="0"/>
                        <a:t>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Allvarl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2% </a:t>
                      </a:r>
                      <a:r>
                        <a:rPr lang="sv-SE" sz="1400" dirty="0"/>
                        <a:t>(blödning </a:t>
                      </a:r>
                      <a:r>
                        <a:rPr lang="sv-SE" sz="1400" dirty="0" err="1"/>
                        <a:t>intaabd</a:t>
                      </a:r>
                      <a:r>
                        <a:rPr lang="sv-SE" sz="1400" dirty="0"/>
                        <a:t> infektion/ sepsis, blås- och </a:t>
                      </a:r>
                      <a:r>
                        <a:rPr lang="sv-SE" sz="1400" dirty="0" err="1"/>
                        <a:t>uretärskada</a:t>
                      </a:r>
                      <a:r>
                        <a:rPr lang="sv-SE" sz="1400" dirty="0"/>
                        <a:t>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UVI 30%</a:t>
                      </a:r>
                    </a:p>
                    <a:p>
                      <a:r>
                        <a:rPr lang="sv-SE" sz="1400" dirty="0"/>
                        <a:t>urinretention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Gluteal</a:t>
                      </a:r>
                      <a:r>
                        <a:rPr lang="sv-SE" sz="1400" dirty="0"/>
                        <a:t> smärta 1-6 v </a:t>
                      </a:r>
                      <a:r>
                        <a:rPr lang="sv-SE" sz="1400" dirty="0" err="1"/>
                        <a:t>postop</a:t>
                      </a:r>
                      <a:r>
                        <a:rPr lang="sv-SE" sz="1400" dirty="0"/>
                        <a:t> &gt; 50%</a:t>
                      </a:r>
                    </a:p>
                    <a:p>
                      <a:r>
                        <a:rPr lang="sv-SE" sz="1400" dirty="0"/>
                        <a:t>Smärta 4v-6 mån </a:t>
                      </a:r>
                      <a:r>
                        <a:rPr lang="sv-SE" sz="1400" dirty="0" err="1"/>
                        <a:t>postop</a:t>
                      </a:r>
                      <a:r>
                        <a:rPr lang="sv-SE" sz="1400" dirty="0"/>
                        <a:t> 4-14%</a:t>
                      </a:r>
                    </a:p>
                    <a:p>
                      <a:r>
                        <a:rPr lang="sv-SE" sz="1400" dirty="0"/>
                        <a:t>Organskada 0,4%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Gynop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 8 v </a:t>
                      </a: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läkarbed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400" b="0" dirty="0" err="1">
                          <a:solidFill>
                            <a:srgbClr val="FF0000"/>
                          </a:solidFill>
                        </a:rPr>
                        <a:t>Allvarl</a:t>
                      </a: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 1,1%, </a:t>
                      </a: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lindr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 15%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Blödning 1,5%</a:t>
                      </a:r>
                    </a:p>
                    <a:p>
                      <a:r>
                        <a:rPr lang="sv-SE" sz="1400" dirty="0"/>
                        <a:t>Blåsskada 2-4%</a:t>
                      </a:r>
                    </a:p>
                    <a:p>
                      <a:r>
                        <a:rPr lang="sv-SE" sz="1400" dirty="0" err="1"/>
                        <a:t>Tarmkada</a:t>
                      </a:r>
                      <a:r>
                        <a:rPr lang="sv-SE" sz="1400" dirty="0"/>
                        <a:t> 1,4%</a:t>
                      </a:r>
                    </a:p>
                    <a:p>
                      <a:r>
                        <a:rPr lang="sv-SE" sz="1400" dirty="0"/>
                        <a:t>Blödning presakrala kärl &lt;1%?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48485928"/>
                  </a:ext>
                </a:extLst>
              </a:tr>
              <a:tr h="493395">
                <a:tc>
                  <a:txBody>
                    <a:bodyPr/>
                    <a:lstStyle/>
                    <a:p>
                      <a:r>
                        <a:rPr lang="sv-SE" sz="1400" b="0" i="1" dirty="0"/>
                        <a:t>Bilat SSF 155 </a:t>
                      </a:r>
                      <a:r>
                        <a:rPr lang="sv-SE" sz="1400" b="0" i="1" dirty="0" err="1"/>
                        <a:t>pat</a:t>
                      </a:r>
                      <a:r>
                        <a:rPr lang="sv-SE" sz="1400" b="0" i="1" dirty="0"/>
                        <a:t>/</a:t>
                      </a:r>
                      <a:r>
                        <a:rPr lang="sv-SE" sz="1400" b="0" i="1" dirty="0" err="1"/>
                        <a:t>Uphold</a:t>
                      </a:r>
                      <a:r>
                        <a:rPr lang="sv-SE" sz="1400" b="0" i="1" dirty="0"/>
                        <a:t> 247 </a:t>
                      </a:r>
                      <a:r>
                        <a:rPr lang="sv-SE" sz="1400" b="0" i="1" dirty="0" err="1"/>
                        <a:t>pat</a:t>
                      </a:r>
                      <a:r>
                        <a:rPr lang="sv-SE" sz="1400" b="0" i="1" dirty="0"/>
                        <a:t> Skåne 4 år</a:t>
                      </a:r>
                    </a:p>
                    <a:p>
                      <a:r>
                        <a:rPr lang="sv-SE" sz="1400" b="0" i="1" dirty="0"/>
                        <a:t>Pat rapporterat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34% lindrig. Smärta 33%</a:t>
                      </a:r>
                      <a:endParaRPr lang="sv-SE" sz="1400" dirty="0">
                        <a:solidFill>
                          <a:srgbClr val="FF0000"/>
                        </a:solidFill>
                      </a:endParaRPr>
                    </a:p>
                    <a:p>
                      <a:endParaRPr lang="sv-SE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28% lindrig.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Smärta24%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49578743"/>
                  </a:ext>
                </a:extLst>
              </a:tr>
              <a:tr h="1026795">
                <a:tc>
                  <a:txBody>
                    <a:bodyPr/>
                    <a:lstStyle/>
                    <a:p>
                      <a:r>
                        <a:rPr lang="sv-SE" sz="1600" b="1" dirty="0" err="1"/>
                        <a:t>Kompl</a:t>
                      </a:r>
                      <a:r>
                        <a:rPr lang="sv-SE" sz="1600" b="1" dirty="0"/>
                        <a:t> lång</a:t>
                      </a:r>
                    </a:p>
                    <a:p>
                      <a:r>
                        <a:rPr lang="sv-SE" sz="1600" b="1" dirty="0"/>
                        <a:t>(1 år och framåt)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Hematometra</a:t>
                      </a:r>
                      <a:r>
                        <a:rPr lang="sv-SE" sz="1400" dirty="0"/>
                        <a:t> (cx-stenos) 1%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Ökad urininkontinens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Smärta 1 år 6,5%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Erosion 2-10%</a:t>
                      </a:r>
                    </a:p>
                    <a:p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Reop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pga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erosion 8%. </a:t>
                      </a: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Reop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pga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smärta 1,8%.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Erosion1,9-3,1%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4368000"/>
                  </a:ext>
                </a:extLst>
              </a:tr>
              <a:tr h="1019175">
                <a:tc>
                  <a:txBody>
                    <a:bodyPr/>
                    <a:lstStyle/>
                    <a:p>
                      <a:r>
                        <a:rPr lang="sv-SE" sz="1400" b="0" i="1" dirty="0"/>
                        <a:t>Bilat SSF 155 </a:t>
                      </a:r>
                      <a:r>
                        <a:rPr lang="sv-SE" sz="1400" b="0" i="1" dirty="0" err="1"/>
                        <a:t>pat</a:t>
                      </a:r>
                      <a:r>
                        <a:rPr lang="sv-SE" sz="1400" b="0" i="1" dirty="0"/>
                        <a:t>/</a:t>
                      </a:r>
                      <a:r>
                        <a:rPr lang="sv-SE" sz="1400" b="0" i="1" dirty="0" err="1"/>
                        <a:t>Uphold</a:t>
                      </a:r>
                      <a:r>
                        <a:rPr lang="sv-SE" sz="1400" b="0" i="1" dirty="0"/>
                        <a:t> 247 </a:t>
                      </a:r>
                      <a:r>
                        <a:rPr lang="sv-SE" sz="1400" b="0" i="1" dirty="0" err="1"/>
                        <a:t>pat</a:t>
                      </a:r>
                      <a:r>
                        <a:rPr lang="sv-SE" sz="1400" b="0" i="1" dirty="0"/>
                        <a:t> Skåne 4 år</a:t>
                      </a:r>
                    </a:p>
                    <a:p>
                      <a:r>
                        <a:rPr lang="sv-SE" sz="1400" b="0" i="1" dirty="0"/>
                        <a:t>Pat rapporterat</a:t>
                      </a:r>
                    </a:p>
                    <a:p>
                      <a:endParaRPr lang="sv-SE" sz="14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21%  lindrig </a:t>
                      </a:r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Smärta 22%, varav måttlig 6%, lätt 16%</a:t>
                      </a:r>
                      <a:endParaRPr lang="sv-SE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22% lindrig.</a:t>
                      </a:r>
                    </a:p>
                    <a:p>
                      <a:r>
                        <a:rPr lang="sv-SE" sz="1400" b="0" dirty="0">
                          <a:solidFill>
                            <a:srgbClr val="FF0000"/>
                          </a:solidFill>
                        </a:rPr>
                        <a:t> Smärta 30%, varav  stark 2%, måttlig 7%, lätt 21%</a:t>
                      </a:r>
                      <a:endParaRPr lang="sv-SE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39211855"/>
                  </a:ext>
                </a:extLst>
              </a:tr>
              <a:tr h="1227313">
                <a:tc>
                  <a:txBody>
                    <a:bodyPr/>
                    <a:lstStyle/>
                    <a:p>
                      <a:r>
                        <a:rPr lang="sv-SE" sz="1600" b="1" dirty="0" err="1"/>
                        <a:t>Dyspareuni</a:t>
                      </a:r>
                      <a:endParaRPr lang="sv-SE" sz="1600" b="1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Vid bakre plastik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Dyspareuni</a:t>
                      </a:r>
                      <a:r>
                        <a:rPr lang="sv-SE" sz="1400" dirty="0"/>
                        <a:t> (kort vagina) 20%, men 94% bibehållen sexfunktion.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Ej omslutande sex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3-7% de </a:t>
                      </a: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novo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dyspareuni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, men </a:t>
                      </a:r>
                      <a:r>
                        <a:rPr lang="sv-SE" sz="1400" b="0" dirty="0" err="1">
                          <a:solidFill>
                            <a:schemeClr val="tx1"/>
                          </a:solidFill>
                        </a:rPr>
                        <a:t>i.ö</a:t>
                      </a:r>
                      <a:r>
                        <a:rPr lang="sv-SE" sz="1400" b="0" dirty="0">
                          <a:solidFill>
                            <a:schemeClr val="tx1"/>
                          </a:solidFill>
                        </a:rPr>
                        <a:t>. bibehållen sexfunktion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5-60% de </a:t>
                      </a: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novo</a:t>
                      </a:r>
                      <a:r>
                        <a:rPr lang="sv-SE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400" dirty="0" err="1">
                          <a:solidFill>
                            <a:srgbClr val="FF0000"/>
                          </a:solidFill>
                        </a:rPr>
                        <a:t>dyspareuni</a:t>
                      </a:r>
                      <a:endParaRPr lang="sv-SE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Dyspareuni</a:t>
                      </a:r>
                      <a:r>
                        <a:rPr lang="sv-SE" sz="1400" dirty="0"/>
                        <a:t>  9% (jmf 23% vid vag ingrepp)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7743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820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5BFD0FCA-4FB2-475E-9475-88350A6B7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186180"/>
              </p:ext>
            </p:extLst>
          </p:nvPr>
        </p:nvGraphicFramePr>
        <p:xfrm>
          <a:off x="838200" y="1825625"/>
          <a:ext cx="10515596" cy="2958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263626120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71740230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3238759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53030540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73423035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47455351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616867899"/>
                    </a:ext>
                  </a:extLst>
                </a:gridCol>
              </a:tblGrid>
              <a:tr h="663145">
                <a:tc>
                  <a:txBody>
                    <a:bodyPr/>
                    <a:lstStyle/>
                    <a:p>
                      <a:endParaRPr lang="sv-SE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Manchester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Vaghyst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Kolpokleisis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Nät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SCP/SUP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867275"/>
                  </a:ext>
                </a:extLst>
              </a:tr>
              <a:tr h="2295501">
                <a:tc>
                  <a:txBody>
                    <a:bodyPr/>
                    <a:lstStyle/>
                    <a:p>
                      <a:r>
                        <a:rPr lang="sv-SE" sz="2400" b="1" dirty="0"/>
                        <a:t>Recidiv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recidiv: 19 %</a:t>
                      </a:r>
                    </a:p>
                    <a:p>
                      <a:r>
                        <a:rPr lang="sv-SE" sz="1600" dirty="0" err="1"/>
                        <a:t>Obj</a:t>
                      </a:r>
                      <a:r>
                        <a:rPr lang="sv-SE" sz="1600" dirty="0"/>
                        <a:t> recidiv: 8-50%</a:t>
                      </a:r>
                    </a:p>
                    <a:p>
                      <a:r>
                        <a:rPr lang="sv-SE" sz="1600" dirty="0" err="1"/>
                        <a:t>Reop</a:t>
                      </a:r>
                      <a:r>
                        <a:rPr lang="sv-SE" sz="1600" dirty="0"/>
                        <a:t>: 4-21%</a:t>
                      </a:r>
                    </a:p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nöjda 89%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recidiv 19%</a:t>
                      </a:r>
                    </a:p>
                    <a:p>
                      <a:r>
                        <a:rPr lang="sv-SE" sz="1600" dirty="0" err="1"/>
                        <a:t>Obj</a:t>
                      </a:r>
                      <a:r>
                        <a:rPr lang="sv-SE" sz="1600" dirty="0"/>
                        <a:t> recidiv 5-18%</a:t>
                      </a:r>
                    </a:p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nöjda 89%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/>
                        <a:t>9% </a:t>
                      </a:r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recidiv</a:t>
                      </a:r>
                    </a:p>
                    <a:p>
                      <a:r>
                        <a:rPr lang="sv-SE" sz="1600" dirty="0"/>
                        <a:t>95% nöjda</a:t>
                      </a:r>
                    </a:p>
                  </a:txBody>
                  <a:tcP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recidiv 35%</a:t>
                      </a:r>
                    </a:p>
                    <a:p>
                      <a:r>
                        <a:rPr lang="sv-SE" sz="1600" dirty="0" err="1"/>
                        <a:t>Obj</a:t>
                      </a:r>
                      <a:r>
                        <a:rPr lang="sv-SE" sz="1600" dirty="0"/>
                        <a:t> recidiv 9-35%</a:t>
                      </a:r>
                    </a:p>
                    <a:p>
                      <a:r>
                        <a:rPr lang="sv-SE" sz="1600" dirty="0" err="1"/>
                        <a:t>Gynop</a:t>
                      </a:r>
                      <a:r>
                        <a:rPr lang="sv-SE" sz="1600" dirty="0"/>
                        <a:t> Skåne </a:t>
                      </a:r>
                      <a:r>
                        <a:rPr lang="sv-SE" sz="1600" b="1" dirty="0"/>
                        <a:t>bilat </a:t>
                      </a:r>
                      <a:r>
                        <a:rPr lang="sv-SE" sz="1600" b="0" dirty="0"/>
                        <a:t>subj</a:t>
                      </a:r>
                      <a:r>
                        <a:rPr lang="sv-SE" sz="1600" dirty="0"/>
                        <a:t>:30%</a:t>
                      </a:r>
                    </a:p>
                  </a:txBody>
                  <a:tcP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recidiv 13-21%</a:t>
                      </a:r>
                    </a:p>
                    <a:p>
                      <a:r>
                        <a:rPr lang="sv-SE" sz="1600" dirty="0" err="1"/>
                        <a:t>Obj</a:t>
                      </a:r>
                      <a:r>
                        <a:rPr lang="sv-SE" sz="1600" dirty="0"/>
                        <a:t> </a:t>
                      </a:r>
                      <a:r>
                        <a:rPr lang="sv-SE" sz="1600"/>
                        <a:t>recidiv 17% </a:t>
                      </a:r>
                      <a:r>
                        <a:rPr lang="sv-SE" sz="1600" dirty="0"/>
                        <a:t>(end </a:t>
                      </a:r>
                      <a:r>
                        <a:rPr lang="sv-SE" sz="1600" dirty="0" err="1"/>
                        <a:t>apik</a:t>
                      </a:r>
                      <a:r>
                        <a:rPr lang="sv-SE" sz="1600" dirty="0"/>
                        <a:t> 2,5%)</a:t>
                      </a:r>
                    </a:p>
                    <a:p>
                      <a:r>
                        <a:rPr lang="sv-SE" sz="1600" dirty="0" err="1"/>
                        <a:t>GynopSkåne</a:t>
                      </a:r>
                      <a:r>
                        <a:rPr lang="sv-SE" sz="1600" dirty="0"/>
                        <a:t> </a:t>
                      </a:r>
                      <a:r>
                        <a:rPr lang="sv-SE" sz="1600" dirty="0" err="1"/>
                        <a:t>Uphold</a:t>
                      </a:r>
                      <a:r>
                        <a:rPr lang="sv-SE" sz="1600" dirty="0"/>
                        <a:t> </a:t>
                      </a:r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: 18%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dirty="0" err="1"/>
                        <a:t>Subj</a:t>
                      </a:r>
                      <a:r>
                        <a:rPr lang="sv-SE" sz="1600" dirty="0"/>
                        <a:t> och </a:t>
                      </a:r>
                      <a:r>
                        <a:rPr lang="sv-SE" sz="1600" dirty="0" err="1"/>
                        <a:t>obj</a:t>
                      </a:r>
                      <a:r>
                        <a:rPr lang="sv-SE" sz="1600" dirty="0"/>
                        <a:t> recidiv 5-8%</a:t>
                      </a:r>
                    </a:p>
                    <a:p>
                      <a:r>
                        <a:rPr lang="sv-SE" sz="1600" dirty="0" err="1"/>
                        <a:t>Reop</a:t>
                      </a:r>
                      <a:r>
                        <a:rPr lang="sv-SE" sz="1600" dirty="0"/>
                        <a:t> 4 %</a:t>
                      </a:r>
                    </a:p>
                  </a:txBody>
                  <a:tcP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95257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06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9400C4-7CC9-43EC-A536-594BBC3F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/>
          <a:lstStyle/>
          <a:p>
            <a:r>
              <a:rPr lang="sv-SE" dirty="0"/>
              <a:t>Patientkategorier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B073CF0-A8ED-43AE-ADFF-12DE27E94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650699"/>
              </p:ext>
            </p:extLst>
          </p:nvPr>
        </p:nvGraphicFramePr>
        <p:xfrm>
          <a:off x="838200" y="1240971"/>
          <a:ext cx="10515603" cy="545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425733041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39209347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96365685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79000121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80308797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508008958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767988818"/>
                    </a:ext>
                  </a:extLst>
                </a:gridCol>
              </a:tblGrid>
              <a:tr h="426023">
                <a:tc>
                  <a:txBody>
                    <a:bodyPr/>
                    <a:lstStyle/>
                    <a:p>
                      <a:endParaRPr lang="sv-SE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Manchester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Vaghyst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 err="1">
                          <a:solidFill>
                            <a:schemeClr val="tx1"/>
                          </a:solidFill>
                        </a:rPr>
                        <a:t>Kolpokleisis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SSF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Nät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sz="2000" dirty="0">
                          <a:solidFill>
                            <a:schemeClr val="tx1"/>
                          </a:solidFill>
                        </a:rPr>
                        <a:t>SCP/SUP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9058655"/>
                  </a:ext>
                </a:extLst>
              </a:tr>
              <a:tr h="688191">
                <a:tc>
                  <a:txBody>
                    <a:bodyPr/>
                    <a:lstStyle/>
                    <a:p>
                      <a:r>
                        <a:rPr lang="sv-SE" dirty="0"/>
                        <a:t>Ålder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Ska tåla </a:t>
                      </a:r>
                      <a:r>
                        <a:rPr lang="sv-SE" dirty="0" err="1"/>
                        <a:t>ane</a:t>
                      </a:r>
                      <a:r>
                        <a:rPr lang="sv-SE" dirty="0"/>
                        <a:t>/spinal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äldre</a:t>
                      </a:r>
                    </a:p>
                  </a:txBody>
                  <a:tcPr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äldre</a:t>
                      </a:r>
                    </a:p>
                  </a:txBody>
                  <a:tcPr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äldre</a:t>
                      </a:r>
                    </a:p>
                  </a:txBody>
                  <a:tcPr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35-85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075518703"/>
                  </a:ext>
                </a:extLst>
              </a:tr>
              <a:tr h="398714">
                <a:tc>
                  <a:txBody>
                    <a:bodyPr/>
                    <a:lstStyle/>
                    <a:p>
                      <a:r>
                        <a:rPr lang="sv-SE" dirty="0"/>
                        <a:t>fertil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60000"/>
                            <a:lumOff val="40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4102685"/>
                  </a:ext>
                </a:extLst>
              </a:tr>
              <a:tr h="398714">
                <a:tc>
                  <a:txBody>
                    <a:bodyPr/>
                    <a:lstStyle/>
                    <a:p>
                      <a:r>
                        <a:rPr lang="sv-SE" dirty="0"/>
                        <a:t>Sex aktiv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nej?</a:t>
                      </a:r>
                    </a:p>
                  </a:txBody>
                  <a:tcPr>
                    <a:gradFill>
                      <a:gsLst>
                        <a:gs pos="0">
                          <a:srgbClr val="FF7C8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2690616"/>
                  </a:ext>
                </a:extLst>
              </a:tr>
              <a:tr h="983130">
                <a:tc>
                  <a:txBody>
                    <a:bodyPr/>
                    <a:lstStyle/>
                    <a:p>
                      <a:r>
                        <a:rPr lang="sv-SE" dirty="0"/>
                        <a:t>ASA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Ska tåla </a:t>
                      </a:r>
                      <a:r>
                        <a:rPr lang="sv-SE" dirty="0" err="1"/>
                        <a:t>ane</a:t>
                      </a:r>
                      <a:r>
                        <a:rPr lang="sv-SE" dirty="0"/>
                        <a:t>/spinal</a:t>
                      </a:r>
                    </a:p>
                    <a:p>
                      <a:endParaRPr lang="sv-SE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Ej sköra vävnader ex strålskadade</a:t>
                      </a:r>
                    </a:p>
                  </a:txBody>
                  <a:tcP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Tåla lång </a:t>
                      </a:r>
                      <a:r>
                        <a:rPr lang="sv-SE" dirty="0" err="1"/>
                        <a:t>op</a:t>
                      </a:r>
                      <a:r>
                        <a:rPr lang="sv-SE" dirty="0"/>
                        <a:t> i </a:t>
                      </a:r>
                      <a:r>
                        <a:rPr lang="sv-SE" dirty="0" err="1"/>
                        <a:t>Trendelenburg</a:t>
                      </a:r>
                      <a:endParaRPr lang="sv-SE" dirty="0"/>
                    </a:p>
                  </a:txBody>
                  <a:tcPr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2377606"/>
                  </a:ext>
                </a:extLst>
              </a:tr>
              <a:tr h="398714">
                <a:tc>
                  <a:txBody>
                    <a:bodyPr/>
                    <a:lstStyle/>
                    <a:p>
                      <a:r>
                        <a:rPr lang="sv-SE" dirty="0"/>
                        <a:t>Vikt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alla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46732053"/>
                  </a:ext>
                </a:extLst>
              </a:tr>
              <a:tr h="2162887">
                <a:tc>
                  <a:txBody>
                    <a:bodyPr/>
                    <a:lstStyle/>
                    <a:p>
                      <a:r>
                        <a:rPr lang="sv-SE" dirty="0"/>
                        <a:t>Primär/ recidiv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primär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Recidiv/ avancerad primär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recidiv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Recidiv/ avancerad primär, särskilt </a:t>
                      </a:r>
                      <a:r>
                        <a:rPr lang="sv-SE" dirty="0" err="1"/>
                        <a:t>hysterektomerad</a:t>
                      </a:r>
                      <a:endParaRPr lang="sv-SE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Recidiv/ avancerad primär, särskilt </a:t>
                      </a:r>
                      <a:r>
                        <a:rPr lang="sv-SE" dirty="0" err="1"/>
                        <a:t>hysterektomerad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Recidiv/ avancerad primär, särskilt </a:t>
                      </a:r>
                      <a:r>
                        <a:rPr lang="sv-SE" dirty="0" err="1"/>
                        <a:t>hysterektomerad</a:t>
                      </a:r>
                      <a:endParaRPr lang="sv-SE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46066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708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10556</TotalTime>
  <Words>1091</Words>
  <Application>Microsoft Office PowerPoint</Application>
  <PresentationFormat>Bredbild</PresentationFormat>
  <Paragraphs>235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futura-pt</vt:lpstr>
      <vt:lpstr>inherit</vt:lpstr>
      <vt:lpstr>Office-tema</vt:lpstr>
      <vt:lpstr>Operationsmetoder vid apikal prolaps</vt:lpstr>
      <vt:lpstr>Operationstypsgrupper</vt:lpstr>
      <vt:lpstr>Gruppindelning mars 2019</vt:lpstr>
      <vt:lpstr>Dokumentation av operationstyper ska innehålla (1):</vt:lpstr>
      <vt:lpstr>Dokumentation av operationstyper ska innehålla (2):</vt:lpstr>
      <vt:lpstr>PowerPoint-presentation</vt:lpstr>
      <vt:lpstr>PowerPoint-presentation</vt:lpstr>
      <vt:lpstr>PowerPoint-presentation</vt:lpstr>
      <vt:lpstr>Patientkategorier</vt:lpstr>
      <vt:lpstr>Förslag till råd 1</vt:lpstr>
      <vt:lpstr>Förslag till råd 2</vt:lpstr>
      <vt:lpstr>Förslag till råd 3</vt:lpstr>
      <vt:lpstr>Frågor att besvara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Apikal prolaps</dc:title>
  <dc:creator>Marie Westergren Söderberg</dc:creator>
  <cp:lastModifiedBy>Birgitta Renström</cp:lastModifiedBy>
  <cp:revision>93</cp:revision>
  <cp:lastPrinted>2021-03-09T16:25:29Z</cp:lastPrinted>
  <dcterms:created xsi:type="dcterms:W3CDTF">2020-03-03T10:39:27Z</dcterms:created>
  <dcterms:modified xsi:type="dcterms:W3CDTF">2021-05-04T06:22:25Z</dcterms:modified>
</cp:coreProperties>
</file>