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80" r:id="rId4"/>
    <p:sldId id="257" r:id="rId5"/>
    <p:sldId id="259" r:id="rId6"/>
    <p:sldId id="258" r:id="rId7"/>
    <p:sldId id="261" r:id="rId8"/>
    <p:sldId id="262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679837-FB16-46E1-8D01-2747EF5FEBD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37331AF-263C-4EC8-8345-BAABEB958188}">
      <dgm:prSet/>
      <dgm:spPr/>
      <dgm:t>
        <a:bodyPr/>
        <a:lstStyle/>
        <a:p>
          <a:r>
            <a:rPr lang="en-US"/>
            <a:t>Jämlik vård </a:t>
          </a:r>
        </a:p>
      </dgm:t>
    </dgm:pt>
    <dgm:pt modelId="{C19C530E-1C32-4805-AD75-16AB03BB20DC}" type="parTrans" cxnId="{00A3AEBB-E47F-489D-A07E-2368CCC3D2BD}">
      <dgm:prSet/>
      <dgm:spPr/>
      <dgm:t>
        <a:bodyPr/>
        <a:lstStyle/>
        <a:p>
          <a:endParaRPr lang="en-US"/>
        </a:p>
      </dgm:t>
    </dgm:pt>
    <dgm:pt modelId="{71B71462-FE43-4EBD-81C9-378B15DEAF05}" type="sibTrans" cxnId="{00A3AEBB-E47F-489D-A07E-2368CCC3D2BD}">
      <dgm:prSet/>
      <dgm:spPr/>
      <dgm:t>
        <a:bodyPr/>
        <a:lstStyle/>
        <a:p>
          <a:endParaRPr lang="en-US"/>
        </a:p>
      </dgm:t>
    </dgm:pt>
    <dgm:pt modelId="{D4E8BF7F-85D8-414C-83FE-3DE31EF680D9}">
      <dgm:prSet/>
      <dgm:spPr/>
      <dgm:t>
        <a:bodyPr/>
        <a:lstStyle/>
        <a:p>
          <a:r>
            <a:rPr lang="en-US"/>
            <a:t>Hög kvalitet</a:t>
          </a:r>
        </a:p>
      </dgm:t>
    </dgm:pt>
    <dgm:pt modelId="{9F9445A3-40F5-4F4C-A4B4-6288614C3CC3}" type="parTrans" cxnId="{EB319DB2-7964-44FB-9A3D-44EE64E03F8E}">
      <dgm:prSet/>
      <dgm:spPr/>
      <dgm:t>
        <a:bodyPr/>
        <a:lstStyle/>
        <a:p>
          <a:endParaRPr lang="en-US"/>
        </a:p>
      </dgm:t>
    </dgm:pt>
    <dgm:pt modelId="{CA569B87-FB97-4AFA-8B12-317A43CE9D39}" type="sibTrans" cxnId="{EB319DB2-7964-44FB-9A3D-44EE64E03F8E}">
      <dgm:prSet/>
      <dgm:spPr/>
      <dgm:t>
        <a:bodyPr/>
        <a:lstStyle/>
        <a:p>
          <a:endParaRPr lang="en-US"/>
        </a:p>
      </dgm:t>
    </dgm:pt>
    <dgm:pt modelId="{1DC96A52-5DFA-4344-8245-CE06A4015A2C}">
      <dgm:prSet/>
      <dgm:spPr/>
      <dgm:t>
        <a:bodyPr/>
        <a:lstStyle/>
        <a:p>
          <a:r>
            <a:rPr lang="en-US"/>
            <a:t>Oavsett var i landet patienten bor</a:t>
          </a:r>
        </a:p>
      </dgm:t>
    </dgm:pt>
    <dgm:pt modelId="{68B16F58-6E1C-4C1F-B3BB-A2B306E56C40}" type="parTrans" cxnId="{120E2491-9418-40C4-A064-05AC7893924D}">
      <dgm:prSet/>
      <dgm:spPr/>
      <dgm:t>
        <a:bodyPr/>
        <a:lstStyle/>
        <a:p>
          <a:endParaRPr lang="en-US"/>
        </a:p>
      </dgm:t>
    </dgm:pt>
    <dgm:pt modelId="{580D7638-AA09-46EA-9DA5-140F97F71B7E}" type="sibTrans" cxnId="{120E2491-9418-40C4-A064-05AC7893924D}">
      <dgm:prSet/>
      <dgm:spPr/>
      <dgm:t>
        <a:bodyPr/>
        <a:lstStyle/>
        <a:p>
          <a:endParaRPr lang="en-US"/>
        </a:p>
      </dgm:t>
    </dgm:pt>
    <dgm:pt modelId="{346306C5-CB64-4955-BD94-7A839FB4989B}" type="pres">
      <dgm:prSet presAssocID="{DF679837-FB16-46E1-8D01-2747EF5FEBD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0C4DF44-2003-4E01-8BC9-AD9ABA87670A}" type="pres">
      <dgm:prSet presAssocID="{F37331AF-263C-4EC8-8345-BAABEB958188}" presName="hierRoot1" presStyleCnt="0"/>
      <dgm:spPr/>
    </dgm:pt>
    <dgm:pt modelId="{5E0E092D-2077-4485-BCAD-2F5BCC22E470}" type="pres">
      <dgm:prSet presAssocID="{F37331AF-263C-4EC8-8345-BAABEB958188}" presName="composite" presStyleCnt="0"/>
      <dgm:spPr/>
    </dgm:pt>
    <dgm:pt modelId="{E92F4D8E-B02E-4D16-BADC-8986A9D94F82}" type="pres">
      <dgm:prSet presAssocID="{F37331AF-263C-4EC8-8345-BAABEB958188}" presName="background" presStyleLbl="node0" presStyleIdx="0" presStyleCnt="3"/>
      <dgm:spPr/>
    </dgm:pt>
    <dgm:pt modelId="{EC49398D-EDDF-4DC5-8D6C-722111B0C3C3}" type="pres">
      <dgm:prSet presAssocID="{F37331AF-263C-4EC8-8345-BAABEB958188}" presName="text" presStyleLbl="fgAcc0" presStyleIdx="0" presStyleCnt="3">
        <dgm:presLayoutVars>
          <dgm:chPref val="3"/>
        </dgm:presLayoutVars>
      </dgm:prSet>
      <dgm:spPr/>
    </dgm:pt>
    <dgm:pt modelId="{EFC360B1-B61F-47D3-8D81-0F71E7359D9C}" type="pres">
      <dgm:prSet presAssocID="{F37331AF-263C-4EC8-8345-BAABEB958188}" presName="hierChild2" presStyleCnt="0"/>
      <dgm:spPr/>
    </dgm:pt>
    <dgm:pt modelId="{FC2D483E-C3B8-4FDB-B22D-A049000D3CD5}" type="pres">
      <dgm:prSet presAssocID="{D4E8BF7F-85D8-414C-83FE-3DE31EF680D9}" presName="hierRoot1" presStyleCnt="0"/>
      <dgm:spPr/>
    </dgm:pt>
    <dgm:pt modelId="{9B984128-5585-4F7A-83A1-EB710E909168}" type="pres">
      <dgm:prSet presAssocID="{D4E8BF7F-85D8-414C-83FE-3DE31EF680D9}" presName="composite" presStyleCnt="0"/>
      <dgm:spPr/>
    </dgm:pt>
    <dgm:pt modelId="{6B10BD1B-EC51-4E19-8214-B65FDF945198}" type="pres">
      <dgm:prSet presAssocID="{D4E8BF7F-85D8-414C-83FE-3DE31EF680D9}" presName="background" presStyleLbl="node0" presStyleIdx="1" presStyleCnt="3"/>
      <dgm:spPr/>
    </dgm:pt>
    <dgm:pt modelId="{728A8A60-9FC1-4658-8ACF-7EF2E193FC2A}" type="pres">
      <dgm:prSet presAssocID="{D4E8BF7F-85D8-414C-83FE-3DE31EF680D9}" presName="text" presStyleLbl="fgAcc0" presStyleIdx="1" presStyleCnt="3">
        <dgm:presLayoutVars>
          <dgm:chPref val="3"/>
        </dgm:presLayoutVars>
      </dgm:prSet>
      <dgm:spPr/>
    </dgm:pt>
    <dgm:pt modelId="{4950DA3E-C6BF-4F89-A077-0400A6E752ED}" type="pres">
      <dgm:prSet presAssocID="{D4E8BF7F-85D8-414C-83FE-3DE31EF680D9}" presName="hierChild2" presStyleCnt="0"/>
      <dgm:spPr/>
    </dgm:pt>
    <dgm:pt modelId="{8E00436A-2CC0-4B40-8DFD-4D09E7755861}" type="pres">
      <dgm:prSet presAssocID="{1DC96A52-5DFA-4344-8245-CE06A4015A2C}" presName="hierRoot1" presStyleCnt="0"/>
      <dgm:spPr/>
    </dgm:pt>
    <dgm:pt modelId="{3FCD636F-C260-470B-9E65-0C57C8D1D4E6}" type="pres">
      <dgm:prSet presAssocID="{1DC96A52-5DFA-4344-8245-CE06A4015A2C}" presName="composite" presStyleCnt="0"/>
      <dgm:spPr/>
    </dgm:pt>
    <dgm:pt modelId="{0E9264AF-1746-43BC-BBCD-1F024ACBF4F7}" type="pres">
      <dgm:prSet presAssocID="{1DC96A52-5DFA-4344-8245-CE06A4015A2C}" presName="background" presStyleLbl="node0" presStyleIdx="2" presStyleCnt="3"/>
      <dgm:spPr/>
    </dgm:pt>
    <dgm:pt modelId="{1794B369-2F81-4ACD-95C4-14D1124DBA46}" type="pres">
      <dgm:prSet presAssocID="{1DC96A52-5DFA-4344-8245-CE06A4015A2C}" presName="text" presStyleLbl="fgAcc0" presStyleIdx="2" presStyleCnt="3">
        <dgm:presLayoutVars>
          <dgm:chPref val="3"/>
        </dgm:presLayoutVars>
      </dgm:prSet>
      <dgm:spPr/>
    </dgm:pt>
    <dgm:pt modelId="{C5387B25-C39E-4415-BCD0-6D852101E87E}" type="pres">
      <dgm:prSet presAssocID="{1DC96A52-5DFA-4344-8245-CE06A4015A2C}" presName="hierChild2" presStyleCnt="0"/>
      <dgm:spPr/>
    </dgm:pt>
  </dgm:ptLst>
  <dgm:cxnLst>
    <dgm:cxn modelId="{6C23CA4A-CDE5-4F4F-9D80-9C474C0109DE}" type="presOf" srcId="{DF679837-FB16-46E1-8D01-2747EF5FEBD9}" destId="{346306C5-CB64-4955-BD94-7A839FB4989B}" srcOrd="0" destOrd="0" presId="urn:microsoft.com/office/officeart/2005/8/layout/hierarchy1"/>
    <dgm:cxn modelId="{120E2491-9418-40C4-A064-05AC7893924D}" srcId="{DF679837-FB16-46E1-8D01-2747EF5FEBD9}" destId="{1DC96A52-5DFA-4344-8245-CE06A4015A2C}" srcOrd="2" destOrd="0" parTransId="{68B16F58-6E1C-4C1F-B3BB-A2B306E56C40}" sibTransId="{580D7638-AA09-46EA-9DA5-140F97F71B7E}"/>
    <dgm:cxn modelId="{EB319DB2-7964-44FB-9A3D-44EE64E03F8E}" srcId="{DF679837-FB16-46E1-8D01-2747EF5FEBD9}" destId="{D4E8BF7F-85D8-414C-83FE-3DE31EF680D9}" srcOrd="1" destOrd="0" parTransId="{9F9445A3-40F5-4F4C-A4B4-6288614C3CC3}" sibTransId="{CA569B87-FB97-4AFA-8B12-317A43CE9D39}"/>
    <dgm:cxn modelId="{1F7C92BB-7074-44C4-A01D-4541F92583B1}" type="presOf" srcId="{F37331AF-263C-4EC8-8345-BAABEB958188}" destId="{EC49398D-EDDF-4DC5-8D6C-722111B0C3C3}" srcOrd="0" destOrd="0" presId="urn:microsoft.com/office/officeart/2005/8/layout/hierarchy1"/>
    <dgm:cxn modelId="{00A3AEBB-E47F-489D-A07E-2368CCC3D2BD}" srcId="{DF679837-FB16-46E1-8D01-2747EF5FEBD9}" destId="{F37331AF-263C-4EC8-8345-BAABEB958188}" srcOrd="0" destOrd="0" parTransId="{C19C530E-1C32-4805-AD75-16AB03BB20DC}" sibTransId="{71B71462-FE43-4EBD-81C9-378B15DEAF05}"/>
    <dgm:cxn modelId="{FCE42CC9-D62A-494E-AA44-B4F34C1C66C4}" type="presOf" srcId="{D4E8BF7F-85D8-414C-83FE-3DE31EF680D9}" destId="{728A8A60-9FC1-4658-8ACF-7EF2E193FC2A}" srcOrd="0" destOrd="0" presId="urn:microsoft.com/office/officeart/2005/8/layout/hierarchy1"/>
    <dgm:cxn modelId="{137E30D8-7C8D-422D-B54F-77387600E4C8}" type="presOf" srcId="{1DC96A52-5DFA-4344-8245-CE06A4015A2C}" destId="{1794B369-2F81-4ACD-95C4-14D1124DBA46}" srcOrd="0" destOrd="0" presId="urn:microsoft.com/office/officeart/2005/8/layout/hierarchy1"/>
    <dgm:cxn modelId="{0E7DE421-DACD-41F7-BE87-BD565B0CBEAA}" type="presParOf" srcId="{346306C5-CB64-4955-BD94-7A839FB4989B}" destId="{50C4DF44-2003-4E01-8BC9-AD9ABA87670A}" srcOrd="0" destOrd="0" presId="urn:microsoft.com/office/officeart/2005/8/layout/hierarchy1"/>
    <dgm:cxn modelId="{E9ADCA40-962F-4DE3-AD86-7324532B972C}" type="presParOf" srcId="{50C4DF44-2003-4E01-8BC9-AD9ABA87670A}" destId="{5E0E092D-2077-4485-BCAD-2F5BCC22E470}" srcOrd="0" destOrd="0" presId="urn:microsoft.com/office/officeart/2005/8/layout/hierarchy1"/>
    <dgm:cxn modelId="{A11F4CBB-C690-4C58-8AF5-37FF4944EA0E}" type="presParOf" srcId="{5E0E092D-2077-4485-BCAD-2F5BCC22E470}" destId="{E92F4D8E-B02E-4D16-BADC-8986A9D94F82}" srcOrd="0" destOrd="0" presId="urn:microsoft.com/office/officeart/2005/8/layout/hierarchy1"/>
    <dgm:cxn modelId="{02CE23D4-1779-4EDD-8959-37114BE54644}" type="presParOf" srcId="{5E0E092D-2077-4485-BCAD-2F5BCC22E470}" destId="{EC49398D-EDDF-4DC5-8D6C-722111B0C3C3}" srcOrd="1" destOrd="0" presId="urn:microsoft.com/office/officeart/2005/8/layout/hierarchy1"/>
    <dgm:cxn modelId="{5498F70E-636C-4374-8559-F34CE404EBF6}" type="presParOf" srcId="{50C4DF44-2003-4E01-8BC9-AD9ABA87670A}" destId="{EFC360B1-B61F-47D3-8D81-0F71E7359D9C}" srcOrd="1" destOrd="0" presId="urn:microsoft.com/office/officeart/2005/8/layout/hierarchy1"/>
    <dgm:cxn modelId="{DA3CCB9E-D9B7-4ED5-9BCB-63C997BCE347}" type="presParOf" srcId="{346306C5-CB64-4955-BD94-7A839FB4989B}" destId="{FC2D483E-C3B8-4FDB-B22D-A049000D3CD5}" srcOrd="1" destOrd="0" presId="urn:microsoft.com/office/officeart/2005/8/layout/hierarchy1"/>
    <dgm:cxn modelId="{39C2E3A8-56EC-4E4C-B0FD-82D5C96931DA}" type="presParOf" srcId="{FC2D483E-C3B8-4FDB-B22D-A049000D3CD5}" destId="{9B984128-5585-4F7A-83A1-EB710E909168}" srcOrd="0" destOrd="0" presId="urn:microsoft.com/office/officeart/2005/8/layout/hierarchy1"/>
    <dgm:cxn modelId="{15D1B187-A816-4D4C-889B-65AEAE689DD9}" type="presParOf" srcId="{9B984128-5585-4F7A-83A1-EB710E909168}" destId="{6B10BD1B-EC51-4E19-8214-B65FDF945198}" srcOrd="0" destOrd="0" presId="urn:microsoft.com/office/officeart/2005/8/layout/hierarchy1"/>
    <dgm:cxn modelId="{E8B577C9-F8AA-4776-8A40-C491104B8B5E}" type="presParOf" srcId="{9B984128-5585-4F7A-83A1-EB710E909168}" destId="{728A8A60-9FC1-4658-8ACF-7EF2E193FC2A}" srcOrd="1" destOrd="0" presId="urn:microsoft.com/office/officeart/2005/8/layout/hierarchy1"/>
    <dgm:cxn modelId="{BA9FBC58-410A-4E4D-B397-DA1EBE7B361E}" type="presParOf" srcId="{FC2D483E-C3B8-4FDB-B22D-A049000D3CD5}" destId="{4950DA3E-C6BF-4F89-A077-0400A6E752ED}" srcOrd="1" destOrd="0" presId="urn:microsoft.com/office/officeart/2005/8/layout/hierarchy1"/>
    <dgm:cxn modelId="{A47B0C8F-70F4-4412-9CC1-BA04119A0370}" type="presParOf" srcId="{346306C5-CB64-4955-BD94-7A839FB4989B}" destId="{8E00436A-2CC0-4B40-8DFD-4D09E7755861}" srcOrd="2" destOrd="0" presId="urn:microsoft.com/office/officeart/2005/8/layout/hierarchy1"/>
    <dgm:cxn modelId="{F1BD58AE-CCB8-4253-8A60-7B05590F0415}" type="presParOf" srcId="{8E00436A-2CC0-4B40-8DFD-4D09E7755861}" destId="{3FCD636F-C260-470B-9E65-0C57C8D1D4E6}" srcOrd="0" destOrd="0" presId="urn:microsoft.com/office/officeart/2005/8/layout/hierarchy1"/>
    <dgm:cxn modelId="{6A577BF0-077C-4BF3-971D-63439E175ACB}" type="presParOf" srcId="{3FCD636F-C260-470B-9E65-0C57C8D1D4E6}" destId="{0E9264AF-1746-43BC-BBCD-1F024ACBF4F7}" srcOrd="0" destOrd="0" presId="urn:microsoft.com/office/officeart/2005/8/layout/hierarchy1"/>
    <dgm:cxn modelId="{30DF0976-5349-476A-A9AF-20E2EC509C3B}" type="presParOf" srcId="{3FCD636F-C260-470B-9E65-0C57C8D1D4E6}" destId="{1794B369-2F81-4ACD-95C4-14D1124DBA46}" srcOrd="1" destOrd="0" presId="urn:microsoft.com/office/officeart/2005/8/layout/hierarchy1"/>
    <dgm:cxn modelId="{AF915DA3-5EA4-498D-B16E-6460205C076F}" type="presParOf" srcId="{8E00436A-2CC0-4B40-8DFD-4D09E7755861}" destId="{C5387B25-C39E-4415-BCD0-6D852101E87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7ACCA1-D4CA-4A99-A9E2-4CC773518ED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649AD26-E795-4FA4-8BC5-DD6FE6F4C338}">
      <dgm:prSet/>
      <dgm:spPr/>
      <dgm:t>
        <a:bodyPr/>
        <a:lstStyle/>
        <a:p>
          <a:r>
            <a:rPr lang="sv-SE" b="0" i="0" noProof="0" dirty="0" err="1"/>
            <a:t>Endometriosuppdraget</a:t>
          </a:r>
          <a:r>
            <a:rPr lang="sv-SE" b="0" i="0" noProof="0" dirty="0"/>
            <a:t> startade 210101 när covidrestriktionerna fortfarande gällde </a:t>
          </a:r>
          <a:endParaRPr lang="sv-SE" noProof="0" dirty="0"/>
        </a:p>
      </dgm:t>
    </dgm:pt>
    <dgm:pt modelId="{53302A37-B4DE-4A12-BD9D-13CD247CBAD5}" type="parTrans" cxnId="{C30DD1D3-7882-4BE9-8847-37B830B73BC7}">
      <dgm:prSet/>
      <dgm:spPr/>
      <dgm:t>
        <a:bodyPr/>
        <a:lstStyle/>
        <a:p>
          <a:endParaRPr lang="en-US"/>
        </a:p>
      </dgm:t>
    </dgm:pt>
    <dgm:pt modelId="{76B31A11-893D-4CFE-B292-14C3623BF888}" type="sibTrans" cxnId="{C30DD1D3-7882-4BE9-8847-37B830B73BC7}">
      <dgm:prSet/>
      <dgm:spPr/>
      <dgm:t>
        <a:bodyPr/>
        <a:lstStyle/>
        <a:p>
          <a:endParaRPr lang="en-US"/>
        </a:p>
      </dgm:t>
    </dgm:pt>
    <dgm:pt modelId="{E8E90420-D7B5-46B8-8062-5401DC977E7B}">
      <dgm:prSet/>
      <dgm:spPr/>
      <dgm:t>
        <a:bodyPr/>
        <a:lstStyle/>
        <a:p>
          <a:r>
            <a:rPr lang="sv-SE" b="0" i="0" noProof="0" dirty="0"/>
            <a:t>Samtliga sjukhus hade en </a:t>
          </a:r>
          <a:r>
            <a:rPr lang="sv-SE" b="0" i="0" noProof="0" dirty="0" err="1"/>
            <a:t>köställd</a:t>
          </a:r>
          <a:r>
            <a:rPr lang="sv-SE" b="0" i="0" noProof="0" dirty="0"/>
            <a:t> vård </a:t>
          </a:r>
          <a:r>
            <a:rPr lang="sv-SE" noProof="0" dirty="0"/>
            <a:t>på grund av covid</a:t>
          </a:r>
          <a:r>
            <a:rPr lang="sv-SE" b="0" i="0" noProof="0" dirty="0"/>
            <a:t>. </a:t>
          </a:r>
          <a:endParaRPr lang="sv-SE" noProof="0" dirty="0"/>
        </a:p>
      </dgm:t>
    </dgm:pt>
    <dgm:pt modelId="{2526C2BA-87E1-4242-A03E-9AFB3D121857}" type="parTrans" cxnId="{6F9CE7F4-48B2-4CC5-BDCF-66A721CFC7D7}">
      <dgm:prSet/>
      <dgm:spPr/>
      <dgm:t>
        <a:bodyPr/>
        <a:lstStyle/>
        <a:p>
          <a:endParaRPr lang="en-US"/>
        </a:p>
      </dgm:t>
    </dgm:pt>
    <dgm:pt modelId="{5B57A4A0-70C9-47A6-94CD-02E32FF0FFEA}" type="sibTrans" cxnId="{6F9CE7F4-48B2-4CC5-BDCF-66A721CFC7D7}">
      <dgm:prSet/>
      <dgm:spPr/>
      <dgm:t>
        <a:bodyPr/>
        <a:lstStyle/>
        <a:p>
          <a:endParaRPr lang="en-US"/>
        </a:p>
      </dgm:t>
    </dgm:pt>
    <dgm:pt modelId="{1D7640D1-5516-4067-9956-9B9F93833791}">
      <dgm:prSet/>
      <dgm:spPr/>
      <dgm:t>
        <a:bodyPr/>
        <a:lstStyle/>
        <a:p>
          <a:r>
            <a:rPr lang="sv-SE" b="0" i="0" noProof="0" dirty="0"/>
            <a:t>Gemensamma kriterier för remiss och </a:t>
          </a:r>
          <a:r>
            <a:rPr lang="sv-SE" b="0" i="0" noProof="0" dirty="0" err="1"/>
            <a:t>preop</a:t>
          </a:r>
          <a:r>
            <a:rPr lang="sv-SE" b="0" i="0" noProof="0" dirty="0"/>
            <a:t>- utredning för patienter utanför regionen. </a:t>
          </a:r>
          <a:endParaRPr lang="sv-SE" noProof="0" dirty="0"/>
        </a:p>
      </dgm:t>
    </dgm:pt>
    <dgm:pt modelId="{7692BC2D-2312-466E-AFD1-59FF6190533D}" type="parTrans" cxnId="{E77A5EA4-B3B5-4634-B147-582E9B6820E1}">
      <dgm:prSet/>
      <dgm:spPr/>
      <dgm:t>
        <a:bodyPr/>
        <a:lstStyle/>
        <a:p>
          <a:endParaRPr lang="en-US"/>
        </a:p>
      </dgm:t>
    </dgm:pt>
    <dgm:pt modelId="{88416706-6253-4A9A-8A46-4221DF4CFAEA}" type="sibTrans" cxnId="{E77A5EA4-B3B5-4634-B147-582E9B6820E1}">
      <dgm:prSet/>
      <dgm:spPr/>
      <dgm:t>
        <a:bodyPr/>
        <a:lstStyle/>
        <a:p>
          <a:endParaRPr lang="en-US"/>
        </a:p>
      </dgm:t>
    </dgm:pt>
    <dgm:pt modelId="{16BFB555-D383-4452-B39D-D0061AE54235}">
      <dgm:prSet/>
      <dgm:spPr/>
      <dgm:t>
        <a:bodyPr/>
        <a:lstStyle/>
        <a:p>
          <a:r>
            <a:rPr lang="sv-SE" noProof="0" dirty="0"/>
            <a:t>Definition av uppdraget.</a:t>
          </a:r>
        </a:p>
      </dgm:t>
    </dgm:pt>
    <dgm:pt modelId="{AACDBE84-50BA-46C4-963A-CA2AC7D2FC89}" type="parTrans" cxnId="{2AEB33C1-604C-4160-9F84-F0E9D7B6B470}">
      <dgm:prSet/>
      <dgm:spPr/>
      <dgm:t>
        <a:bodyPr/>
        <a:lstStyle/>
        <a:p>
          <a:endParaRPr lang="en-US"/>
        </a:p>
      </dgm:t>
    </dgm:pt>
    <dgm:pt modelId="{C10112ED-B724-4B6F-8374-FC49114EE09A}" type="sibTrans" cxnId="{2AEB33C1-604C-4160-9F84-F0E9D7B6B470}">
      <dgm:prSet/>
      <dgm:spPr/>
      <dgm:t>
        <a:bodyPr/>
        <a:lstStyle/>
        <a:p>
          <a:endParaRPr lang="en-US"/>
        </a:p>
      </dgm:t>
    </dgm:pt>
    <dgm:pt modelId="{76E17F03-3755-40C4-9903-BD8F9A0A2C7B}" type="pres">
      <dgm:prSet presAssocID="{707ACCA1-D4CA-4A99-A9E2-4CC773518EDA}" presName="linear" presStyleCnt="0">
        <dgm:presLayoutVars>
          <dgm:animLvl val="lvl"/>
          <dgm:resizeHandles val="exact"/>
        </dgm:presLayoutVars>
      </dgm:prSet>
      <dgm:spPr/>
    </dgm:pt>
    <dgm:pt modelId="{B3835EA2-5A88-4B9E-8F1F-698A971C9E6C}" type="pres">
      <dgm:prSet presAssocID="{F649AD26-E795-4FA4-8BC5-DD6FE6F4C33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80D5167-913A-4B0C-8E9D-AFE350EF19ED}" type="pres">
      <dgm:prSet presAssocID="{76B31A11-893D-4CFE-B292-14C3623BF888}" presName="spacer" presStyleCnt="0"/>
      <dgm:spPr/>
    </dgm:pt>
    <dgm:pt modelId="{F5F0B5EE-9E61-485F-84DA-41520369A9D8}" type="pres">
      <dgm:prSet presAssocID="{E8E90420-D7B5-46B8-8062-5401DC977E7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B02A888-363B-4907-BC14-CF04F43FE1F4}" type="pres">
      <dgm:prSet presAssocID="{5B57A4A0-70C9-47A6-94CD-02E32FF0FFEA}" presName="spacer" presStyleCnt="0"/>
      <dgm:spPr/>
    </dgm:pt>
    <dgm:pt modelId="{D25E8DF0-8196-44A0-9FAC-E7972A2E6839}" type="pres">
      <dgm:prSet presAssocID="{1D7640D1-5516-4067-9956-9B9F9383379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6CE66CB-12F3-4B97-B35C-AC9962457AFE}" type="pres">
      <dgm:prSet presAssocID="{88416706-6253-4A9A-8A46-4221DF4CFAEA}" presName="spacer" presStyleCnt="0"/>
      <dgm:spPr/>
    </dgm:pt>
    <dgm:pt modelId="{B2920FC8-2B08-4505-B1C4-E7B38BFA9056}" type="pres">
      <dgm:prSet presAssocID="{16BFB555-D383-4452-B39D-D0061AE5423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334D86E-F4A5-4E07-8B65-360302326AE1}" type="presOf" srcId="{1D7640D1-5516-4067-9956-9B9F93833791}" destId="{D25E8DF0-8196-44A0-9FAC-E7972A2E6839}" srcOrd="0" destOrd="0" presId="urn:microsoft.com/office/officeart/2005/8/layout/vList2"/>
    <dgm:cxn modelId="{DB0DC659-0A46-438D-93F7-4E905325FC82}" type="presOf" srcId="{707ACCA1-D4CA-4A99-A9E2-4CC773518EDA}" destId="{76E17F03-3755-40C4-9903-BD8F9A0A2C7B}" srcOrd="0" destOrd="0" presId="urn:microsoft.com/office/officeart/2005/8/layout/vList2"/>
    <dgm:cxn modelId="{E77A5EA4-B3B5-4634-B147-582E9B6820E1}" srcId="{707ACCA1-D4CA-4A99-A9E2-4CC773518EDA}" destId="{1D7640D1-5516-4067-9956-9B9F93833791}" srcOrd="2" destOrd="0" parTransId="{7692BC2D-2312-466E-AFD1-59FF6190533D}" sibTransId="{88416706-6253-4A9A-8A46-4221DF4CFAEA}"/>
    <dgm:cxn modelId="{DD4BDAC0-059A-4E0C-8BC1-914CB0F4255A}" type="presOf" srcId="{16BFB555-D383-4452-B39D-D0061AE54235}" destId="{B2920FC8-2B08-4505-B1C4-E7B38BFA9056}" srcOrd="0" destOrd="0" presId="urn:microsoft.com/office/officeart/2005/8/layout/vList2"/>
    <dgm:cxn modelId="{2AEB33C1-604C-4160-9F84-F0E9D7B6B470}" srcId="{707ACCA1-D4CA-4A99-A9E2-4CC773518EDA}" destId="{16BFB555-D383-4452-B39D-D0061AE54235}" srcOrd="3" destOrd="0" parTransId="{AACDBE84-50BA-46C4-963A-CA2AC7D2FC89}" sibTransId="{C10112ED-B724-4B6F-8374-FC49114EE09A}"/>
    <dgm:cxn modelId="{C30DD1D3-7882-4BE9-8847-37B830B73BC7}" srcId="{707ACCA1-D4CA-4A99-A9E2-4CC773518EDA}" destId="{F649AD26-E795-4FA4-8BC5-DD6FE6F4C338}" srcOrd="0" destOrd="0" parTransId="{53302A37-B4DE-4A12-BD9D-13CD247CBAD5}" sibTransId="{76B31A11-893D-4CFE-B292-14C3623BF888}"/>
    <dgm:cxn modelId="{CD5AA3E4-8F80-4439-A14F-3FD5637B4D98}" type="presOf" srcId="{E8E90420-D7B5-46B8-8062-5401DC977E7B}" destId="{F5F0B5EE-9E61-485F-84DA-41520369A9D8}" srcOrd="0" destOrd="0" presId="urn:microsoft.com/office/officeart/2005/8/layout/vList2"/>
    <dgm:cxn modelId="{6F9CE7F4-48B2-4CC5-BDCF-66A721CFC7D7}" srcId="{707ACCA1-D4CA-4A99-A9E2-4CC773518EDA}" destId="{E8E90420-D7B5-46B8-8062-5401DC977E7B}" srcOrd="1" destOrd="0" parTransId="{2526C2BA-87E1-4242-A03E-9AFB3D121857}" sibTransId="{5B57A4A0-70C9-47A6-94CD-02E32FF0FFEA}"/>
    <dgm:cxn modelId="{05EF0AF5-9E53-4151-AB8F-8B7592F892CB}" type="presOf" srcId="{F649AD26-E795-4FA4-8BC5-DD6FE6F4C338}" destId="{B3835EA2-5A88-4B9E-8F1F-698A971C9E6C}" srcOrd="0" destOrd="0" presId="urn:microsoft.com/office/officeart/2005/8/layout/vList2"/>
    <dgm:cxn modelId="{A9C7C027-6719-4122-A3C0-61D92484E84C}" type="presParOf" srcId="{76E17F03-3755-40C4-9903-BD8F9A0A2C7B}" destId="{B3835EA2-5A88-4B9E-8F1F-698A971C9E6C}" srcOrd="0" destOrd="0" presId="urn:microsoft.com/office/officeart/2005/8/layout/vList2"/>
    <dgm:cxn modelId="{1334A4C3-2B98-49D3-8DAF-86E98FC90200}" type="presParOf" srcId="{76E17F03-3755-40C4-9903-BD8F9A0A2C7B}" destId="{E80D5167-913A-4B0C-8E9D-AFE350EF19ED}" srcOrd="1" destOrd="0" presId="urn:microsoft.com/office/officeart/2005/8/layout/vList2"/>
    <dgm:cxn modelId="{1F386AA4-7669-4958-ACAF-055ED5B96EC7}" type="presParOf" srcId="{76E17F03-3755-40C4-9903-BD8F9A0A2C7B}" destId="{F5F0B5EE-9E61-485F-84DA-41520369A9D8}" srcOrd="2" destOrd="0" presId="urn:microsoft.com/office/officeart/2005/8/layout/vList2"/>
    <dgm:cxn modelId="{5D93184B-86A9-4CA1-958E-45837FEA4C56}" type="presParOf" srcId="{76E17F03-3755-40C4-9903-BD8F9A0A2C7B}" destId="{0B02A888-363B-4907-BC14-CF04F43FE1F4}" srcOrd="3" destOrd="0" presId="urn:microsoft.com/office/officeart/2005/8/layout/vList2"/>
    <dgm:cxn modelId="{6322346A-82E7-4D61-B7F5-F1EA24248E87}" type="presParOf" srcId="{76E17F03-3755-40C4-9903-BD8F9A0A2C7B}" destId="{D25E8DF0-8196-44A0-9FAC-E7972A2E6839}" srcOrd="4" destOrd="0" presId="urn:microsoft.com/office/officeart/2005/8/layout/vList2"/>
    <dgm:cxn modelId="{683E54A6-AF2A-4963-8E19-F439B100B2D0}" type="presParOf" srcId="{76E17F03-3755-40C4-9903-BD8F9A0A2C7B}" destId="{F6CE66CB-12F3-4B97-B35C-AC9962457AFE}" srcOrd="5" destOrd="0" presId="urn:microsoft.com/office/officeart/2005/8/layout/vList2"/>
    <dgm:cxn modelId="{0D0B7167-2C1E-4DCE-A435-8A22E6F24AA4}" type="presParOf" srcId="{76E17F03-3755-40C4-9903-BD8F9A0A2C7B}" destId="{B2920FC8-2B08-4505-B1C4-E7B38BFA905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F4D8E-B02E-4D16-BADC-8986A9D94F82}">
      <dsp:nvSpPr>
        <dsp:cNvPr id="0" name=""/>
        <dsp:cNvSpPr/>
      </dsp:nvSpPr>
      <dsp:spPr>
        <a:xfrm>
          <a:off x="0" y="845551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49398D-EDDF-4DC5-8D6C-722111B0C3C3}">
      <dsp:nvSpPr>
        <dsp:cNvPr id="0" name=""/>
        <dsp:cNvSpPr/>
      </dsp:nvSpPr>
      <dsp:spPr>
        <a:xfrm>
          <a:off x="314325" y="1144160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Jämlik vård </a:t>
          </a:r>
        </a:p>
      </dsp:txBody>
      <dsp:txXfrm>
        <a:off x="366939" y="1196774"/>
        <a:ext cx="2723696" cy="1691139"/>
      </dsp:txXfrm>
    </dsp:sp>
    <dsp:sp modelId="{6B10BD1B-EC51-4E19-8214-B65FDF945198}">
      <dsp:nvSpPr>
        <dsp:cNvPr id="0" name=""/>
        <dsp:cNvSpPr/>
      </dsp:nvSpPr>
      <dsp:spPr>
        <a:xfrm>
          <a:off x="3457574" y="845551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8A8A60-9FC1-4658-8ACF-7EF2E193FC2A}">
      <dsp:nvSpPr>
        <dsp:cNvPr id="0" name=""/>
        <dsp:cNvSpPr/>
      </dsp:nvSpPr>
      <dsp:spPr>
        <a:xfrm>
          <a:off x="3771900" y="1144160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Hög kvalitet</a:t>
          </a:r>
        </a:p>
      </dsp:txBody>
      <dsp:txXfrm>
        <a:off x="3824514" y="1196774"/>
        <a:ext cx="2723696" cy="1691139"/>
      </dsp:txXfrm>
    </dsp:sp>
    <dsp:sp modelId="{0E9264AF-1746-43BC-BBCD-1F024ACBF4F7}">
      <dsp:nvSpPr>
        <dsp:cNvPr id="0" name=""/>
        <dsp:cNvSpPr/>
      </dsp:nvSpPr>
      <dsp:spPr>
        <a:xfrm>
          <a:off x="6915149" y="845551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94B369-2F81-4ACD-95C4-14D1124DBA46}">
      <dsp:nvSpPr>
        <dsp:cNvPr id="0" name=""/>
        <dsp:cNvSpPr/>
      </dsp:nvSpPr>
      <dsp:spPr>
        <a:xfrm>
          <a:off x="7229475" y="1144160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Oavsett var i landet patienten bor</a:t>
          </a:r>
        </a:p>
      </dsp:txBody>
      <dsp:txXfrm>
        <a:off x="7282089" y="1196774"/>
        <a:ext cx="2723696" cy="1691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35EA2-5A88-4B9E-8F1F-698A971C9E6C}">
      <dsp:nvSpPr>
        <dsp:cNvPr id="0" name=""/>
        <dsp:cNvSpPr/>
      </dsp:nvSpPr>
      <dsp:spPr>
        <a:xfrm>
          <a:off x="0" y="560196"/>
          <a:ext cx="6797675" cy="1074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700" b="0" i="0" kern="1200" noProof="0" dirty="0" err="1"/>
            <a:t>Endometriosuppdraget</a:t>
          </a:r>
          <a:r>
            <a:rPr lang="sv-SE" sz="2700" b="0" i="0" kern="1200" noProof="0" dirty="0"/>
            <a:t> startade 210101 när covidrestriktionerna fortfarande gällde </a:t>
          </a:r>
          <a:endParaRPr lang="sv-SE" sz="2700" kern="1200" noProof="0" dirty="0"/>
        </a:p>
      </dsp:txBody>
      <dsp:txXfrm>
        <a:off x="52431" y="612627"/>
        <a:ext cx="6692813" cy="969198"/>
      </dsp:txXfrm>
    </dsp:sp>
    <dsp:sp modelId="{F5F0B5EE-9E61-485F-84DA-41520369A9D8}">
      <dsp:nvSpPr>
        <dsp:cNvPr id="0" name=""/>
        <dsp:cNvSpPr/>
      </dsp:nvSpPr>
      <dsp:spPr>
        <a:xfrm>
          <a:off x="0" y="1712016"/>
          <a:ext cx="6797675" cy="1074060"/>
        </a:xfrm>
        <a:prstGeom prst="roundRect">
          <a:avLst/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700" b="0" i="0" kern="1200" noProof="0" dirty="0"/>
            <a:t>Samtliga sjukhus hade en </a:t>
          </a:r>
          <a:r>
            <a:rPr lang="sv-SE" sz="2700" b="0" i="0" kern="1200" noProof="0" dirty="0" err="1"/>
            <a:t>köställd</a:t>
          </a:r>
          <a:r>
            <a:rPr lang="sv-SE" sz="2700" b="0" i="0" kern="1200" noProof="0" dirty="0"/>
            <a:t> vård </a:t>
          </a:r>
          <a:r>
            <a:rPr lang="sv-SE" sz="2700" kern="1200" noProof="0" dirty="0"/>
            <a:t>på grund av covid</a:t>
          </a:r>
          <a:r>
            <a:rPr lang="sv-SE" sz="2700" b="0" i="0" kern="1200" noProof="0" dirty="0"/>
            <a:t>. </a:t>
          </a:r>
          <a:endParaRPr lang="sv-SE" sz="2700" kern="1200" noProof="0" dirty="0"/>
        </a:p>
      </dsp:txBody>
      <dsp:txXfrm>
        <a:off x="52431" y="1764447"/>
        <a:ext cx="6692813" cy="969198"/>
      </dsp:txXfrm>
    </dsp:sp>
    <dsp:sp modelId="{D25E8DF0-8196-44A0-9FAC-E7972A2E6839}">
      <dsp:nvSpPr>
        <dsp:cNvPr id="0" name=""/>
        <dsp:cNvSpPr/>
      </dsp:nvSpPr>
      <dsp:spPr>
        <a:xfrm>
          <a:off x="0" y="2863836"/>
          <a:ext cx="6797675" cy="1074060"/>
        </a:xfrm>
        <a:prstGeom prst="roundRect">
          <a:avLst/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700" b="0" i="0" kern="1200" noProof="0" dirty="0"/>
            <a:t>Gemensamma kriterier för remiss och </a:t>
          </a:r>
          <a:r>
            <a:rPr lang="sv-SE" sz="2700" b="0" i="0" kern="1200" noProof="0" dirty="0" err="1"/>
            <a:t>preop</a:t>
          </a:r>
          <a:r>
            <a:rPr lang="sv-SE" sz="2700" b="0" i="0" kern="1200" noProof="0" dirty="0"/>
            <a:t>- utredning för patienter utanför regionen. </a:t>
          </a:r>
          <a:endParaRPr lang="sv-SE" sz="2700" kern="1200" noProof="0" dirty="0"/>
        </a:p>
      </dsp:txBody>
      <dsp:txXfrm>
        <a:off x="52431" y="2916267"/>
        <a:ext cx="6692813" cy="969198"/>
      </dsp:txXfrm>
    </dsp:sp>
    <dsp:sp modelId="{B2920FC8-2B08-4505-B1C4-E7B38BFA9056}">
      <dsp:nvSpPr>
        <dsp:cNvPr id="0" name=""/>
        <dsp:cNvSpPr/>
      </dsp:nvSpPr>
      <dsp:spPr>
        <a:xfrm>
          <a:off x="0" y="4015656"/>
          <a:ext cx="6797675" cy="1074060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700" kern="1200" noProof="0" dirty="0"/>
            <a:t>Definition av uppdraget.</a:t>
          </a:r>
        </a:p>
      </dsp:txBody>
      <dsp:txXfrm>
        <a:off x="52431" y="4068087"/>
        <a:ext cx="6692813" cy="969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C82B-6AB3-46C1-8F16-9267F3CD2E58}" type="datetimeFigureOut">
              <a:rPr lang="sv-SE" smtClean="0"/>
              <a:t>2022-10-03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02F9-E398-437A-AD2C-B0501FE845E1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42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C82B-6AB3-46C1-8F16-9267F3CD2E58}" type="datetimeFigureOut">
              <a:rPr lang="sv-SE" smtClean="0"/>
              <a:t>2022-10-03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02F9-E398-437A-AD2C-B0501FE845E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982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C82B-6AB3-46C1-8F16-9267F3CD2E58}" type="datetimeFigureOut">
              <a:rPr lang="sv-SE" smtClean="0"/>
              <a:t>2022-10-03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02F9-E398-437A-AD2C-B0501FE845E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2774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C82B-6AB3-46C1-8F16-9267F3CD2E58}" type="datetimeFigureOut">
              <a:rPr lang="sv-SE" smtClean="0"/>
              <a:t>2022-10-03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02F9-E398-437A-AD2C-B0501FE845E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462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C82B-6AB3-46C1-8F16-9267F3CD2E58}" type="datetimeFigureOut">
              <a:rPr lang="sv-SE" smtClean="0"/>
              <a:t>2022-10-03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02F9-E398-437A-AD2C-B0501FE845E1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57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C82B-6AB3-46C1-8F16-9267F3CD2E58}" type="datetimeFigureOut">
              <a:rPr lang="sv-SE" smtClean="0"/>
              <a:t>2022-10-03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02F9-E398-437A-AD2C-B0501FE845E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3666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C82B-6AB3-46C1-8F16-9267F3CD2E58}" type="datetimeFigureOut">
              <a:rPr lang="sv-SE" smtClean="0"/>
              <a:t>2022-10-03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02F9-E398-437A-AD2C-B0501FE845E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072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C82B-6AB3-46C1-8F16-9267F3CD2E58}" type="datetimeFigureOut">
              <a:rPr lang="sv-SE" smtClean="0"/>
              <a:t>2022-10-03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02F9-E398-437A-AD2C-B0501FE845E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863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C82B-6AB3-46C1-8F16-9267F3CD2E58}" type="datetimeFigureOut">
              <a:rPr lang="sv-SE" smtClean="0"/>
              <a:t>2022-10-03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02F9-E398-437A-AD2C-B0501FE845E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68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29FC82B-6AB3-46C1-8F16-9267F3CD2E58}" type="datetimeFigureOut">
              <a:rPr lang="sv-SE" smtClean="0"/>
              <a:t>2022-10-03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7402F9-E398-437A-AD2C-B0501FE845E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242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C82B-6AB3-46C1-8F16-9267F3CD2E58}" type="datetimeFigureOut">
              <a:rPr lang="sv-SE" smtClean="0"/>
              <a:t>2022-10-03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02F9-E398-437A-AD2C-B0501FE845E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083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29FC82B-6AB3-46C1-8F16-9267F3CD2E58}" type="datetimeFigureOut">
              <a:rPr lang="sv-SE" smtClean="0"/>
              <a:t>2022-10-03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F7402F9-E398-437A-AD2C-B0501FE845E1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13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69CFC26-F4C7-4AA8-9B1C-31E988925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771" y="634946"/>
            <a:ext cx="6574972" cy="14507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sv-SE" sz="4800">
                <a:solidFill>
                  <a:schemeClr val="tx1">
                    <a:lumMod val="75000"/>
                    <a:lumOff val="25000"/>
                  </a:schemeClr>
                </a:solidFill>
              </a:rPr>
              <a:t>Endometrios; NHV-uppdrag enligt Socialstyrelsen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7894DA0-AA8A-4705-9BC7-38B82FD2A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384" y="640081"/>
            <a:ext cx="2306545" cy="531440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derrubrik 2">
            <a:extLst>
              <a:ext uri="{FF2B5EF4-FFF2-40B4-BE49-F238E27FC236}">
                <a16:creationId xmlns:a16="http://schemas.microsoft.com/office/drawing/2014/main" id="{4526E9B8-7B51-46F9-AB21-52E7800F7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4769" y="2198914"/>
            <a:ext cx="6574973" cy="3670180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Södersjukhuset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Stockholm</a:t>
            </a:r>
          </a:p>
          <a:p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Skånes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Universitetssjukhus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Malmö/Lund</a:t>
            </a:r>
          </a:p>
          <a:p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Akademiska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sjukhuset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uppsala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Sahlgrenska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universitetssjukhuset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göteborg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46257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13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0A98483-5197-4586-9F01-660BC631B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sv-SE" sz="3600" dirty="0"/>
              <a:t>Remitterade patienter</a:t>
            </a:r>
          </a:p>
        </p:txBody>
      </p:sp>
      <p:pic>
        <p:nvPicPr>
          <p:cNvPr id="5" name="Platshållare för innehåll 4" descr="En bild som visar karta&#10;&#10;Automatiskt genererad beskrivning">
            <a:extLst>
              <a:ext uri="{FF2B5EF4-FFF2-40B4-BE49-F238E27FC236}">
                <a16:creationId xmlns:a16="http://schemas.microsoft.com/office/drawing/2014/main" id="{C38D12D4-CF77-40B7-839A-141AD5A774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5" r="1" b="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26" name="Straight Connector 15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9CFB46A-6E9E-C03C-0857-EE3173835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r>
              <a:rPr lang="sv-SE"/>
              <a:t>- Tydlig snedfördelning ses</a:t>
            </a:r>
          </a:p>
          <a:p>
            <a:r>
              <a:rPr lang="sv-SE"/>
              <a:t>- Jämtland/Härjedalen: 0 pat</a:t>
            </a:r>
          </a:p>
          <a:p>
            <a:r>
              <a:rPr lang="sv-SE"/>
              <a:t>- Stockholm: 163 pat </a:t>
            </a:r>
          </a:p>
          <a:p>
            <a:endParaRPr lang="sv-SE"/>
          </a:p>
          <a:p>
            <a:endParaRPr lang="sv-SE"/>
          </a:p>
          <a:p>
            <a:r>
              <a:rPr lang="sv-SE"/>
              <a:t>Per 1 miljon invånare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0132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6EB3FD07-4323-464A-8B94-2B8BCB22A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sv-SE"/>
              <a:t>Syfte med nationell högspecialiserad vård</a:t>
            </a:r>
          </a:p>
        </p:txBody>
      </p:sp>
      <p:graphicFrame>
        <p:nvGraphicFramePr>
          <p:cNvPr id="8" name="Platshållare för innehåll 5">
            <a:extLst>
              <a:ext uri="{FF2B5EF4-FFF2-40B4-BE49-F238E27FC236}">
                <a16:creationId xmlns:a16="http://schemas.microsoft.com/office/drawing/2014/main" id="{E6CDC543-A347-7B69-1FCD-D6A98C3098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8737611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0659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50D4C28-5A6C-4FFC-AFC5-5F0107D88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Uppdragsbeskrivning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324B0E96-03F5-4E80-BC96-E3B519F7B9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999" y="673765"/>
            <a:ext cx="6912217" cy="498678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2187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9EA72C8-B9E9-40C5-A133-7E459561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sv-SE" sz="3600">
                <a:solidFill>
                  <a:srgbClr val="FFFFFF"/>
                </a:solidFill>
              </a:rPr>
              <a:t>Förutsättningar och utmaningar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702AC66D-0B58-4958-8714-668CBE54B2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5055856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5971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F3FBE3-BBD5-4840-9D3D-E38F356C7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Samarbetet mellan NHV-klinikerna endometrios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D997B4C-E81A-44C1-A729-670AA0D1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Wingdings" panose="05000000000000000000" pitchFamily="2" charset="2"/>
              <a:buChar char="Ø"/>
            </a:pPr>
            <a:r>
              <a:rPr lang="sv-SE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Möte varje månad över länk. Knepigare fall. Ett sätt för diskussion men också att vi där ser att vi har samma sätt att resonera, utreda.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har innan sommaren skickat enstaka patient från en region till annan för att hinna få operation före sommaren.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sv-SE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övrigt har vi inte ännu skickat patienter emellan oss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v-SE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2189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061D9B-BAF9-498E-913E-F7DBBF0A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Information till patienter och remittenter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BEA05E-0F3C-4BC9-AB61-1A3BA14CB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sv-SE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v-SE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tor utmaning!  </a:t>
            </a:r>
            <a:br>
              <a:rPr lang="sv-SE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sv-SE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Via </a:t>
            </a:r>
            <a:r>
              <a:rPr lang="sv-SE" sz="4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SFOGs</a:t>
            </a:r>
            <a:r>
              <a:rPr lang="sv-SE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hemsida har vi fått hjälp att lägga ut en länk om de nya riktlinjerna och där kommer man direkt så man kan klicka sig vidare till de 4 enheterna. 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sv-SE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Patientföreningar (endometrios) har följt utvecklingen så de har via sociala medier fått ut en ganska stor del information till patienter att uppdraget har startat. 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sv-SE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har skickat ett gemensamt info brev till Sveriges fertilitetskliniker samt sjukhus med kvinnoklinik med info om NHV Endometrios</a:t>
            </a:r>
            <a:endParaRPr lang="sv-SE" sz="4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endParaRPr lang="sv-SE" sz="4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l">
              <a:buNone/>
            </a:pPr>
            <a:endParaRPr lang="sv-SE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l">
              <a:buNone/>
            </a:pPr>
            <a:br>
              <a:rPr lang="sv-S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6965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12F2B63-66FF-43E2-8C06-04583B1E0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z="2800">
                <a:solidFill>
                  <a:schemeClr val="tx1">
                    <a:lumMod val="85000"/>
                    <a:lumOff val="15000"/>
                  </a:schemeClr>
                </a:solidFill>
              </a:rPr>
              <a:t>Resurser</a:t>
            </a:r>
            <a:br>
              <a:rPr lang="sv-SE" sz="28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sv-SE" sz="2800">
                <a:solidFill>
                  <a:schemeClr val="tx1">
                    <a:lumMod val="85000"/>
                    <a:lumOff val="15000"/>
                  </a:schemeClr>
                </a:solidFill>
              </a:rPr>
              <a:t>Tillgång</a:t>
            </a:r>
            <a:br>
              <a:rPr lang="sv-SE" sz="28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sv-SE" sz="2800">
                <a:solidFill>
                  <a:schemeClr val="tx1">
                    <a:lumMod val="85000"/>
                    <a:lumOff val="15000"/>
                  </a:schemeClr>
                </a:solidFill>
              </a:rPr>
              <a:t>Efterfrågan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C302D5A7-891B-4ADA-9AAD-8E5147881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43" y="640081"/>
            <a:ext cx="4472928" cy="505415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1196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D2623A2-AB10-4DA3-9667-D0D96FDD0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z="3200">
                <a:solidFill>
                  <a:schemeClr val="tx1">
                    <a:lumMod val="85000"/>
                    <a:lumOff val="15000"/>
                  </a:schemeClr>
                </a:solidFill>
              </a:rPr>
              <a:t>Operations-</a:t>
            </a:r>
            <a:br>
              <a:rPr lang="sv-SE" sz="32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sv-SE" sz="3200">
                <a:solidFill>
                  <a:schemeClr val="tx1">
                    <a:lumMod val="85000"/>
                    <a:lumOff val="15000"/>
                  </a:schemeClr>
                </a:solidFill>
              </a:rPr>
              <a:t>teknik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CA414F24-36FF-449F-ACD9-CEF957F4E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43" y="640081"/>
            <a:ext cx="4472928" cy="505415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92820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65DECB8-7842-4081-90A9-A46593C3B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Ingen av oss har hållit vårdgarantin 90 dagar.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9024DAA8-5357-441A-8B0F-6B872F34F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43" y="640081"/>
            <a:ext cx="4472928" cy="505415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3424454"/>
      </p:ext>
    </p:extLst>
  </p:cSld>
  <p:clrMapOvr>
    <a:masterClrMapping/>
  </p:clrMapOvr>
</p:sld>
</file>

<file path=ppt/theme/theme1.xml><?xml version="1.0" encoding="utf-8"?>
<a:theme xmlns:a="http://schemas.openxmlformats.org/drawingml/2006/main" name="Återblick">
  <a:themeElements>
    <a:clrScheme name="Återblic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Åter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Åter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94</TotalTime>
  <Words>266</Words>
  <Application>Microsoft Office PowerPoint</Application>
  <PresentationFormat>Bredbild</PresentationFormat>
  <Paragraphs>37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5" baseType="lpstr">
      <vt:lpstr>Calibri</vt:lpstr>
      <vt:lpstr>Calibri Light</vt:lpstr>
      <vt:lpstr>Times New Roman</vt:lpstr>
      <vt:lpstr>Wingdings</vt:lpstr>
      <vt:lpstr>Återblick</vt:lpstr>
      <vt:lpstr>Endometrios; NHV-uppdrag enligt Socialstyrelsen</vt:lpstr>
      <vt:lpstr>Syfte med nationell högspecialiserad vård</vt:lpstr>
      <vt:lpstr>Uppdragsbeskrivning</vt:lpstr>
      <vt:lpstr>Förutsättningar och utmaningar</vt:lpstr>
      <vt:lpstr>Samarbetet mellan NHV-klinikerna endometrios</vt:lpstr>
      <vt:lpstr>Information till patienter och remittenter</vt:lpstr>
      <vt:lpstr>Resurser Tillgång Efterfrågan</vt:lpstr>
      <vt:lpstr>Operations- teknik</vt:lpstr>
      <vt:lpstr>Ingen av oss har hållit vårdgarantin 90 dagar.</vt:lpstr>
      <vt:lpstr>Remitterade patienter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nya NHV uppdragen; endometrios</dc:title>
  <dc:creator>Katarina Westman</dc:creator>
  <cp:lastModifiedBy>Birgitta Renström</cp:lastModifiedBy>
  <cp:revision>20</cp:revision>
  <dcterms:created xsi:type="dcterms:W3CDTF">2022-07-22T11:30:55Z</dcterms:created>
  <dcterms:modified xsi:type="dcterms:W3CDTF">2022-10-03T09:10:38Z</dcterms:modified>
</cp:coreProperties>
</file>