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handoutMasterIdLst>
    <p:handoutMasterId r:id="rId38"/>
  </p:handoutMasterIdLst>
  <p:sldIdLst>
    <p:sldId id="257" r:id="rId2"/>
    <p:sldId id="305" r:id="rId3"/>
    <p:sldId id="302" r:id="rId4"/>
    <p:sldId id="278" r:id="rId5"/>
    <p:sldId id="279" r:id="rId6"/>
    <p:sldId id="378" r:id="rId7"/>
    <p:sldId id="4229" r:id="rId8"/>
    <p:sldId id="907" r:id="rId9"/>
    <p:sldId id="1058" r:id="rId10"/>
    <p:sldId id="1027" r:id="rId11"/>
    <p:sldId id="320" r:id="rId12"/>
    <p:sldId id="321" r:id="rId13"/>
    <p:sldId id="322" r:id="rId14"/>
    <p:sldId id="323" r:id="rId15"/>
    <p:sldId id="324" r:id="rId16"/>
    <p:sldId id="318" r:id="rId17"/>
    <p:sldId id="319" r:id="rId18"/>
    <p:sldId id="325" r:id="rId19"/>
    <p:sldId id="299" r:id="rId20"/>
    <p:sldId id="313" r:id="rId21"/>
    <p:sldId id="304" r:id="rId22"/>
    <p:sldId id="303" r:id="rId23"/>
    <p:sldId id="284" r:id="rId24"/>
    <p:sldId id="309" r:id="rId25"/>
    <p:sldId id="285" r:id="rId26"/>
    <p:sldId id="286" r:id="rId27"/>
    <p:sldId id="287" r:id="rId28"/>
    <p:sldId id="308" r:id="rId29"/>
    <p:sldId id="288" r:id="rId30"/>
    <p:sldId id="290" r:id="rId31"/>
    <p:sldId id="291" r:id="rId32"/>
    <p:sldId id="297" r:id="rId33"/>
    <p:sldId id="314" r:id="rId34"/>
    <p:sldId id="315" r:id="rId35"/>
    <p:sldId id="312" r:id="rId36"/>
  </p:sldIdLst>
  <p:sldSz cx="9144000" cy="6858000" type="screen4x3"/>
  <p:notesSz cx="6669088" cy="97536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2">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DEFF"/>
    <a:srgbClr val="CCECFF"/>
    <a:srgbClr val="BEEFFE"/>
    <a:srgbClr val="D2F4FE"/>
    <a:srgbClr val="E6F8FE"/>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84" autoAdjust="0"/>
    <p:restoredTop sz="80273" autoAdjust="0"/>
  </p:normalViewPr>
  <p:slideViewPr>
    <p:cSldViewPr>
      <p:cViewPr varScale="1">
        <p:scale>
          <a:sx n="103" d="100"/>
          <a:sy n="103" d="100"/>
        </p:scale>
        <p:origin x="150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7" d="100"/>
          <a:sy n="47" d="100"/>
        </p:scale>
        <p:origin x="-2765" y="-62"/>
      </p:cViewPr>
      <p:guideLst>
        <p:guide orient="horz" pos="3072"/>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file:///\\gainas0003.gaia.sll.se\gaiusr3$\7xkl\Dokument\Expertgrupper\Expertgrupp%20urinv&#228;gssjukdomar\Kloka%20listan%202023\TLV%20Priser%20G04B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'Solifenacin och jmf'!$S$12:$Z$12</c:f>
              <c:strCache>
                <c:ptCount val="8"/>
                <c:pt idx="0">
                  <c:v>Solifenacin 
Sandoz
5 mg</c:v>
                </c:pt>
                <c:pt idx="1">
                  <c:v>Solifenacin 
Accord
10 mg</c:v>
                </c:pt>
                <c:pt idx="2">
                  <c:v>Tolterodin 
STADA
2 mg</c:v>
                </c:pt>
                <c:pt idx="3">
                  <c:v>Tolterodin 
Rivopharm
4 mg</c:v>
                </c:pt>
                <c:pt idx="4">
                  <c:v>Toviaz 
4 mg </c:v>
                </c:pt>
                <c:pt idx="5">
                  <c:v>Toviaz 
8 mg</c:v>
                </c:pt>
                <c:pt idx="6">
                  <c:v>Betmiga     25 mg </c:v>
                </c:pt>
                <c:pt idx="7">
                  <c:v>Betmiga
50 mg </c:v>
                </c:pt>
              </c:strCache>
            </c:strRef>
          </c:cat>
          <c:val>
            <c:numRef>
              <c:f>'Solifenacin och jmf'!$S$13:$Z$13</c:f>
              <c:numCache>
                <c:formatCode>0.0</c:formatCode>
                <c:ptCount val="8"/>
                <c:pt idx="0">
                  <c:v>0.83</c:v>
                </c:pt>
                <c:pt idx="1">
                  <c:v>1</c:v>
                </c:pt>
                <c:pt idx="2">
                  <c:v>2.0299999999999998</c:v>
                </c:pt>
                <c:pt idx="3">
                  <c:v>3</c:v>
                </c:pt>
                <c:pt idx="4">
                  <c:v>8.3000000000000007</c:v>
                </c:pt>
                <c:pt idx="5">
                  <c:v>10.09</c:v>
                </c:pt>
                <c:pt idx="6">
                  <c:v>12.37</c:v>
                </c:pt>
                <c:pt idx="7">
                  <c:v>12.37</c:v>
                </c:pt>
              </c:numCache>
            </c:numRef>
          </c:val>
          <c:extLst>
            <c:ext xmlns:c16="http://schemas.microsoft.com/office/drawing/2014/chart" uri="{C3380CC4-5D6E-409C-BE32-E72D297353CC}">
              <c16:uniqueId val="{00000000-80F6-4802-B702-55652648538E}"/>
            </c:ext>
          </c:extLst>
        </c:ser>
        <c:dLbls>
          <c:showLegendKey val="0"/>
          <c:showVal val="0"/>
          <c:showCatName val="0"/>
          <c:showSerName val="0"/>
          <c:showPercent val="0"/>
          <c:showBubbleSize val="0"/>
        </c:dLbls>
        <c:gapWidth val="219"/>
        <c:overlap val="-27"/>
        <c:axId val="714448904"/>
        <c:axId val="714452840"/>
      </c:barChart>
      <c:catAx>
        <c:axId val="714448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crossAx val="714452840"/>
        <c:crosses val="autoZero"/>
        <c:auto val="1"/>
        <c:lblAlgn val="ctr"/>
        <c:lblOffset val="100"/>
        <c:noMultiLvlLbl val="0"/>
      </c:catAx>
      <c:valAx>
        <c:axId val="7144528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crossAx val="714448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aseline="0"/>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557463910761154"/>
          <c:y val="6.5585875984251973E-2"/>
          <c:w val="0.67626394356955399"/>
          <c:h val="0.79480216535433057"/>
        </c:manualLayout>
      </c:layout>
      <c:barChart>
        <c:barDir val="col"/>
        <c:grouping val="clustered"/>
        <c:varyColors val="0"/>
        <c:ser>
          <c:idx val="0"/>
          <c:order val="0"/>
          <c:tx>
            <c:strRef>
              <c:f>Sheet1!$B$1</c:f>
              <c:strCache>
                <c:ptCount val="1"/>
                <c:pt idx="0">
                  <c:v>Men</c:v>
                </c:pt>
              </c:strCache>
            </c:strRef>
          </c:tx>
          <c:invertIfNegative val="0"/>
          <c:cat>
            <c:strRef>
              <c:f>Sheet1!$A$2:$A$3</c:f>
              <c:strCache>
                <c:ptCount val="2"/>
                <c:pt idx="0">
                  <c:v>OAB wet</c:v>
                </c:pt>
                <c:pt idx="1">
                  <c:v>OAB dry</c:v>
                </c:pt>
              </c:strCache>
            </c:strRef>
          </c:cat>
          <c:val>
            <c:numRef>
              <c:f>Sheet1!$B$2:$B$3</c:f>
              <c:numCache>
                <c:formatCode>General</c:formatCode>
                <c:ptCount val="2"/>
                <c:pt idx="0">
                  <c:v>90</c:v>
                </c:pt>
                <c:pt idx="1">
                  <c:v>66</c:v>
                </c:pt>
              </c:numCache>
            </c:numRef>
          </c:val>
          <c:extLst>
            <c:ext xmlns:c16="http://schemas.microsoft.com/office/drawing/2014/chart" uri="{C3380CC4-5D6E-409C-BE32-E72D297353CC}">
              <c16:uniqueId val="{00000000-49B4-43D4-93F7-E53F1A77C8A6}"/>
            </c:ext>
          </c:extLst>
        </c:ser>
        <c:ser>
          <c:idx val="1"/>
          <c:order val="1"/>
          <c:tx>
            <c:strRef>
              <c:f>Sheet1!$C$1</c:f>
              <c:strCache>
                <c:ptCount val="1"/>
                <c:pt idx="0">
                  <c:v>Women</c:v>
                </c:pt>
              </c:strCache>
            </c:strRef>
          </c:tx>
          <c:invertIfNegative val="0"/>
          <c:cat>
            <c:strRef>
              <c:f>Sheet1!$A$2:$A$3</c:f>
              <c:strCache>
                <c:ptCount val="2"/>
                <c:pt idx="0">
                  <c:v>OAB wet</c:v>
                </c:pt>
                <c:pt idx="1">
                  <c:v>OAB dry</c:v>
                </c:pt>
              </c:strCache>
            </c:strRef>
          </c:cat>
          <c:val>
            <c:numRef>
              <c:f>Sheet1!$C$2:$C$3</c:f>
              <c:numCache>
                <c:formatCode>General</c:formatCode>
                <c:ptCount val="2"/>
                <c:pt idx="0">
                  <c:v>58</c:v>
                </c:pt>
                <c:pt idx="1">
                  <c:v>44</c:v>
                </c:pt>
              </c:numCache>
            </c:numRef>
          </c:val>
          <c:extLst>
            <c:ext xmlns:c16="http://schemas.microsoft.com/office/drawing/2014/chart" uri="{C3380CC4-5D6E-409C-BE32-E72D297353CC}">
              <c16:uniqueId val="{00000001-49B4-43D4-93F7-E53F1A77C8A6}"/>
            </c:ext>
          </c:extLst>
        </c:ser>
        <c:dLbls>
          <c:showLegendKey val="0"/>
          <c:showVal val="0"/>
          <c:showCatName val="0"/>
          <c:showSerName val="0"/>
          <c:showPercent val="0"/>
          <c:showBubbleSize val="0"/>
        </c:dLbls>
        <c:gapWidth val="150"/>
        <c:axId val="115653632"/>
        <c:axId val="115659520"/>
      </c:barChart>
      <c:catAx>
        <c:axId val="115653632"/>
        <c:scaling>
          <c:orientation val="minMax"/>
        </c:scaling>
        <c:delete val="0"/>
        <c:axPos val="b"/>
        <c:numFmt formatCode="General" sourceLinked="0"/>
        <c:majorTickMark val="out"/>
        <c:minorTickMark val="none"/>
        <c:tickLblPos val="nextTo"/>
        <c:crossAx val="115659520"/>
        <c:crosses val="autoZero"/>
        <c:auto val="1"/>
        <c:lblAlgn val="ctr"/>
        <c:lblOffset val="100"/>
        <c:noMultiLvlLbl val="0"/>
      </c:catAx>
      <c:valAx>
        <c:axId val="115659520"/>
        <c:scaling>
          <c:orientation val="minMax"/>
        </c:scaling>
        <c:delete val="0"/>
        <c:axPos val="l"/>
        <c:majorGridlines/>
        <c:numFmt formatCode="General" sourceLinked="1"/>
        <c:majorTickMark val="out"/>
        <c:minorTickMark val="none"/>
        <c:tickLblPos val="nextTo"/>
        <c:crossAx val="115653632"/>
        <c:crosses val="autoZero"/>
        <c:crossBetween val="between"/>
      </c:valAx>
    </c:plotArea>
    <c:legend>
      <c:legendPos val="r"/>
      <c:overlay val="0"/>
    </c:legend>
    <c:plotVisOnly val="1"/>
    <c:dispBlanksAs val="gap"/>
    <c:showDLblsOverMax val="0"/>
  </c:chart>
  <c:txPr>
    <a:bodyPr/>
    <a:lstStyle/>
    <a:p>
      <a:pPr>
        <a:defRPr sz="1800"/>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615021942006705E-2"/>
          <c:y val="0.15714895313242788"/>
          <c:w val="0.43568794935483629"/>
          <c:h val="0.74820198726826403"/>
        </c:manualLayout>
      </c:layout>
      <c:pieChart>
        <c:varyColors val="1"/>
        <c:ser>
          <c:idx val="0"/>
          <c:order val="0"/>
          <c:tx>
            <c:strRef>
              <c:f>Sheet1!$B$1</c:f>
              <c:strCache>
                <c:ptCount val="1"/>
                <c:pt idx="0">
                  <c:v>% Patients</c:v>
                </c:pt>
              </c:strCache>
            </c:strRef>
          </c:tx>
          <c:dPt>
            <c:idx val="0"/>
            <c:bubble3D val="0"/>
            <c:spPr>
              <a:solidFill>
                <a:schemeClr val="accent4"/>
              </a:solidFill>
            </c:spPr>
            <c:extLst>
              <c:ext xmlns:c16="http://schemas.microsoft.com/office/drawing/2014/chart" uri="{C3380CC4-5D6E-409C-BE32-E72D297353CC}">
                <c16:uniqueId val="{00000000-8F79-4861-A328-04D8FE2FE9BD}"/>
              </c:ext>
            </c:extLst>
          </c:dPt>
          <c:dPt>
            <c:idx val="1"/>
            <c:bubble3D val="0"/>
            <c:spPr>
              <a:solidFill>
                <a:schemeClr val="accent1"/>
              </a:solidFill>
            </c:spPr>
            <c:extLst>
              <c:ext xmlns:c16="http://schemas.microsoft.com/office/drawing/2014/chart" uri="{C3380CC4-5D6E-409C-BE32-E72D297353CC}">
                <c16:uniqueId val="{00000001-8F79-4861-A328-04D8FE2FE9BD}"/>
              </c:ext>
            </c:extLst>
          </c:dPt>
          <c:dPt>
            <c:idx val="2"/>
            <c:bubble3D val="0"/>
            <c:spPr>
              <a:solidFill>
                <a:schemeClr val="accent2"/>
              </a:solidFill>
            </c:spPr>
            <c:extLst>
              <c:ext xmlns:c16="http://schemas.microsoft.com/office/drawing/2014/chart" uri="{C3380CC4-5D6E-409C-BE32-E72D297353CC}">
                <c16:uniqueId val="{00000002-8F79-4861-A328-04D8FE2FE9BD}"/>
              </c:ext>
            </c:extLst>
          </c:dPt>
          <c:dPt>
            <c:idx val="3"/>
            <c:bubble3D val="0"/>
            <c:spPr>
              <a:solidFill>
                <a:schemeClr val="accent3"/>
              </a:solidFill>
            </c:spPr>
            <c:extLst>
              <c:ext xmlns:c16="http://schemas.microsoft.com/office/drawing/2014/chart" uri="{C3380CC4-5D6E-409C-BE32-E72D297353CC}">
                <c16:uniqueId val="{00000003-8F79-4861-A328-04D8FE2FE9BD}"/>
              </c:ext>
            </c:extLst>
          </c:dPt>
          <c:dLbls>
            <c:dLbl>
              <c:idx val="0"/>
              <c:layout>
                <c:manualLayout>
                  <c:x val="-6.9073588023719323E-2"/>
                  <c:y val="-0.2798909314989983"/>
                </c:manualLayout>
              </c:layout>
              <c:tx>
                <c:rich>
                  <a:bodyPr/>
                  <a:lstStyle/>
                  <a:p>
                    <a:pPr>
                      <a:defRPr sz="2000" b="0">
                        <a:solidFill>
                          <a:schemeClr val="bg1"/>
                        </a:solidFill>
                      </a:defRPr>
                    </a:pPr>
                    <a:r>
                      <a:rPr lang="en-US" sz="2000" b="0" dirty="0">
                        <a:solidFill>
                          <a:schemeClr val="bg1"/>
                        </a:solidFill>
                      </a:rPr>
                      <a:t>9</a:t>
                    </a:r>
                    <a:r>
                      <a:rPr lang="en-US" sz="1800" b="0" dirty="0">
                        <a:solidFill>
                          <a:schemeClr val="bg1"/>
                        </a:solidFill>
                      </a:rPr>
                      <a:t>3.9%</a:t>
                    </a:r>
                  </a:p>
                  <a:p>
                    <a:pPr>
                      <a:defRPr sz="2000" b="0">
                        <a:solidFill>
                          <a:schemeClr val="bg1"/>
                        </a:solidFill>
                      </a:defRPr>
                    </a:pPr>
                    <a:r>
                      <a:rPr lang="en-US" sz="1800" b="0" dirty="0">
                        <a:solidFill>
                          <a:schemeClr val="bg1"/>
                        </a:solidFill>
                      </a:rPr>
                      <a:t>Not on CIC</a:t>
                    </a:r>
                    <a:endParaRPr lang="en-US" sz="2000" b="0" dirty="0"/>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F79-4861-A328-04D8FE2FE9BD}"/>
                </c:ext>
              </c:extLst>
            </c:dLbl>
            <c:dLbl>
              <c:idx val="1"/>
              <c:delete val="1"/>
              <c:extLst>
                <c:ext xmlns:c15="http://schemas.microsoft.com/office/drawing/2012/chart" uri="{CE6537A1-D6FC-4f65-9D91-7224C49458BB}"/>
                <c:ext xmlns:c16="http://schemas.microsoft.com/office/drawing/2014/chart" uri="{C3380CC4-5D6E-409C-BE32-E72D297353CC}">
                  <c16:uniqueId val="{00000001-8F79-4861-A328-04D8FE2FE9BD}"/>
                </c:ext>
              </c:extLst>
            </c:dLbl>
            <c:dLbl>
              <c:idx val="2"/>
              <c:delete val="1"/>
              <c:extLst>
                <c:ext xmlns:c15="http://schemas.microsoft.com/office/drawing/2012/chart" uri="{CE6537A1-D6FC-4f65-9D91-7224C49458BB}"/>
                <c:ext xmlns:c16="http://schemas.microsoft.com/office/drawing/2014/chart" uri="{C3380CC4-5D6E-409C-BE32-E72D297353CC}">
                  <c16:uniqueId val="{00000002-8F79-4861-A328-04D8FE2FE9BD}"/>
                </c:ext>
              </c:extLst>
            </c:dLbl>
            <c:dLbl>
              <c:idx val="3"/>
              <c:delete val="1"/>
              <c:extLst>
                <c:ext xmlns:c15="http://schemas.microsoft.com/office/drawing/2012/chart" uri="{CE6537A1-D6FC-4f65-9D91-7224C49458BB}"/>
                <c:ext xmlns:c16="http://schemas.microsoft.com/office/drawing/2014/chart" uri="{C3380CC4-5D6E-409C-BE32-E72D297353CC}">
                  <c16:uniqueId val="{00000003-8F79-4861-A328-04D8FE2FE9BD}"/>
                </c:ext>
              </c:extLst>
            </c:dLbl>
            <c:dLbl>
              <c:idx val="4"/>
              <c:delete val="1"/>
              <c:extLst>
                <c:ext xmlns:c15="http://schemas.microsoft.com/office/drawing/2012/chart" uri="{CE6537A1-D6FC-4f65-9D91-7224C49458BB}"/>
                <c:ext xmlns:c16="http://schemas.microsoft.com/office/drawing/2014/chart" uri="{C3380CC4-5D6E-409C-BE32-E72D297353CC}">
                  <c16:uniqueId val="{00000004-8F79-4861-A328-04D8FE2FE9BD}"/>
                </c:ext>
              </c:extLst>
            </c:dLbl>
            <c:dLbl>
              <c:idx val="5"/>
              <c:delete val="1"/>
              <c:extLst>
                <c:ext xmlns:c15="http://schemas.microsoft.com/office/drawing/2012/chart" uri="{CE6537A1-D6FC-4f65-9D91-7224C49458BB}"/>
                <c:ext xmlns:c16="http://schemas.microsoft.com/office/drawing/2014/chart" uri="{C3380CC4-5D6E-409C-BE32-E72D297353CC}">
                  <c16:uniqueId val="{00000005-8F79-4861-A328-04D8FE2FE9BD}"/>
                </c:ext>
              </c:extLst>
            </c:dLbl>
            <c:spPr>
              <a:noFill/>
              <a:ln>
                <a:noFill/>
              </a:ln>
              <a:effectLst/>
            </c:spPr>
            <c:txPr>
              <a:bodyPr/>
              <a:lstStyle/>
              <a:p>
                <a:pPr>
                  <a:defRPr sz="1600">
                    <a:solidFill>
                      <a:schemeClr val="bg1"/>
                    </a:solidFill>
                  </a:defRPr>
                </a:pPr>
                <a:endParaRPr lang="sv-SE"/>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Did not initiate CIC</c:v>
                </c:pt>
                <c:pt idx="1">
                  <c:v>Used CIC ≤6 weeks </c:v>
                </c:pt>
                <c:pt idx="2">
                  <c:v>Used CIC &gt;6 and ≤12 weeks </c:v>
                </c:pt>
                <c:pt idx="3">
                  <c:v>Used CIC &gt;12 weeks</c:v>
                </c:pt>
              </c:strCache>
            </c:strRef>
          </c:cat>
          <c:val>
            <c:numRef>
              <c:f>Sheet1!$B$2:$B$5</c:f>
              <c:numCache>
                <c:formatCode>General</c:formatCode>
                <c:ptCount val="4"/>
                <c:pt idx="0">
                  <c:v>93.9</c:v>
                </c:pt>
                <c:pt idx="1">
                  <c:v>3.6</c:v>
                </c:pt>
                <c:pt idx="2">
                  <c:v>1.1000000000000001</c:v>
                </c:pt>
                <c:pt idx="3">
                  <c:v>1.8</c:v>
                </c:pt>
              </c:numCache>
            </c:numRef>
          </c:val>
          <c:extLst>
            <c:ext xmlns:c16="http://schemas.microsoft.com/office/drawing/2014/chart" uri="{C3380CC4-5D6E-409C-BE32-E72D297353CC}">
              <c16:uniqueId val="{00000006-8F79-4861-A328-04D8FE2FE9BD}"/>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3328950553113161"/>
          <c:y val="0.26025276089922905"/>
          <c:w val="0.36671053271118875"/>
          <c:h val="0.60393268791636157"/>
        </c:manualLayout>
      </c:layout>
      <c:overlay val="0"/>
      <c:txPr>
        <a:bodyPr/>
        <a:lstStyle/>
        <a:p>
          <a:pPr>
            <a:defRPr sz="2400"/>
          </a:pPr>
          <a:endParaRPr lang="sv-SE"/>
        </a:p>
      </c:txPr>
    </c:legend>
    <c:plotVisOnly val="1"/>
    <c:dispBlanksAs val="zero"/>
    <c:showDLblsOverMax val="0"/>
  </c:chart>
  <c:txPr>
    <a:bodyPr/>
    <a:lstStyle/>
    <a:p>
      <a:pPr>
        <a:defRPr sz="1800"/>
      </a:pPr>
      <a:endParaRPr lang="sv-S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C1492E-F6CA-4E96-BE87-FF49CBAF4D05}"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sv-SE"/>
        </a:p>
      </dgm:t>
    </dgm:pt>
    <dgm:pt modelId="{B93E728A-665C-43A6-B0CF-A4D180BC6BBE}">
      <dgm:prSet phldrT="[Text]" custT="1"/>
      <dgm:spPr/>
      <dgm:t>
        <a:bodyPr/>
        <a:lstStyle/>
        <a:p>
          <a:r>
            <a:rPr lang="sv-SE" sz="2800" b="1" dirty="0"/>
            <a:t>OAB </a:t>
          </a:r>
        </a:p>
      </dgm:t>
    </dgm:pt>
    <dgm:pt modelId="{6B79C182-B2B0-4929-922B-682A5C0B49B7}" type="parTrans" cxnId="{39E3039F-ACEC-436B-A10B-D90958133B85}">
      <dgm:prSet/>
      <dgm:spPr/>
      <dgm:t>
        <a:bodyPr/>
        <a:lstStyle/>
        <a:p>
          <a:endParaRPr lang="sv-SE"/>
        </a:p>
      </dgm:t>
    </dgm:pt>
    <dgm:pt modelId="{A139EF68-50B6-48D7-9839-FC632B758011}" type="sibTrans" cxnId="{39E3039F-ACEC-436B-A10B-D90958133B85}">
      <dgm:prSet/>
      <dgm:spPr/>
      <dgm:t>
        <a:bodyPr/>
        <a:lstStyle/>
        <a:p>
          <a:endParaRPr lang="sv-SE"/>
        </a:p>
      </dgm:t>
    </dgm:pt>
    <dgm:pt modelId="{DE45C6F1-F7FB-4894-A256-B828EAD6AE07}">
      <dgm:prSet phldrT="[Text]" custT="1"/>
      <dgm:spPr/>
      <dgm:t>
        <a:bodyPr/>
        <a:lstStyle/>
        <a:p>
          <a:r>
            <a:rPr lang="sv-SE" sz="2800" b="1" dirty="0"/>
            <a:t>Idiopatisk</a:t>
          </a:r>
        </a:p>
      </dgm:t>
    </dgm:pt>
    <dgm:pt modelId="{414F97C6-DE5F-4F45-99A1-292E18BE3AFA}" type="parTrans" cxnId="{1BB83196-8AC5-4D06-97B1-EE12F2D0BA1B}">
      <dgm:prSet/>
      <dgm:spPr/>
      <dgm:t>
        <a:bodyPr/>
        <a:lstStyle/>
        <a:p>
          <a:endParaRPr lang="sv-SE"/>
        </a:p>
      </dgm:t>
    </dgm:pt>
    <dgm:pt modelId="{304E612D-2B76-4D4E-9CDA-D1E69B7575CE}" type="sibTrans" cxnId="{1BB83196-8AC5-4D06-97B1-EE12F2D0BA1B}">
      <dgm:prSet/>
      <dgm:spPr/>
      <dgm:t>
        <a:bodyPr/>
        <a:lstStyle/>
        <a:p>
          <a:endParaRPr lang="sv-SE"/>
        </a:p>
      </dgm:t>
    </dgm:pt>
    <dgm:pt modelId="{1C228378-99AC-4551-A0EF-96069DC06159}">
      <dgm:prSet phldrT="[Text]" custT="1"/>
      <dgm:spPr/>
      <dgm:t>
        <a:bodyPr/>
        <a:lstStyle/>
        <a:p>
          <a:r>
            <a:rPr lang="sv-SE" sz="2400" dirty="0"/>
            <a:t>Med DO</a:t>
          </a:r>
        </a:p>
      </dgm:t>
    </dgm:pt>
    <dgm:pt modelId="{119CFECD-A75C-49FE-823F-E3B72B22BE8E}" type="parTrans" cxnId="{DEE476F0-21FD-4433-A837-2B8C97330F6D}">
      <dgm:prSet/>
      <dgm:spPr/>
      <dgm:t>
        <a:bodyPr/>
        <a:lstStyle/>
        <a:p>
          <a:endParaRPr lang="sv-SE"/>
        </a:p>
      </dgm:t>
    </dgm:pt>
    <dgm:pt modelId="{ACFC5F4D-DA27-447E-996A-236A16942451}" type="sibTrans" cxnId="{DEE476F0-21FD-4433-A837-2B8C97330F6D}">
      <dgm:prSet/>
      <dgm:spPr/>
      <dgm:t>
        <a:bodyPr/>
        <a:lstStyle/>
        <a:p>
          <a:endParaRPr lang="sv-SE"/>
        </a:p>
      </dgm:t>
    </dgm:pt>
    <dgm:pt modelId="{D78466FC-6D6A-459D-92BE-2D44CB4F47E7}">
      <dgm:prSet phldrT="[Text]" custT="1"/>
      <dgm:spPr/>
      <dgm:t>
        <a:bodyPr/>
        <a:lstStyle/>
        <a:p>
          <a:r>
            <a:rPr lang="sv-SE" sz="2400" dirty="0"/>
            <a:t>Utan DO</a:t>
          </a:r>
        </a:p>
      </dgm:t>
    </dgm:pt>
    <dgm:pt modelId="{A05DD657-9B88-49DC-A930-925BC4D3BC7A}" type="parTrans" cxnId="{E5EDB1B6-0BDD-493B-AC5A-8C3F7EE2599D}">
      <dgm:prSet/>
      <dgm:spPr/>
      <dgm:t>
        <a:bodyPr/>
        <a:lstStyle/>
        <a:p>
          <a:endParaRPr lang="sv-SE"/>
        </a:p>
      </dgm:t>
    </dgm:pt>
    <dgm:pt modelId="{509A4B4B-9FB4-434D-A744-2260D9E7D05C}" type="sibTrans" cxnId="{E5EDB1B6-0BDD-493B-AC5A-8C3F7EE2599D}">
      <dgm:prSet/>
      <dgm:spPr/>
      <dgm:t>
        <a:bodyPr/>
        <a:lstStyle/>
        <a:p>
          <a:endParaRPr lang="sv-SE"/>
        </a:p>
      </dgm:t>
    </dgm:pt>
    <dgm:pt modelId="{2B5E95E7-3347-45F6-90E5-3542ABEC5154}">
      <dgm:prSet phldrT="[Text]" custT="1"/>
      <dgm:spPr/>
      <dgm:t>
        <a:bodyPr/>
        <a:lstStyle/>
        <a:p>
          <a:r>
            <a:rPr lang="sv-SE" sz="2400" b="1" dirty="0"/>
            <a:t>Icke-idiopatisk</a:t>
          </a:r>
          <a:r>
            <a:rPr lang="sv-SE" sz="2400" dirty="0"/>
            <a:t> </a:t>
          </a:r>
          <a:r>
            <a:rPr lang="sv-SE" sz="1700" b="0" i="1" dirty="0"/>
            <a:t>(Neurogen, Myogen, Inflammatorisk)</a:t>
          </a:r>
        </a:p>
      </dgm:t>
    </dgm:pt>
    <dgm:pt modelId="{CE6E55A9-69CA-44D2-9154-49646F82A703}" type="parTrans" cxnId="{EFFE389A-1B67-4FF5-9E9C-6EA4C18EB5C8}">
      <dgm:prSet/>
      <dgm:spPr/>
      <dgm:t>
        <a:bodyPr/>
        <a:lstStyle/>
        <a:p>
          <a:endParaRPr lang="sv-SE"/>
        </a:p>
      </dgm:t>
    </dgm:pt>
    <dgm:pt modelId="{48E33653-1429-47A7-B32B-0E0360AEAD1C}" type="sibTrans" cxnId="{EFFE389A-1B67-4FF5-9E9C-6EA4C18EB5C8}">
      <dgm:prSet/>
      <dgm:spPr/>
      <dgm:t>
        <a:bodyPr/>
        <a:lstStyle/>
        <a:p>
          <a:endParaRPr lang="sv-SE"/>
        </a:p>
      </dgm:t>
    </dgm:pt>
    <dgm:pt modelId="{65D501B1-25CC-4321-889A-29F2878DDF17}">
      <dgm:prSet phldrT="[Text]" custT="1"/>
      <dgm:spPr/>
      <dgm:t>
        <a:bodyPr/>
        <a:lstStyle/>
        <a:p>
          <a:r>
            <a:rPr lang="sv-SE" sz="2400" dirty="0"/>
            <a:t>Med DO</a:t>
          </a:r>
        </a:p>
      </dgm:t>
    </dgm:pt>
    <dgm:pt modelId="{967F12A6-8B9E-430B-B2E4-6701BF8AFF77}" type="parTrans" cxnId="{50329A01-FC0A-4F3C-B914-129CE120A22B}">
      <dgm:prSet/>
      <dgm:spPr/>
      <dgm:t>
        <a:bodyPr/>
        <a:lstStyle/>
        <a:p>
          <a:endParaRPr lang="sv-SE"/>
        </a:p>
      </dgm:t>
    </dgm:pt>
    <dgm:pt modelId="{D4847519-6757-4EC5-92CA-250E15C2DE3D}" type="sibTrans" cxnId="{50329A01-FC0A-4F3C-B914-129CE120A22B}">
      <dgm:prSet/>
      <dgm:spPr/>
      <dgm:t>
        <a:bodyPr/>
        <a:lstStyle/>
        <a:p>
          <a:endParaRPr lang="sv-SE"/>
        </a:p>
      </dgm:t>
    </dgm:pt>
    <dgm:pt modelId="{F2207126-9325-446B-AC1F-95919750385C}">
      <dgm:prSet phldrT="[Text]" custT="1"/>
      <dgm:spPr/>
      <dgm:t>
        <a:bodyPr/>
        <a:lstStyle/>
        <a:p>
          <a:r>
            <a:rPr lang="sv-SE" sz="2400" dirty="0"/>
            <a:t>Utan DO</a:t>
          </a:r>
        </a:p>
      </dgm:t>
    </dgm:pt>
    <dgm:pt modelId="{E9F60251-C848-4FE2-83E2-E92E6CCE264B}" type="parTrans" cxnId="{8293E2C7-E398-490F-9467-049980D35828}">
      <dgm:prSet/>
      <dgm:spPr/>
      <dgm:t>
        <a:bodyPr/>
        <a:lstStyle/>
        <a:p>
          <a:endParaRPr lang="sv-SE"/>
        </a:p>
      </dgm:t>
    </dgm:pt>
    <dgm:pt modelId="{9BEDECEA-9037-4B0A-A95A-A23CE3FE28E6}" type="sibTrans" cxnId="{8293E2C7-E398-490F-9467-049980D35828}">
      <dgm:prSet/>
      <dgm:spPr/>
      <dgm:t>
        <a:bodyPr/>
        <a:lstStyle/>
        <a:p>
          <a:endParaRPr lang="sv-SE"/>
        </a:p>
      </dgm:t>
    </dgm:pt>
    <dgm:pt modelId="{28A1E76C-3DC9-4B22-80A6-0835645E85B8}" type="pres">
      <dgm:prSet presAssocID="{CAC1492E-F6CA-4E96-BE87-FF49CBAF4D05}" presName="hierChild1" presStyleCnt="0">
        <dgm:presLayoutVars>
          <dgm:chPref val="1"/>
          <dgm:dir/>
          <dgm:animOne val="branch"/>
          <dgm:animLvl val="lvl"/>
          <dgm:resizeHandles/>
        </dgm:presLayoutVars>
      </dgm:prSet>
      <dgm:spPr/>
    </dgm:pt>
    <dgm:pt modelId="{2DC1F95C-106E-4108-B131-5CC430A489F4}" type="pres">
      <dgm:prSet presAssocID="{B93E728A-665C-43A6-B0CF-A4D180BC6BBE}" presName="hierRoot1" presStyleCnt="0"/>
      <dgm:spPr/>
    </dgm:pt>
    <dgm:pt modelId="{3EDC9465-29C9-4BD5-986A-1CB29BC2B2FE}" type="pres">
      <dgm:prSet presAssocID="{B93E728A-665C-43A6-B0CF-A4D180BC6BBE}" presName="composite" presStyleCnt="0"/>
      <dgm:spPr/>
    </dgm:pt>
    <dgm:pt modelId="{80816492-C259-49E9-B852-0CC694D5CA74}" type="pres">
      <dgm:prSet presAssocID="{B93E728A-665C-43A6-B0CF-A4D180BC6BBE}" presName="background" presStyleLbl="node0" presStyleIdx="0" presStyleCnt="1"/>
      <dgm:spPr/>
    </dgm:pt>
    <dgm:pt modelId="{97AF512E-B6E1-4978-A3C7-E2A88344D7E4}" type="pres">
      <dgm:prSet presAssocID="{B93E728A-665C-43A6-B0CF-A4D180BC6BBE}" presName="text" presStyleLbl="fgAcc0" presStyleIdx="0" presStyleCnt="1">
        <dgm:presLayoutVars>
          <dgm:chPref val="3"/>
        </dgm:presLayoutVars>
      </dgm:prSet>
      <dgm:spPr/>
    </dgm:pt>
    <dgm:pt modelId="{2C5FB3D2-9662-4C9D-A8FE-2C4977A7D58A}" type="pres">
      <dgm:prSet presAssocID="{B93E728A-665C-43A6-B0CF-A4D180BC6BBE}" presName="hierChild2" presStyleCnt="0"/>
      <dgm:spPr/>
    </dgm:pt>
    <dgm:pt modelId="{1639C2F2-A5CC-4488-9D49-27E36F7EC871}" type="pres">
      <dgm:prSet presAssocID="{414F97C6-DE5F-4F45-99A1-292E18BE3AFA}" presName="Name10" presStyleLbl="parChTrans1D2" presStyleIdx="0" presStyleCnt="2"/>
      <dgm:spPr/>
    </dgm:pt>
    <dgm:pt modelId="{802DD8FD-F39A-4BFF-9CC8-10214069EFD1}" type="pres">
      <dgm:prSet presAssocID="{DE45C6F1-F7FB-4894-A256-B828EAD6AE07}" presName="hierRoot2" presStyleCnt="0"/>
      <dgm:spPr/>
    </dgm:pt>
    <dgm:pt modelId="{13A7F6A4-74D9-4DBF-883B-DE56046C9DDE}" type="pres">
      <dgm:prSet presAssocID="{DE45C6F1-F7FB-4894-A256-B828EAD6AE07}" presName="composite2" presStyleCnt="0"/>
      <dgm:spPr/>
    </dgm:pt>
    <dgm:pt modelId="{189CB8EC-20DF-4D37-B8FA-CE4D87F44078}" type="pres">
      <dgm:prSet presAssocID="{DE45C6F1-F7FB-4894-A256-B828EAD6AE07}" presName="background2" presStyleLbl="node2" presStyleIdx="0" presStyleCnt="2"/>
      <dgm:spPr/>
    </dgm:pt>
    <dgm:pt modelId="{5DC38780-5768-4BED-898B-2985C4E3C194}" type="pres">
      <dgm:prSet presAssocID="{DE45C6F1-F7FB-4894-A256-B828EAD6AE07}" presName="text2" presStyleLbl="fgAcc2" presStyleIdx="0" presStyleCnt="2">
        <dgm:presLayoutVars>
          <dgm:chPref val="3"/>
        </dgm:presLayoutVars>
      </dgm:prSet>
      <dgm:spPr/>
    </dgm:pt>
    <dgm:pt modelId="{E9F00A5D-EBEA-4AA7-937D-84939072DA1F}" type="pres">
      <dgm:prSet presAssocID="{DE45C6F1-F7FB-4894-A256-B828EAD6AE07}" presName="hierChild3" presStyleCnt="0"/>
      <dgm:spPr/>
    </dgm:pt>
    <dgm:pt modelId="{5F6B9A69-E02E-42FC-BC90-6ECC0D4FB0B2}" type="pres">
      <dgm:prSet presAssocID="{119CFECD-A75C-49FE-823F-E3B72B22BE8E}" presName="Name17" presStyleLbl="parChTrans1D3" presStyleIdx="0" presStyleCnt="4"/>
      <dgm:spPr/>
    </dgm:pt>
    <dgm:pt modelId="{28F50897-962C-4607-AA66-34854568429F}" type="pres">
      <dgm:prSet presAssocID="{1C228378-99AC-4551-A0EF-96069DC06159}" presName="hierRoot3" presStyleCnt="0"/>
      <dgm:spPr/>
    </dgm:pt>
    <dgm:pt modelId="{514AEC01-F213-4440-BB11-F3EB70CCEC5F}" type="pres">
      <dgm:prSet presAssocID="{1C228378-99AC-4551-A0EF-96069DC06159}" presName="composite3" presStyleCnt="0"/>
      <dgm:spPr/>
    </dgm:pt>
    <dgm:pt modelId="{354593DE-6047-4D81-A018-C4A0DB08EE14}" type="pres">
      <dgm:prSet presAssocID="{1C228378-99AC-4551-A0EF-96069DC06159}" presName="background3" presStyleLbl="node3" presStyleIdx="0" presStyleCnt="4"/>
      <dgm:spPr/>
    </dgm:pt>
    <dgm:pt modelId="{FE0A5E2B-5ECF-41C2-8A25-F7C9F371DD58}" type="pres">
      <dgm:prSet presAssocID="{1C228378-99AC-4551-A0EF-96069DC06159}" presName="text3" presStyleLbl="fgAcc3" presStyleIdx="0" presStyleCnt="4">
        <dgm:presLayoutVars>
          <dgm:chPref val="3"/>
        </dgm:presLayoutVars>
      </dgm:prSet>
      <dgm:spPr/>
    </dgm:pt>
    <dgm:pt modelId="{413698E3-B2CC-4D49-94DD-243A3AC2429C}" type="pres">
      <dgm:prSet presAssocID="{1C228378-99AC-4551-A0EF-96069DC06159}" presName="hierChild4" presStyleCnt="0"/>
      <dgm:spPr/>
    </dgm:pt>
    <dgm:pt modelId="{5D5B408C-28D4-48A6-B84C-EE9AF48B6EF7}" type="pres">
      <dgm:prSet presAssocID="{A05DD657-9B88-49DC-A930-925BC4D3BC7A}" presName="Name17" presStyleLbl="parChTrans1D3" presStyleIdx="1" presStyleCnt="4"/>
      <dgm:spPr/>
    </dgm:pt>
    <dgm:pt modelId="{BCBF3E7F-049D-43EE-A27C-C3CC7EE55B92}" type="pres">
      <dgm:prSet presAssocID="{D78466FC-6D6A-459D-92BE-2D44CB4F47E7}" presName="hierRoot3" presStyleCnt="0"/>
      <dgm:spPr/>
    </dgm:pt>
    <dgm:pt modelId="{79A1FF8E-F37B-46BC-86BF-4BDDABFF95F0}" type="pres">
      <dgm:prSet presAssocID="{D78466FC-6D6A-459D-92BE-2D44CB4F47E7}" presName="composite3" presStyleCnt="0"/>
      <dgm:spPr/>
    </dgm:pt>
    <dgm:pt modelId="{C219A6F5-FD1D-4E82-8EBB-1EBE9C467C6E}" type="pres">
      <dgm:prSet presAssocID="{D78466FC-6D6A-459D-92BE-2D44CB4F47E7}" presName="background3" presStyleLbl="node3" presStyleIdx="1" presStyleCnt="4"/>
      <dgm:spPr/>
    </dgm:pt>
    <dgm:pt modelId="{80BB9E03-DEC1-40DC-A645-A35F9ACA94CA}" type="pres">
      <dgm:prSet presAssocID="{D78466FC-6D6A-459D-92BE-2D44CB4F47E7}" presName="text3" presStyleLbl="fgAcc3" presStyleIdx="1" presStyleCnt="4">
        <dgm:presLayoutVars>
          <dgm:chPref val="3"/>
        </dgm:presLayoutVars>
      </dgm:prSet>
      <dgm:spPr/>
    </dgm:pt>
    <dgm:pt modelId="{99016935-FC3A-4C3C-BC93-C8BE3DDF94C0}" type="pres">
      <dgm:prSet presAssocID="{D78466FC-6D6A-459D-92BE-2D44CB4F47E7}" presName="hierChild4" presStyleCnt="0"/>
      <dgm:spPr/>
    </dgm:pt>
    <dgm:pt modelId="{8025D575-67BC-44AA-8065-7C79959D7D86}" type="pres">
      <dgm:prSet presAssocID="{CE6E55A9-69CA-44D2-9154-49646F82A703}" presName="Name10" presStyleLbl="parChTrans1D2" presStyleIdx="1" presStyleCnt="2"/>
      <dgm:spPr/>
    </dgm:pt>
    <dgm:pt modelId="{B4561D73-E817-4107-BF37-2A1A82EFF8AD}" type="pres">
      <dgm:prSet presAssocID="{2B5E95E7-3347-45F6-90E5-3542ABEC5154}" presName="hierRoot2" presStyleCnt="0"/>
      <dgm:spPr/>
    </dgm:pt>
    <dgm:pt modelId="{FB323CC3-6E48-4CAE-BFB3-2C8741C7ECC3}" type="pres">
      <dgm:prSet presAssocID="{2B5E95E7-3347-45F6-90E5-3542ABEC5154}" presName="composite2" presStyleCnt="0"/>
      <dgm:spPr/>
    </dgm:pt>
    <dgm:pt modelId="{78B63C4C-0BB0-464B-B26A-ED432F85B741}" type="pres">
      <dgm:prSet presAssocID="{2B5E95E7-3347-45F6-90E5-3542ABEC5154}" presName="background2" presStyleLbl="node2" presStyleIdx="1" presStyleCnt="2"/>
      <dgm:spPr/>
    </dgm:pt>
    <dgm:pt modelId="{3B34BC8D-A8B2-4E6B-AEAB-CB828CC3114D}" type="pres">
      <dgm:prSet presAssocID="{2B5E95E7-3347-45F6-90E5-3542ABEC5154}" presName="text2" presStyleLbl="fgAcc2" presStyleIdx="1" presStyleCnt="2" custScaleX="111195" custScaleY="145916">
        <dgm:presLayoutVars>
          <dgm:chPref val="3"/>
        </dgm:presLayoutVars>
      </dgm:prSet>
      <dgm:spPr/>
    </dgm:pt>
    <dgm:pt modelId="{9CA401D2-C738-4477-838D-745A4A74A800}" type="pres">
      <dgm:prSet presAssocID="{2B5E95E7-3347-45F6-90E5-3542ABEC5154}" presName="hierChild3" presStyleCnt="0"/>
      <dgm:spPr/>
    </dgm:pt>
    <dgm:pt modelId="{F7751ADE-96A9-4B16-BDE6-ED3F9C58BC9E}" type="pres">
      <dgm:prSet presAssocID="{967F12A6-8B9E-430B-B2E4-6701BF8AFF77}" presName="Name17" presStyleLbl="parChTrans1D3" presStyleIdx="2" presStyleCnt="4"/>
      <dgm:spPr/>
    </dgm:pt>
    <dgm:pt modelId="{290A5BDF-4BA6-46CA-9980-A9E6559AA09D}" type="pres">
      <dgm:prSet presAssocID="{65D501B1-25CC-4321-889A-29F2878DDF17}" presName="hierRoot3" presStyleCnt="0"/>
      <dgm:spPr/>
    </dgm:pt>
    <dgm:pt modelId="{AAD671DE-1FCE-41A7-9EDC-78C45AF7EAB1}" type="pres">
      <dgm:prSet presAssocID="{65D501B1-25CC-4321-889A-29F2878DDF17}" presName="composite3" presStyleCnt="0"/>
      <dgm:spPr/>
    </dgm:pt>
    <dgm:pt modelId="{477A38C9-948E-42C5-B57F-6CE7AE961C67}" type="pres">
      <dgm:prSet presAssocID="{65D501B1-25CC-4321-889A-29F2878DDF17}" presName="background3" presStyleLbl="node3" presStyleIdx="2" presStyleCnt="4"/>
      <dgm:spPr/>
    </dgm:pt>
    <dgm:pt modelId="{BCBD2E8F-49DD-4B4B-B36C-20E325DA2233}" type="pres">
      <dgm:prSet presAssocID="{65D501B1-25CC-4321-889A-29F2878DDF17}" presName="text3" presStyleLbl="fgAcc3" presStyleIdx="2" presStyleCnt="4">
        <dgm:presLayoutVars>
          <dgm:chPref val="3"/>
        </dgm:presLayoutVars>
      </dgm:prSet>
      <dgm:spPr/>
    </dgm:pt>
    <dgm:pt modelId="{CA5ED177-31C2-41AF-A6D1-C728B0E62C99}" type="pres">
      <dgm:prSet presAssocID="{65D501B1-25CC-4321-889A-29F2878DDF17}" presName="hierChild4" presStyleCnt="0"/>
      <dgm:spPr/>
    </dgm:pt>
    <dgm:pt modelId="{BCCE9D61-9902-47F6-BEAA-EF27C050B298}" type="pres">
      <dgm:prSet presAssocID="{E9F60251-C848-4FE2-83E2-E92E6CCE264B}" presName="Name17" presStyleLbl="parChTrans1D3" presStyleIdx="3" presStyleCnt="4"/>
      <dgm:spPr/>
    </dgm:pt>
    <dgm:pt modelId="{6C344D34-FBD4-4222-ABB1-55DC6E760BB2}" type="pres">
      <dgm:prSet presAssocID="{F2207126-9325-446B-AC1F-95919750385C}" presName="hierRoot3" presStyleCnt="0"/>
      <dgm:spPr/>
    </dgm:pt>
    <dgm:pt modelId="{F7F413C7-ADB6-4A87-83E2-F5029C275641}" type="pres">
      <dgm:prSet presAssocID="{F2207126-9325-446B-AC1F-95919750385C}" presName="composite3" presStyleCnt="0"/>
      <dgm:spPr/>
    </dgm:pt>
    <dgm:pt modelId="{8FF75769-EA1B-4637-BF08-653C7CA40E09}" type="pres">
      <dgm:prSet presAssocID="{F2207126-9325-446B-AC1F-95919750385C}" presName="background3" presStyleLbl="node3" presStyleIdx="3" presStyleCnt="4"/>
      <dgm:spPr/>
    </dgm:pt>
    <dgm:pt modelId="{9829B70C-66B3-4D21-9D67-3EE8BC264FE0}" type="pres">
      <dgm:prSet presAssocID="{F2207126-9325-446B-AC1F-95919750385C}" presName="text3" presStyleLbl="fgAcc3" presStyleIdx="3" presStyleCnt="4">
        <dgm:presLayoutVars>
          <dgm:chPref val="3"/>
        </dgm:presLayoutVars>
      </dgm:prSet>
      <dgm:spPr/>
    </dgm:pt>
    <dgm:pt modelId="{346BA07D-A67F-4677-BB2E-8C4060970C0A}" type="pres">
      <dgm:prSet presAssocID="{F2207126-9325-446B-AC1F-95919750385C}" presName="hierChild4" presStyleCnt="0"/>
      <dgm:spPr/>
    </dgm:pt>
  </dgm:ptLst>
  <dgm:cxnLst>
    <dgm:cxn modelId="{A6AADE00-03AF-44EB-BCAB-EE44526C47CE}" type="presOf" srcId="{DE45C6F1-F7FB-4894-A256-B828EAD6AE07}" destId="{5DC38780-5768-4BED-898B-2985C4E3C194}" srcOrd="0" destOrd="0" presId="urn:microsoft.com/office/officeart/2005/8/layout/hierarchy1"/>
    <dgm:cxn modelId="{50329A01-FC0A-4F3C-B914-129CE120A22B}" srcId="{2B5E95E7-3347-45F6-90E5-3542ABEC5154}" destId="{65D501B1-25CC-4321-889A-29F2878DDF17}" srcOrd="0" destOrd="0" parTransId="{967F12A6-8B9E-430B-B2E4-6701BF8AFF77}" sibTransId="{D4847519-6757-4EC5-92CA-250E15C2DE3D}"/>
    <dgm:cxn modelId="{57813514-AC65-429A-8B7E-6F7FD9FC80DC}" type="presOf" srcId="{B93E728A-665C-43A6-B0CF-A4D180BC6BBE}" destId="{97AF512E-B6E1-4978-A3C7-E2A88344D7E4}" srcOrd="0" destOrd="0" presId="urn:microsoft.com/office/officeart/2005/8/layout/hierarchy1"/>
    <dgm:cxn modelId="{6F3F5F19-29AC-4854-8BE5-A13881945F1D}" type="presOf" srcId="{65D501B1-25CC-4321-889A-29F2878DDF17}" destId="{BCBD2E8F-49DD-4B4B-B36C-20E325DA2233}" srcOrd="0" destOrd="0" presId="urn:microsoft.com/office/officeart/2005/8/layout/hierarchy1"/>
    <dgm:cxn modelId="{34125732-566F-4E11-BBDC-6D0C1A9F5FD2}" type="presOf" srcId="{CE6E55A9-69CA-44D2-9154-49646F82A703}" destId="{8025D575-67BC-44AA-8065-7C79959D7D86}" srcOrd="0" destOrd="0" presId="urn:microsoft.com/office/officeart/2005/8/layout/hierarchy1"/>
    <dgm:cxn modelId="{1C0AA13E-1341-4B18-BD41-B298012549F2}" type="presOf" srcId="{967F12A6-8B9E-430B-B2E4-6701BF8AFF77}" destId="{F7751ADE-96A9-4B16-BDE6-ED3F9C58BC9E}" srcOrd="0" destOrd="0" presId="urn:microsoft.com/office/officeart/2005/8/layout/hierarchy1"/>
    <dgm:cxn modelId="{83908666-BB6D-4299-8045-9A940754BAD6}" type="presOf" srcId="{2B5E95E7-3347-45F6-90E5-3542ABEC5154}" destId="{3B34BC8D-A8B2-4E6B-AEAB-CB828CC3114D}" srcOrd="0" destOrd="0" presId="urn:microsoft.com/office/officeart/2005/8/layout/hierarchy1"/>
    <dgm:cxn modelId="{163DE54A-4962-4802-8069-DFA2F8115EC1}" type="presOf" srcId="{A05DD657-9B88-49DC-A930-925BC4D3BC7A}" destId="{5D5B408C-28D4-48A6-B84C-EE9AF48B6EF7}" srcOrd="0" destOrd="0" presId="urn:microsoft.com/office/officeart/2005/8/layout/hierarchy1"/>
    <dgm:cxn modelId="{95F0A47E-235F-4946-A16D-C2953C03C230}" type="presOf" srcId="{414F97C6-DE5F-4F45-99A1-292E18BE3AFA}" destId="{1639C2F2-A5CC-4488-9D49-27E36F7EC871}" srcOrd="0" destOrd="0" presId="urn:microsoft.com/office/officeart/2005/8/layout/hierarchy1"/>
    <dgm:cxn modelId="{61AC6C82-1A4C-4AD1-89D8-BC234D68D4E9}" type="presOf" srcId="{E9F60251-C848-4FE2-83E2-E92E6CCE264B}" destId="{BCCE9D61-9902-47F6-BEAA-EF27C050B298}" srcOrd="0" destOrd="0" presId="urn:microsoft.com/office/officeart/2005/8/layout/hierarchy1"/>
    <dgm:cxn modelId="{1BB83196-8AC5-4D06-97B1-EE12F2D0BA1B}" srcId="{B93E728A-665C-43A6-B0CF-A4D180BC6BBE}" destId="{DE45C6F1-F7FB-4894-A256-B828EAD6AE07}" srcOrd="0" destOrd="0" parTransId="{414F97C6-DE5F-4F45-99A1-292E18BE3AFA}" sibTransId="{304E612D-2B76-4D4E-9CDA-D1E69B7575CE}"/>
    <dgm:cxn modelId="{EFFE389A-1B67-4FF5-9E9C-6EA4C18EB5C8}" srcId="{B93E728A-665C-43A6-B0CF-A4D180BC6BBE}" destId="{2B5E95E7-3347-45F6-90E5-3542ABEC5154}" srcOrd="1" destOrd="0" parTransId="{CE6E55A9-69CA-44D2-9154-49646F82A703}" sibTransId="{48E33653-1429-47A7-B32B-0E0360AEAD1C}"/>
    <dgm:cxn modelId="{39E3039F-ACEC-436B-A10B-D90958133B85}" srcId="{CAC1492E-F6CA-4E96-BE87-FF49CBAF4D05}" destId="{B93E728A-665C-43A6-B0CF-A4D180BC6BBE}" srcOrd="0" destOrd="0" parTransId="{6B79C182-B2B0-4929-922B-682A5C0B49B7}" sibTransId="{A139EF68-50B6-48D7-9839-FC632B758011}"/>
    <dgm:cxn modelId="{E5EDB1B6-0BDD-493B-AC5A-8C3F7EE2599D}" srcId="{DE45C6F1-F7FB-4894-A256-B828EAD6AE07}" destId="{D78466FC-6D6A-459D-92BE-2D44CB4F47E7}" srcOrd="1" destOrd="0" parTransId="{A05DD657-9B88-49DC-A930-925BC4D3BC7A}" sibTransId="{509A4B4B-9FB4-434D-A744-2260D9E7D05C}"/>
    <dgm:cxn modelId="{8293E2C7-E398-490F-9467-049980D35828}" srcId="{2B5E95E7-3347-45F6-90E5-3542ABEC5154}" destId="{F2207126-9325-446B-AC1F-95919750385C}" srcOrd="1" destOrd="0" parTransId="{E9F60251-C848-4FE2-83E2-E92E6CCE264B}" sibTransId="{9BEDECEA-9037-4B0A-A95A-A23CE3FE28E6}"/>
    <dgm:cxn modelId="{B193A3CD-4509-43F9-A00D-381A8F7AB2D6}" type="presOf" srcId="{1C228378-99AC-4551-A0EF-96069DC06159}" destId="{FE0A5E2B-5ECF-41C2-8A25-F7C9F371DD58}" srcOrd="0" destOrd="0" presId="urn:microsoft.com/office/officeart/2005/8/layout/hierarchy1"/>
    <dgm:cxn modelId="{8528E6DF-6387-487C-A26A-91DC5B93631E}" type="presOf" srcId="{119CFECD-A75C-49FE-823F-E3B72B22BE8E}" destId="{5F6B9A69-E02E-42FC-BC90-6ECC0D4FB0B2}" srcOrd="0" destOrd="0" presId="urn:microsoft.com/office/officeart/2005/8/layout/hierarchy1"/>
    <dgm:cxn modelId="{A14C97E6-FB1A-4EE8-B675-1C40CAED318B}" type="presOf" srcId="{D78466FC-6D6A-459D-92BE-2D44CB4F47E7}" destId="{80BB9E03-DEC1-40DC-A645-A35F9ACA94CA}" srcOrd="0" destOrd="0" presId="urn:microsoft.com/office/officeart/2005/8/layout/hierarchy1"/>
    <dgm:cxn modelId="{6F1178EF-8A5A-4F4A-B066-2CE11C993FB1}" type="presOf" srcId="{CAC1492E-F6CA-4E96-BE87-FF49CBAF4D05}" destId="{28A1E76C-3DC9-4B22-80A6-0835645E85B8}" srcOrd="0" destOrd="0" presId="urn:microsoft.com/office/officeart/2005/8/layout/hierarchy1"/>
    <dgm:cxn modelId="{DEE476F0-21FD-4433-A837-2B8C97330F6D}" srcId="{DE45C6F1-F7FB-4894-A256-B828EAD6AE07}" destId="{1C228378-99AC-4551-A0EF-96069DC06159}" srcOrd="0" destOrd="0" parTransId="{119CFECD-A75C-49FE-823F-E3B72B22BE8E}" sibTransId="{ACFC5F4D-DA27-447E-996A-236A16942451}"/>
    <dgm:cxn modelId="{D728A8FA-593F-40AA-94BF-10DF05CB023C}" type="presOf" srcId="{F2207126-9325-446B-AC1F-95919750385C}" destId="{9829B70C-66B3-4D21-9D67-3EE8BC264FE0}" srcOrd="0" destOrd="0" presId="urn:microsoft.com/office/officeart/2005/8/layout/hierarchy1"/>
    <dgm:cxn modelId="{616CCDB4-1DD0-47E0-9EAA-A3ADE83892D4}" type="presParOf" srcId="{28A1E76C-3DC9-4B22-80A6-0835645E85B8}" destId="{2DC1F95C-106E-4108-B131-5CC430A489F4}" srcOrd="0" destOrd="0" presId="urn:microsoft.com/office/officeart/2005/8/layout/hierarchy1"/>
    <dgm:cxn modelId="{70C9B472-C969-4E02-B947-C89E644F1561}" type="presParOf" srcId="{2DC1F95C-106E-4108-B131-5CC430A489F4}" destId="{3EDC9465-29C9-4BD5-986A-1CB29BC2B2FE}" srcOrd="0" destOrd="0" presId="urn:microsoft.com/office/officeart/2005/8/layout/hierarchy1"/>
    <dgm:cxn modelId="{A9CB77E9-9A55-4EA3-A0F3-DD1A0A86F6FC}" type="presParOf" srcId="{3EDC9465-29C9-4BD5-986A-1CB29BC2B2FE}" destId="{80816492-C259-49E9-B852-0CC694D5CA74}" srcOrd="0" destOrd="0" presId="urn:microsoft.com/office/officeart/2005/8/layout/hierarchy1"/>
    <dgm:cxn modelId="{77842D2B-4DA4-4FC9-B47E-9B17353DD10E}" type="presParOf" srcId="{3EDC9465-29C9-4BD5-986A-1CB29BC2B2FE}" destId="{97AF512E-B6E1-4978-A3C7-E2A88344D7E4}" srcOrd="1" destOrd="0" presId="urn:microsoft.com/office/officeart/2005/8/layout/hierarchy1"/>
    <dgm:cxn modelId="{FA76860C-073D-457D-AA50-68EA3EE557FB}" type="presParOf" srcId="{2DC1F95C-106E-4108-B131-5CC430A489F4}" destId="{2C5FB3D2-9662-4C9D-A8FE-2C4977A7D58A}" srcOrd="1" destOrd="0" presId="urn:microsoft.com/office/officeart/2005/8/layout/hierarchy1"/>
    <dgm:cxn modelId="{9D4B97B7-A5C5-464A-8CF0-EEA39B8430BE}" type="presParOf" srcId="{2C5FB3D2-9662-4C9D-A8FE-2C4977A7D58A}" destId="{1639C2F2-A5CC-4488-9D49-27E36F7EC871}" srcOrd="0" destOrd="0" presId="urn:microsoft.com/office/officeart/2005/8/layout/hierarchy1"/>
    <dgm:cxn modelId="{90273F74-09A0-49E7-9663-1E4F26C585C5}" type="presParOf" srcId="{2C5FB3D2-9662-4C9D-A8FE-2C4977A7D58A}" destId="{802DD8FD-F39A-4BFF-9CC8-10214069EFD1}" srcOrd="1" destOrd="0" presId="urn:microsoft.com/office/officeart/2005/8/layout/hierarchy1"/>
    <dgm:cxn modelId="{6ABEDD45-BB22-4128-8AF1-A59B8B58A970}" type="presParOf" srcId="{802DD8FD-F39A-4BFF-9CC8-10214069EFD1}" destId="{13A7F6A4-74D9-4DBF-883B-DE56046C9DDE}" srcOrd="0" destOrd="0" presId="urn:microsoft.com/office/officeart/2005/8/layout/hierarchy1"/>
    <dgm:cxn modelId="{B5BE8C0B-E476-42A0-9785-7C95E54B651A}" type="presParOf" srcId="{13A7F6A4-74D9-4DBF-883B-DE56046C9DDE}" destId="{189CB8EC-20DF-4D37-B8FA-CE4D87F44078}" srcOrd="0" destOrd="0" presId="urn:microsoft.com/office/officeart/2005/8/layout/hierarchy1"/>
    <dgm:cxn modelId="{24C9DA8C-F8CE-493F-8549-9D27F32B5BA7}" type="presParOf" srcId="{13A7F6A4-74D9-4DBF-883B-DE56046C9DDE}" destId="{5DC38780-5768-4BED-898B-2985C4E3C194}" srcOrd="1" destOrd="0" presId="urn:microsoft.com/office/officeart/2005/8/layout/hierarchy1"/>
    <dgm:cxn modelId="{E6876496-5158-4122-B1FB-0D5BE2574133}" type="presParOf" srcId="{802DD8FD-F39A-4BFF-9CC8-10214069EFD1}" destId="{E9F00A5D-EBEA-4AA7-937D-84939072DA1F}" srcOrd="1" destOrd="0" presId="urn:microsoft.com/office/officeart/2005/8/layout/hierarchy1"/>
    <dgm:cxn modelId="{5CE8842B-0700-4E2C-A855-D3FA356C84C7}" type="presParOf" srcId="{E9F00A5D-EBEA-4AA7-937D-84939072DA1F}" destId="{5F6B9A69-E02E-42FC-BC90-6ECC0D4FB0B2}" srcOrd="0" destOrd="0" presId="urn:microsoft.com/office/officeart/2005/8/layout/hierarchy1"/>
    <dgm:cxn modelId="{4F22A69B-25D6-4F61-B451-68489ACF9B88}" type="presParOf" srcId="{E9F00A5D-EBEA-4AA7-937D-84939072DA1F}" destId="{28F50897-962C-4607-AA66-34854568429F}" srcOrd="1" destOrd="0" presId="urn:microsoft.com/office/officeart/2005/8/layout/hierarchy1"/>
    <dgm:cxn modelId="{305345ED-40AD-4741-B1ED-0FE6FB0FD82B}" type="presParOf" srcId="{28F50897-962C-4607-AA66-34854568429F}" destId="{514AEC01-F213-4440-BB11-F3EB70CCEC5F}" srcOrd="0" destOrd="0" presId="urn:microsoft.com/office/officeart/2005/8/layout/hierarchy1"/>
    <dgm:cxn modelId="{0DAC9110-4E71-42EA-BF01-970D133345B0}" type="presParOf" srcId="{514AEC01-F213-4440-BB11-F3EB70CCEC5F}" destId="{354593DE-6047-4D81-A018-C4A0DB08EE14}" srcOrd="0" destOrd="0" presId="urn:microsoft.com/office/officeart/2005/8/layout/hierarchy1"/>
    <dgm:cxn modelId="{AC1CD55D-9BD6-440F-A28E-B3AF53F98AE2}" type="presParOf" srcId="{514AEC01-F213-4440-BB11-F3EB70CCEC5F}" destId="{FE0A5E2B-5ECF-41C2-8A25-F7C9F371DD58}" srcOrd="1" destOrd="0" presId="urn:microsoft.com/office/officeart/2005/8/layout/hierarchy1"/>
    <dgm:cxn modelId="{1AE1EE7E-6783-4968-BFA1-DE794E0BA30B}" type="presParOf" srcId="{28F50897-962C-4607-AA66-34854568429F}" destId="{413698E3-B2CC-4D49-94DD-243A3AC2429C}" srcOrd="1" destOrd="0" presId="urn:microsoft.com/office/officeart/2005/8/layout/hierarchy1"/>
    <dgm:cxn modelId="{D24CF955-8F5B-4003-91B9-D5D120C53C3D}" type="presParOf" srcId="{E9F00A5D-EBEA-4AA7-937D-84939072DA1F}" destId="{5D5B408C-28D4-48A6-B84C-EE9AF48B6EF7}" srcOrd="2" destOrd="0" presId="urn:microsoft.com/office/officeart/2005/8/layout/hierarchy1"/>
    <dgm:cxn modelId="{3E22EF88-084A-4CE5-B72E-32BE80DD85B5}" type="presParOf" srcId="{E9F00A5D-EBEA-4AA7-937D-84939072DA1F}" destId="{BCBF3E7F-049D-43EE-A27C-C3CC7EE55B92}" srcOrd="3" destOrd="0" presId="urn:microsoft.com/office/officeart/2005/8/layout/hierarchy1"/>
    <dgm:cxn modelId="{5A1E06F3-1971-4B63-BC2B-7953A6085D30}" type="presParOf" srcId="{BCBF3E7F-049D-43EE-A27C-C3CC7EE55B92}" destId="{79A1FF8E-F37B-46BC-86BF-4BDDABFF95F0}" srcOrd="0" destOrd="0" presId="urn:microsoft.com/office/officeart/2005/8/layout/hierarchy1"/>
    <dgm:cxn modelId="{EB516BD2-A532-4265-895D-7C5201226B67}" type="presParOf" srcId="{79A1FF8E-F37B-46BC-86BF-4BDDABFF95F0}" destId="{C219A6F5-FD1D-4E82-8EBB-1EBE9C467C6E}" srcOrd="0" destOrd="0" presId="urn:microsoft.com/office/officeart/2005/8/layout/hierarchy1"/>
    <dgm:cxn modelId="{6A764A19-A19F-44B1-A141-32C7938B2DDE}" type="presParOf" srcId="{79A1FF8E-F37B-46BC-86BF-4BDDABFF95F0}" destId="{80BB9E03-DEC1-40DC-A645-A35F9ACA94CA}" srcOrd="1" destOrd="0" presId="urn:microsoft.com/office/officeart/2005/8/layout/hierarchy1"/>
    <dgm:cxn modelId="{11ED0221-7B6D-4111-A223-4494B534DFCB}" type="presParOf" srcId="{BCBF3E7F-049D-43EE-A27C-C3CC7EE55B92}" destId="{99016935-FC3A-4C3C-BC93-C8BE3DDF94C0}" srcOrd="1" destOrd="0" presId="urn:microsoft.com/office/officeart/2005/8/layout/hierarchy1"/>
    <dgm:cxn modelId="{FCC6ADC6-910B-49E0-82EE-8AFE1DB94AAF}" type="presParOf" srcId="{2C5FB3D2-9662-4C9D-A8FE-2C4977A7D58A}" destId="{8025D575-67BC-44AA-8065-7C79959D7D86}" srcOrd="2" destOrd="0" presId="urn:microsoft.com/office/officeart/2005/8/layout/hierarchy1"/>
    <dgm:cxn modelId="{47CD39F1-DB1E-44EB-B8DB-91FF05643C37}" type="presParOf" srcId="{2C5FB3D2-9662-4C9D-A8FE-2C4977A7D58A}" destId="{B4561D73-E817-4107-BF37-2A1A82EFF8AD}" srcOrd="3" destOrd="0" presId="urn:microsoft.com/office/officeart/2005/8/layout/hierarchy1"/>
    <dgm:cxn modelId="{0DE4CDED-4109-40B2-93BA-44CFC094C444}" type="presParOf" srcId="{B4561D73-E817-4107-BF37-2A1A82EFF8AD}" destId="{FB323CC3-6E48-4CAE-BFB3-2C8741C7ECC3}" srcOrd="0" destOrd="0" presId="urn:microsoft.com/office/officeart/2005/8/layout/hierarchy1"/>
    <dgm:cxn modelId="{B04A0551-93B4-4B37-BE69-CCF57742454D}" type="presParOf" srcId="{FB323CC3-6E48-4CAE-BFB3-2C8741C7ECC3}" destId="{78B63C4C-0BB0-464B-B26A-ED432F85B741}" srcOrd="0" destOrd="0" presId="urn:microsoft.com/office/officeart/2005/8/layout/hierarchy1"/>
    <dgm:cxn modelId="{B941DEDB-07A3-42AA-8D7F-F570304F2D49}" type="presParOf" srcId="{FB323CC3-6E48-4CAE-BFB3-2C8741C7ECC3}" destId="{3B34BC8D-A8B2-4E6B-AEAB-CB828CC3114D}" srcOrd="1" destOrd="0" presId="urn:microsoft.com/office/officeart/2005/8/layout/hierarchy1"/>
    <dgm:cxn modelId="{34CBBF6D-18C4-4313-81FF-219A447DF89E}" type="presParOf" srcId="{B4561D73-E817-4107-BF37-2A1A82EFF8AD}" destId="{9CA401D2-C738-4477-838D-745A4A74A800}" srcOrd="1" destOrd="0" presId="urn:microsoft.com/office/officeart/2005/8/layout/hierarchy1"/>
    <dgm:cxn modelId="{8CA159D2-97EE-4BCD-B406-CDA4BCE76077}" type="presParOf" srcId="{9CA401D2-C738-4477-838D-745A4A74A800}" destId="{F7751ADE-96A9-4B16-BDE6-ED3F9C58BC9E}" srcOrd="0" destOrd="0" presId="urn:microsoft.com/office/officeart/2005/8/layout/hierarchy1"/>
    <dgm:cxn modelId="{DEBE2BED-0455-4256-8E52-CD0228958ECA}" type="presParOf" srcId="{9CA401D2-C738-4477-838D-745A4A74A800}" destId="{290A5BDF-4BA6-46CA-9980-A9E6559AA09D}" srcOrd="1" destOrd="0" presId="urn:microsoft.com/office/officeart/2005/8/layout/hierarchy1"/>
    <dgm:cxn modelId="{A3C9A52D-6B5B-4FD3-80C8-657E381705AA}" type="presParOf" srcId="{290A5BDF-4BA6-46CA-9980-A9E6559AA09D}" destId="{AAD671DE-1FCE-41A7-9EDC-78C45AF7EAB1}" srcOrd="0" destOrd="0" presId="urn:microsoft.com/office/officeart/2005/8/layout/hierarchy1"/>
    <dgm:cxn modelId="{566017E7-2843-4CA5-ABDF-B91AB6D39128}" type="presParOf" srcId="{AAD671DE-1FCE-41A7-9EDC-78C45AF7EAB1}" destId="{477A38C9-948E-42C5-B57F-6CE7AE961C67}" srcOrd="0" destOrd="0" presId="urn:microsoft.com/office/officeart/2005/8/layout/hierarchy1"/>
    <dgm:cxn modelId="{C9C92226-16D9-4E68-BB19-B45AE0D2345C}" type="presParOf" srcId="{AAD671DE-1FCE-41A7-9EDC-78C45AF7EAB1}" destId="{BCBD2E8F-49DD-4B4B-B36C-20E325DA2233}" srcOrd="1" destOrd="0" presId="urn:microsoft.com/office/officeart/2005/8/layout/hierarchy1"/>
    <dgm:cxn modelId="{1CD04616-86BE-4B89-9D45-53D8088722A8}" type="presParOf" srcId="{290A5BDF-4BA6-46CA-9980-A9E6559AA09D}" destId="{CA5ED177-31C2-41AF-A6D1-C728B0E62C99}" srcOrd="1" destOrd="0" presId="urn:microsoft.com/office/officeart/2005/8/layout/hierarchy1"/>
    <dgm:cxn modelId="{9C9C6143-9A2D-4F5C-9BED-827CC3DC35C4}" type="presParOf" srcId="{9CA401D2-C738-4477-838D-745A4A74A800}" destId="{BCCE9D61-9902-47F6-BEAA-EF27C050B298}" srcOrd="2" destOrd="0" presId="urn:microsoft.com/office/officeart/2005/8/layout/hierarchy1"/>
    <dgm:cxn modelId="{FB0DAED4-E94D-4FF5-B3DC-F59C07EB59EB}" type="presParOf" srcId="{9CA401D2-C738-4477-838D-745A4A74A800}" destId="{6C344D34-FBD4-4222-ABB1-55DC6E760BB2}" srcOrd="3" destOrd="0" presId="urn:microsoft.com/office/officeart/2005/8/layout/hierarchy1"/>
    <dgm:cxn modelId="{D5F63A60-CC45-486A-9786-AAB3FDFA08FD}" type="presParOf" srcId="{6C344D34-FBD4-4222-ABB1-55DC6E760BB2}" destId="{F7F413C7-ADB6-4A87-83E2-F5029C275641}" srcOrd="0" destOrd="0" presId="urn:microsoft.com/office/officeart/2005/8/layout/hierarchy1"/>
    <dgm:cxn modelId="{75C81068-B7F8-43F6-8DCC-1DDC22F4DE98}" type="presParOf" srcId="{F7F413C7-ADB6-4A87-83E2-F5029C275641}" destId="{8FF75769-EA1B-4637-BF08-653C7CA40E09}" srcOrd="0" destOrd="0" presId="urn:microsoft.com/office/officeart/2005/8/layout/hierarchy1"/>
    <dgm:cxn modelId="{BF6421DE-4DC1-4D72-9F2B-544944F304BD}" type="presParOf" srcId="{F7F413C7-ADB6-4A87-83E2-F5029C275641}" destId="{9829B70C-66B3-4D21-9D67-3EE8BC264FE0}" srcOrd="1" destOrd="0" presId="urn:microsoft.com/office/officeart/2005/8/layout/hierarchy1"/>
    <dgm:cxn modelId="{03768B9B-42CE-4A08-89AB-16F903A38778}" type="presParOf" srcId="{6C344D34-FBD4-4222-ABB1-55DC6E760BB2}" destId="{346BA07D-A67F-4677-BB2E-8C4060970C0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CE9D61-9902-47F6-BEAA-EF27C050B298}">
      <dsp:nvSpPr>
        <dsp:cNvPr id="0" name=""/>
        <dsp:cNvSpPr/>
      </dsp:nvSpPr>
      <dsp:spPr>
        <a:xfrm>
          <a:off x="6669964" y="4032447"/>
          <a:ext cx="1145948" cy="545367"/>
        </a:xfrm>
        <a:custGeom>
          <a:avLst/>
          <a:gdLst/>
          <a:ahLst/>
          <a:cxnLst/>
          <a:rect l="0" t="0" r="0" b="0"/>
          <a:pathLst>
            <a:path>
              <a:moveTo>
                <a:pt x="0" y="0"/>
              </a:moveTo>
              <a:lnTo>
                <a:pt x="0" y="371652"/>
              </a:lnTo>
              <a:lnTo>
                <a:pt x="1145948" y="371652"/>
              </a:lnTo>
              <a:lnTo>
                <a:pt x="1145948" y="54536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751ADE-96A9-4B16-BDE6-ED3F9C58BC9E}">
      <dsp:nvSpPr>
        <dsp:cNvPr id="0" name=""/>
        <dsp:cNvSpPr/>
      </dsp:nvSpPr>
      <dsp:spPr>
        <a:xfrm>
          <a:off x="5524015" y="4032447"/>
          <a:ext cx="1145948" cy="545367"/>
        </a:xfrm>
        <a:custGeom>
          <a:avLst/>
          <a:gdLst/>
          <a:ahLst/>
          <a:cxnLst/>
          <a:rect l="0" t="0" r="0" b="0"/>
          <a:pathLst>
            <a:path>
              <a:moveTo>
                <a:pt x="1145948" y="0"/>
              </a:moveTo>
              <a:lnTo>
                <a:pt x="1145948" y="371652"/>
              </a:lnTo>
              <a:lnTo>
                <a:pt x="0" y="371652"/>
              </a:lnTo>
              <a:lnTo>
                <a:pt x="0" y="54536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25D575-67BC-44AA-8065-7C79959D7D86}">
      <dsp:nvSpPr>
        <dsp:cNvPr id="0" name=""/>
        <dsp:cNvSpPr/>
      </dsp:nvSpPr>
      <dsp:spPr>
        <a:xfrm>
          <a:off x="4430548" y="1749592"/>
          <a:ext cx="2239415" cy="545367"/>
        </a:xfrm>
        <a:custGeom>
          <a:avLst/>
          <a:gdLst/>
          <a:ahLst/>
          <a:cxnLst/>
          <a:rect l="0" t="0" r="0" b="0"/>
          <a:pathLst>
            <a:path>
              <a:moveTo>
                <a:pt x="0" y="0"/>
              </a:moveTo>
              <a:lnTo>
                <a:pt x="0" y="371652"/>
              </a:lnTo>
              <a:lnTo>
                <a:pt x="2239415" y="371652"/>
              </a:lnTo>
              <a:lnTo>
                <a:pt x="2239415" y="5453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5B408C-28D4-48A6-B84C-EE9AF48B6EF7}">
      <dsp:nvSpPr>
        <dsp:cNvPr id="0" name=""/>
        <dsp:cNvSpPr/>
      </dsp:nvSpPr>
      <dsp:spPr>
        <a:xfrm>
          <a:off x="2086169" y="3485704"/>
          <a:ext cx="1145948" cy="545367"/>
        </a:xfrm>
        <a:custGeom>
          <a:avLst/>
          <a:gdLst/>
          <a:ahLst/>
          <a:cxnLst/>
          <a:rect l="0" t="0" r="0" b="0"/>
          <a:pathLst>
            <a:path>
              <a:moveTo>
                <a:pt x="0" y="0"/>
              </a:moveTo>
              <a:lnTo>
                <a:pt x="0" y="371652"/>
              </a:lnTo>
              <a:lnTo>
                <a:pt x="1145948" y="371652"/>
              </a:lnTo>
              <a:lnTo>
                <a:pt x="1145948" y="54536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6B9A69-E02E-42FC-BC90-6ECC0D4FB0B2}">
      <dsp:nvSpPr>
        <dsp:cNvPr id="0" name=""/>
        <dsp:cNvSpPr/>
      </dsp:nvSpPr>
      <dsp:spPr>
        <a:xfrm>
          <a:off x="940220" y="3485704"/>
          <a:ext cx="1145948" cy="545367"/>
        </a:xfrm>
        <a:custGeom>
          <a:avLst/>
          <a:gdLst/>
          <a:ahLst/>
          <a:cxnLst/>
          <a:rect l="0" t="0" r="0" b="0"/>
          <a:pathLst>
            <a:path>
              <a:moveTo>
                <a:pt x="1145948" y="0"/>
              </a:moveTo>
              <a:lnTo>
                <a:pt x="1145948" y="371652"/>
              </a:lnTo>
              <a:lnTo>
                <a:pt x="0" y="371652"/>
              </a:lnTo>
              <a:lnTo>
                <a:pt x="0" y="54536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39C2F2-A5CC-4488-9D49-27E36F7EC871}">
      <dsp:nvSpPr>
        <dsp:cNvPr id="0" name=""/>
        <dsp:cNvSpPr/>
      </dsp:nvSpPr>
      <dsp:spPr>
        <a:xfrm>
          <a:off x="2086169" y="1749592"/>
          <a:ext cx="2344379" cy="545367"/>
        </a:xfrm>
        <a:custGeom>
          <a:avLst/>
          <a:gdLst/>
          <a:ahLst/>
          <a:cxnLst/>
          <a:rect l="0" t="0" r="0" b="0"/>
          <a:pathLst>
            <a:path>
              <a:moveTo>
                <a:pt x="2344379" y="0"/>
              </a:moveTo>
              <a:lnTo>
                <a:pt x="2344379" y="371652"/>
              </a:lnTo>
              <a:lnTo>
                <a:pt x="0" y="371652"/>
              </a:lnTo>
              <a:lnTo>
                <a:pt x="0" y="5453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816492-C259-49E9-B852-0CC694D5CA74}">
      <dsp:nvSpPr>
        <dsp:cNvPr id="0" name=""/>
        <dsp:cNvSpPr/>
      </dsp:nvSpPr>
      <dsp:spPr>
        <a:xfrm>
          <a:off x="3492954" y="558847"/>
          <a:ext cx="1875188" cy="119074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7AF512E-B6E1-4978-A3C7-E2A88344D7E4}">
      <dsp:nvSpPr>
        <dsp:cNvPr id="0" name=""/>
        <dsp:cNvSpPr/>
      </dsp:nvSpPr>
      <dsp:spPr>
        <a:xfrm>
          <a:off x="3701308" y="756784"/>
          <a:ext cx="1875188" cy="119074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sv-SE" sz="2800" b="1" kern="1200" dirty="0"/>
            <a:t>OAB </a:t>
          </a:r>
        </a:p>
      </dsp:txBody>
      <dsp:txXfrm>
        <a:off x="3736184" y="791660"/>
        <a:ext cx="1805436" cy="1120992"/>
      </dsp:txXfrm>
    </dsp:sp>
    <dsp:sp modelId="{189CB8EC-20DF-4D37-B8FA-CE4D87F44078}">
      <dsp:nvSpPr>
        <dsp:cNvPr id="0" name=""/>
        <dsp:cNvSpPr/>
      </dsp:nvSpPr>
      <dsp:spPr>
        <a:xfrm>
          <a:off x="1148575" y="2294960"/>
          <a:ext cx="1875188" cy="119074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DC38780-5768-4BED-898B-2985C4E3C194}">
      <dsp:nvSpPr>
        <dsp:cNvPr id="0" name=""/>
        <dsp:cNvSpPr/>
      </dsp:nvSpPr>
      <dsp:spPr>
        <a:xfrm>
          <a:off x="1356929" y="2492896"/>
          <a:ext cx="1875188" cy="119074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sv-SE" sz="2800" b="1" kern="1200" dirty="0"/>
            <a:t>Idiopatisk</a:t>
          </a:r>
        </a:p>
      </dsp:txBody>
      <dsp:txXfrm>
        <a:off x="1391805" y="2527772"/>
        <a:ext cx="1805436" cy="1120992"/>
      </dsp:txXfrm>
    </dsp:sp>
    <dsp:sp modelId="{354593DE-6047-4D81-A018-C4A0DB08EE14}">
      <dsp:nvSpPr>
        <dsp:cNvPr id="0" name=""/>
        <dsp:cNvSpPr/>
      </dsp:nvSpPr>
      <dsp:spPr>
        <a:xfrm>
          <a:off x="2626" y="4031072"/>
          <a:ext cx="1875188" cy="119074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E0A5E2B-5ECF-41C2-8A25-F7C9F371DD58}">
      <dsp:nvSpPr>
        <dsp:cNvPr id="0" name=""/>
        <dsp:cNvSpPr/>
      </dsp:nvSpPr>
      <dsp:spPr>
        <a:xfrm>
          <a:off x="210980" y="4229008"/>
          <a:ext cx="1875188" cy="119074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sv-SE" sz="2400" kern="1200" dirty="0"/>
            <a:t>Med DO</a:t>
          </a:r>
        </a:p>
      </dsp:txBody>
      <dsp:txXfrm>
        <a:off x="245856" y="4263884"/>
        <a:ext cx="1805436" cy="1120992"/>
      </dsp:txXfrm>
    </dsp:sp>
    <dsp:sp modelId="{C219A6F5-FD1D-4E82-8EBB-1EBE9C467C6E}">
      <dsp:nvSpPr>
        <dsp:cNvPr id="0" name=""/>
        <dsp:cNvSpPr/>
      </dsp:nvSpPr>
      <dsp:spPr>
        <a:xfrm>
          <a:off x="2294523" y="4031072"/>
          <a:ext cx="1875188" cy="119074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0BB9E03-DEC1-40DC-A645-A35F9ACA94CA}">
      <dsp:nvSpPr>
        <dsp:cNvPr id="0" name=""/>
        <dsp:cNvSpPr/>
      </dsp:nvSpPr>
      <dsp:spPr>
        <a:xfrm>
          <a:off x="2502878" y="4229008"/>
          <a:ext cx="1875188" cy="119074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sv-SE" sz="2400" kern="1200" dirty="0"/>
            <a:t>Utan DO</a:t>
          </a:r>
        </a:p>
      </dsp:txBody>
      <dsp:txXfrm>
        <a:off x="2537754" y="4263884"/>
        <a:ext cx="1805436" cy="1120992"/>
      </dsp:txXfrm>
    </dsp:sp>
    <dsp:sp modelId="{78B63C4C-0BB0-464B-B26A-ED432F85B741}">
      <dsp:nvSpPr>
        <dsp:cNvPr id="0" name=""/>
        <dsp:cNvSpPr/>
      </dsp:nvSpPr>
      <dsp:spPr>
        <a:xfrm>
          <a:off x="5627406" y="2294960"/>
          <a:ext cx="2085116" cy="173748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B34BC8D-A8B2-4E6B-AEAB-CB828CC3114D}">
      <dsp:nvSpPr>
        <dsp:cNvPr id="0" name=""/>
        <dsp:cNvSpPr/>
      </dsp:nvSpPr>
      <dsp:spPr>
        <a:xfrm>
          <a:off x="5835760" y="2492896"/>
          <a:ext cx="2085116" cy="173748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sv-SE" sz="2400" b="1" kern="1200" dirty="0"/>
            <a:t>Icke-idiopatisk</a:t>
          </a:r>
          <a:r>
            <a:rPr lang="sv-SE" sz="2400" kern="1200" dirty="0"/>
            <a:t> </a:t>
          </a:r>
          <a:r>
            <a:rPr lang="sv-SE" sz="1700" b="0" i="1" kern="1200" dirty="0"/>
            <a:t>(Neurogen, Myogen, Inflammatorisk)</a:t>
          </a:r>
        </a:p>
      </dsp:txBody>
      <dsp:txXfrm>
        <a:off x="5886649" y="2543785"/>
        <a:ext cx="1983338" cy="1635709"/>
      </dsp:txXfrm>
    </dsp:sp>
    <dsp:sp modelId="{477A38C9-948E-42C5-B57F-6CE7AE961C67}">
      <dsp:nvSpPr>
        <dsp:cNvPr id="0" name=""/>
        <dsp:cNvSpPr/>
      </dsp:nvSpPr>
      <dsp:spPr>
        <a:xfrm>
          <a:off x="4586421" y="4577814"/>
          <a:ext cx="1875188" cy="119074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CBD2E8F-49DD-4B4B-B36C-20E325DA2233}">
      <dsp:nvSpPr>
        <dsp:cNvPr id="0" name=""/>
        <dsp:cNvSpPr/>
      </dsp:nvSpPr>
      <dsp:spPr>
        <a:xfrm>
          <a:off x="4794775" y="4775751"/>
          <a:ext cx="1875188" cy="119074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sv-SE" sz="2400" kern="1200" dirty="0"/>
            <a:t>Med DO</a:t>
          </a:r>
        </a:p>
      </dsp:txBody>
      <dsp:txXfrm>
        <a:off x="4829651" y="4810627"/>
        <a:ext cx="1805436" cy="1120992"/>
      </dsp:txXfrm>
    </dsp:sp>
    <dsp:sp modelId="{8FF75769-EA1B-4637-BF08-653C7CA40E09}">
      <dsp:nvSpPr>
        <dsp:cNvPr id="0" name=""/>
        <dsp:cNvSpPr/>
      </dsp:nvSpPr>
      <dsp:spPr>
        <a:xfrm>
          <a:off x="6878318" y="4577814"/>
          <a:ext cx="1875188" cy="119074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829B70C-66B3-4D21-9D67-3EE8BC264FE0}">
      <dsp:nvSpPr>
        <dsp:cNvPr id="0" name=""/>
        <dsp:cNvSpPr/>
      </dsp:nvSpPr>
      <dsp:spPr>
        <a:xfrm>
          <a:off x="7086672" y="4775751"/>
          <a:ext cx="1875188" cy="119074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sv-SE" sz="2400" kern="1200" dirty="0"/>
            <a:t>Utan DO</a:t>
          </a:r>
        </a:p>
      </dsp:txBody>
      <dsp:txXfrm>
        <a:off x="7121548" y="4810627"/>
        <a:ext cx="1805436" cy="112099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768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777607" y="0"/>
            <a:ext cx="2889938" cy="487680"/>
          </a:xfrm>
          <a:prstGeom prst="rect">
            <a:avLst/>
          </a:prstGeom>
        </p:spPr>
        <p:txBody>
          <a:bodyPr vert="horz" lIns="91440" tIns="45720" rIns="91440" bIns="45720" rtlCol="0"/>
          <a:lstStyle>
            <a:lvl1pPr algn="r">
              <a:defRPr sz="1200"/>
            </a:lvl1pPr>
          </a:lstStyle>
          <a:p>
            <a:fld id="{89C2A1D5-272D-4653-9700-7B0ACE8BFEA9}" type="datetimeFigureOut">
              <a:rPr lang="sv-SE" smtClean="0"/>
              <a:pPr/>
              <a:t>2022-10-31</a:t>
            </a:fld>
            <a:endParaRPr lang="sv-SE"/>
          </a:p>
        </p:txBody>
      </p:sp>
      <p:sp>
        <p:nvSpPr>
          <p:cNvPr id="4" name="Footer Placeholder 3"/>
          <p:cNvSpPr>
            <a:spLocks noGrp="1"/>
          </p:cNvSpPr>
          <p:nvPr>
            <p:ph type="ftr" sz="quarter" idx="2"/>
          </p:nvPr>
        </p:nvSpPr>
        <p:spPr>
          <a:xfrm>
            <a:off x="0" y="9264227"/>
            <a:ext cx="2889938" cy="487680"/>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777607" y="9264227"/>
            <a:ext cx="2889938" cy="487680"/>
          </a:xfrm>
          <a:prstGeom prst="rect">
            <a:avLst/>
          </a:prstGeom>
        </p:spPr>
        <p:txBody>
          <a:bodyPr vert="horz" lIns="91440" tIns="45720" rIns="91440" bIns="45720" rtlCol="0" anchor="b"/>
          <a:lstStyle>
            <a:lvl1pPr algn="r">
              <a:defRPr sz="1200"/>
            </a:lvl1pPr>
          </a:lstStyle>
          <a:p>
            <a:fld id="{0A6AB3AD-EF41-4908-A30F-57D408766357}" type="slidenum">
              <a:rPr lang="sv-SE" smtClean="0"/>
              <a:pPr/>
              <a:t>‹#›</a:t>
            </a:fld>
            <a:endParaRPr lang="sv-SE"/>
          </a:p>
        </p:txBody>
      </p:sp>
    </p:spTree>
    <p:extLst>
      <p:ext uri="{BB962C8B-B14F-4D97-AF65-F5344CB8AC3E}">
        <p14:creationId xmlns:p14="http://schemas.microsoft.com/office/powerpoint/2010/main" val="1685286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768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777607" y="0"/>
            <a:ext cx="2889938" cy="487680"/>
          </a:xfrm>
          <a:prstGeom prst="rect">
            <a:avLst/>
          </a:prstGeom>
        </p:spPr>
        <p:txBody>
          <a:bodyPr vert="horz" lIns="91440" tIns="45720" rIns="91440" bIns="45720" rtlCol="0"/>
          <a:lstStyle>
            <a:lvl1pPr algn="r">
              <a:defRPr sz="1200"/>
            </a:lvl1pPr>
          </a:lstStyle>
          <a:p>
            <a:fld id="{345AA165-507C-4968-ADC5-F59DC298D983}" type="datetimeFigureOut">
              <a:rPr lang="sv-SE" smtClean="0"/>
              <a:pPr/>
              <a:t>2022-10-31</a:t>
            </a:fld>
            <a:endParaRPr lang="sv-SE"/>
          </a:p>
        </p:txBody>
      </p:sp>
      <p:sp>
        <p:nvSpPr>
          <p:cNvPr id="4" name="Slide Image Placeholder 3"/>
          <p:cNvSpPr>
            <a:spLocks noGrp="1" noRot="1" noChangeAspect="1"/>
          </p:cNvSpPr>
          <p:nvPr>
            <p:ph type="sldImg" idx="2"/>
          </p:nvPr>
        </p:nvSpPr>
        <p:spPr>
          <a:xfrm>
            <a:off x="896938" y="731838"/>
            <a:ext cx="4875212" cy="36576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66909" y="4632960"/>
            <a:ext cx="5335270" cy="43891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9264227"/>
            <a:ext cx="2889938" cy="48768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777607" y="9264227"/>
            <a:ext cx="2889938" cy="487680"/>
          </a:xfrm>
          <a:prstGeom prst="rect">
            <a:avLst/>
          </a:prstGeom>
        </p:spPr>
        <p:txBody>
          <a:bodyPr vert="horz" lIns="91440" tIns="45720" rIns="91440" bIns="45720" rtlCol="0" anchor="b"/>
          <a:lstStyle>
            <a:lvl1pPr algn="r">
              <a:defRPr sz="1200"/>
            </a:lvl1pPr>
          </a:lstStyle>
          <a:p>
            <a:fld id="{3CC85AA0-8799-485B-A630-D2C9A4EE8B96}" type="slidenum">
              <a:rPr lang="sv-SE" smtClean="0"/>
              <a:pPr/>
              <a:t>‹#›</a:t>
            </a:fld>
            <a:endParaRPr lang="sv-SE"/>
          </a:p>
        </p:txBody>
      </p:sp>
    </p:spTree>
    <p:extLst>
      <p:ext uri="{BB962C8B-B14F-4D97-AF65-F5344CB8AC3E}">
        <p14:creationId xmlns:p14="http://schemas.microsoft.com/office/powerpoint/2010/main" val="3961037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janusinfo.se/Behandling/Nya-lakemedel/Granskning-av-nya-lakemedel/Mirabegron-Betmiga/"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janusinfo.se/behandling/nyalakemedel/arkiv/nyalakemedelarkiv/mirabegronbetmigavidoveraktivblasa.5.728c0e316219da81356f9ac.html"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9163" y="744538"/>
            <a:ext cx="4962525" cy="3722687"/>
          </a:xfrm>
        </p:spPr>
      </p:sp>
      <p:sp>
        <p:nvSpPr>
          <p:cNvPr id="3" name="Platshållare för anteckningar 2"/>
          <p:cNvSpPr>
            <a:spLocks noGrp="1"/>
          </p:cNvSpPr>
          <p:nvPr>
            <p:ph type="body" idx="1"/>
          </p:nvPr>
        </p:nvSpPr>
        <p:spPr>
          <a:xfrm>
            <a:off x="908050" y="4583941"/>
            <a:ext cx="4984750" cy="5235920"/>
          </a:xfrm>
        </p:spPr>
        <p:txBody>
          <a:bodyPr/>
          <a:lstStyle/>
          <a:p>
            <a:r>
              <a:rPr lang="sv-SE" sz="1000" b="1" dirty="0"/>
              <a:t>Från Janusinfo 2013  </a:t>
            </a:r>
            <a:r>
              <a:rPr lang="sv-SE" sz="1000" b="1" dirty="0">
                <a:hlinkClick r:id="rId3"/>
              </a:rPr>
              <a:t>/</a:t>
            </a:r>
            <a:r>
              <a:rPr lang="sv-SE" sz="1000" b="1" dirty="0"/>
              <a:t> </a:t>
            </a:r>
            <a:r>
              <a:rPr lang="sv-SE" sz="1000" dirty="0">
                <a:hlinkClick r:id="rId4"/>
              </a:rPr>
              <a:t>https://www.janusinfo.se/behandling/nyalakemedel/arkiv/nyalakemedelarkiv/mirabegronbetmigavidoveraktivblasa.5.728c0e316219da81356f9ac.html</a:t>
            </a:r>
            <a:r>
              <a:rPr lang="sv-SE" sz="1000" dirty="0"/>
              <a:t> </a:t>
            </a:r>
          </a:p>
          <a:p>
            <a:r>
              <a:rPr lang="sv-SE" sz="1000" b="1" dirty="0"/>
              <a:t>Klinisk effekt: </a:t>
            </a:r>
            <a:r>
              <a:rPr lang="sv-SE" sz="1000" dirty="0"/>
              <a:t>Hos patienter med en medelålder runt 60 år, som har trängningsinkontinens, blandinkontinens eller ökad </a:t>
            </a:r>
            <a:r>
              <a:rPr lang="sv-SE" sz="1000" dirty="0" err="1"/>
              <a:t>miktionsfrekvens</a:t>
            </a:r>
            <a:r>
              <a:rPr lang="sv-SE" sz="1000" dirty="0"/>
              <a:t> utan inkontinens, medför </a:t>
            </a:r>
            <a:r>
              <a:rPr lang="sv-SE" sz="1000" dirty="0" err="1"/>
              <a:t>mirabegron</a:t>
            </a:r>
            <a:r>
              <a:rPr lang="sv-SE" sz="1000" dirty="0"/>
              <a:t> 50 mg och 100 mg en gång dagligen under tolv veckor en statistiskt signifikant minskning i antalet inkontinensepisoder  och antalet </a:t>
            </a:r>
            <a:r>
              <a:rPr lang="sv-SE" sz="1000" dirty="0" err="1"/>
              <a:t>miktioner</a:t>
            </a:r>
            <a:r>
              <a:rPr lang="sv-SE" sz="1000" dirty="0"/>
              <a:t> jämfört med placebo.</a:t>
            </a:r>
          </a:p>
          <a:p>
            <a:r>
              <a:rPr lang="sv-SE" sz="1000" dirty="0"/>
              <a:t>Resultaten av två dubbelblinda randomiserade fas III-studier redovisas i tabell 1. </a:t>
            </a:r>
          </a:p>
          <a:p>
            <a:r>
              <a:rPr lang="sv-SE" sz="1000" dirty="0"/>
              <a:t>72 respektive 75 procent var kvinnor, men resultaten redovisas inte separat för män och kvinnor. </a:t>
            </a:r>
            <a:r>
              <a:rPr lang="sv-SE" sz="1000" b="1" dirty="0"/>
              <a:t>Placeboeffekten i dessa två studier är dock påtaglig och utgör cirka 80 procent av effekten hos </a:t>
            </a:r>
            <a:r>
              <a:rPr lang="sv-SE" sz="1000" b="1" dirty="0" err="1"/>
              <a:t>mirabegronbehandlade</a:t>
            </a:r>
            <a:r>
              <a:rPr lang="sv-SE" sz="1000" b="1" dirty="0"/>
              <a:t> patienter. </a:t>
            </a:r>
            <a:r>
              <a:rPr lang="sv-SE" sz="1000" dirty="0"/>
              <a:t>Huruvida 100 mg medför en bättre effekt än 50 mg är oklart. Den placebojusterade effekten av </a:t>
            </a:r>
            <a:r>
              <a:rPr lang="sv-SE" sz="1000" dirty="0" err="1"/>
              <a:t>mirabegron</a:t>
            </a:r>
            <a:r>
              <a:rPr lang="sv-SE" sz="1000" dirty="0"/>
              <a:t> 50–100 mg är en minskning av antalet inkontinensepisoder per dygn med 0,3–0,5 och en minskning av antalet </a:t>
            </a:r>
            <a:r>
              <a:rPr lang="sv-SE" sz="1000" dirty="0" err="1"/>
              <a:t>miktioner</a:t>
            </a:r>
            <a:r>
              <a:rPr lang="sv-SE" sz="1000" dirty="0"/>
              <a:t> per dygn med 0,4–0,7 [3, 4]. </a:t>
            </a:r>
            <a:r>
              <a:rPr lang="sv-SE" sz="1000" dirty="0" err="1"/>
              <a:t>tolterodin</a:t>
            </a:r>
            <a:r>
              <a:rPr lang="sv-SE" sz="1000" dirty="0"/>
              <a:t> ER 4 mg en gång dagligen ingick som jämförelsesubstans i en av studierna [3] men skillnaden mot placebo var inte statistiskt signifikant. PubMed https://www.ncbi.nlm.nih.gov/pubmed/23182126</a:t>
            </a:r>
          </a:p>
          <a:p>
            <a:r>
              <a:rPr lang="sv-SE" sz="1000" dirty="0" err="1"/>
              <a:t>Mirabegrons</a:t>
            </a:r>
            <a:r>
              <a:rPr lang="sv-SE" sz="1000" dirty="0"/>
              <a:t> effekter är i samma storleksordning som </a:t>
            </a:r>
            <a:r>
              <a:rPr lang="sv-SE" sz="1000" dirty="0" err="1"/>
              <a:t>antikolinerga</a:t>
            </a:r>
            <a:r>
              <a:rPr lang="sv-SE" sz="1000" dirty="0"/>
              <a:t> läkemedel mot överaktiv blåsa. </a:t>
            </a:r>
            <a:r>
              <a:rPr lang="sv-SE" sz="1000" dirty="0" err="1"/>
              <a:t>Solifenacin</a:t>
            </a:r>
            <a:r>
              <a:rPr lang="sv-SE" sz="1000" dirty="0"/>
              <a:t> 5 mg, 10 mg samt </a:t>
            </a:r>
            <a:r>
              <a:rPr lang="sv-SE" sz="1000" dirty="0" err="1"/>
              <a:t>tolterodin</a:t>
            </a:r>
            <a:r>
              <a:rPr lang="sv-SE" sz="1000" dirty="0"/>
              <a:t> depot 4 mg minskade antalet inkontinensepisoder per dygn med 0,77, 0,81 och 0,4 jämfört med placebo. Placebojusterade minskningar i antalet </a:t>
            </a:r>
            <a:r>
              <a:rPr lang="sv-SE" sz="1000" dirty="0" err="1"/>
              <a:t>miktioner</a:t>
            </a:r>
            <a:r>
              <a:rPr lang="sv-SE" sz="1000" dirty="0"/>
              <a:t> per dygn jämfört med placebo var för </a:t>
            </a:r>
            <a:r>
              <a:rPr lang="sv-SE" sz="1000" dirty="0" err="1"/>
              <a:t>solifenacin</a:t>
            </a:r>
            <a:r>
              <a:rPr lang="sv-SE" sz="1000" dirty="0"/>
              <a:t> 5 mg, 10 mg samt </a:t>
            </a:r>
            <a:r>
              <a:rPr lang="sv-SE" sz="1000" dirty="0" err="1"/>
              <a:t>tolterodin</a:t>
            </a:r>
            <a:r>
              <a:rPr lang="sv-SE" sz="1000" dirty="0"/>
              <a:t> depot 4 mg 0,99, 1,3 och 0,77 [5]. </a:t>
            </a:r>
          </a:p>
          <a:p>
            <a:endParaRPr lang="sv-SE" sz="1000" dirty="0"/>
          </a:p>
          <a:p>
            <a:r>
              <a:rPr lang="sv-SE" sz="1000" dirty="0"/>
              <a:t>Inga nyare studier visar på bättre effekt med </a:t>
            </a:r>
            <a:r>
              <a:rPr lang="sv-SE" sz="1000" dirty="0" err="1"/>
              <a:t>mirabegron</a:t>
            </a:r>
            <a:r>
              <a:rPr lang="sv-SE" sz="1000" dirty="0"/>
              <a:t> än </a:t>
            </a:r>
            <a:r>
              <a:rPr lang="sv-SE" sz="1000" dirty="0" err="1"/>
              <a:t>tolterodin</a:t>
            </a:r>
            <a:r>
              <a:rPr lang="sv-SE" sz="1000" dirty="0"/>
              <a:t>. </a:t>
            </a:r>
          </a:p>
          <a:p>
            <a:endParaRPr lang="sv-SE" sz="1000" dirty="0"/>
          </a:p>
        </p:txBody>
      </p:sp>
      <p:sp>
        <p:nvSpPr>
          <p:cNvPr id="4" name="Platshållare för bildnumm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2D50CA2-A53C-4BC8-B631-CC061A388019}" type="slidenum">
              <a:rPr kumimoji="0" lang="sv-SE"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sv-SE"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548581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a:t>Nerve growth factor, Brain derived neurotrophic</a:t>
            </a:r>
            <a:r>
              <a:rPr lang="sv-SE" baseline="0" dirty="0"/>
              <a:t> factor</a:t>
            </a:r>
            <a:endParaRPr lang="sv-SE" dirty="0"/>
          </a:p>
        </p:txBody>
      </p:sp>
      <p:sp>
        <p:nvSpPr>
          <p:cNvPr id="4" name="Slide Number Placeholder 3"/>
          <p:cNvSpPr>
            <a:spLocks noGrp="1"/>
          </p:cNvSpPr>
          <p:nvPr>
            <p:ph type="sldNum" sz="quarter" idx="10"/>
          </p:nvPr>
        </p:nvSpPr>
        <p:spPr/>
        <p:txBody>
          <a:bodyPr/>
          <a:lstStyle/>
          <a:p>
            <a:fld id="{32E4B59E-5700-459C-A610-D73B8F601130}" type="slidenum">
              <a:rPr lang="sv-SE" smtClean="0"/>
              <a:pPr/>
              <a:t>19</a:t>
            </a:fld>
            <a:endParaRPr lang="sv-S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latin typeface="+mn-lt"/>
                <a:ea typeface="+mn-ea"/>
                <a:cs typeface="+mn-cs"/>
              </a:rPr>
              <a:t>The bladder is a better and more reliable witness in men than in women with a greater correlation between OAB symptoms and </a:t>
            </a:r>
            <a:r>
              <a:rPr lang="en-US" sz="1200" b="0" i="0" kern="1200" dirty="0" err="1">
                <a:solidFill>
                  <a:schemeClr val="tx1"/>
                </a:solidFill>
                <a:latin typeface="+mn-lt"/>
                <a:ea typeface="+mn-ea"/>
                <a:cs typeface="+mn-cs"/>
              </a:rPr>
              <a:t>urodynamic</a:t>
            </a:r>
            <a:r>
              <a:rPr lang="en-US" sz="1200" b="0" i="0" kern="1200" dirty="0">
                <a:solidFill>
                  <a:schemeClr val="tx1"/>
                </a:solidFill>
                <a:latin typeface="+mn-lt"/>
                <a:ea typeface="+mn-ea"/>
                <a:cs typeface="+mn-cs"/>
              </a:rPr>
              <a:t> DO, more so in the OAB wet than in OAB dry patients.</a:t>
            </a:r>
            <a:endParaRPr lang="sv-SE" dirty="0"/>
          </a:p>
        </p:txBody>
      </p:sp>
      <p:sp>
        <p:nvSpPr>
          <p:cNvPr id="4" name="Slide Number Placeholder 3"/>
          <p:cNvSpPr>
            <a:spLocks noGrp="1"/>
          </p:cNvSpPr>
          <p:nvPr>
            <p:ph type="sldNum" sz="quarter" idx="10"/>
          </p:nvPr>
        </p:nvSpPr>
        <p:spPr/>
        <p:txBody>
          <a:bodyPr/>
          <a:lstStyle/>
          <a:p>
            <a:fld id="{32E4B59E-5700-459C-A610-D73B8F601130}" type="slidenum">
              <a:rPr lang="sv-SE" smtClean="0"/>
              <a:pPr/>
              <a:t>21</a:t>
            </a:fld>
            <a:endParaRPr lang="sv-S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a:t>RIK</a:t>
            </a:r>
            <a:r>
              <a:rPr lang="sv-SE" baseline="0" dirty="0"/>
              <a:t> – om symptomatiskt och &gt; 200ml. Om &gt; 350ml oavsett symptom.</a:t>
            </a:r>
            <a:endParaRPr lang="sv-SE" dirty="0"/>
          </a:p>
        </p:txBody>
      </p:sp>
      <p:sp>
        <p:nvSpPr>
          <p:cNvPr id="4" name="Slide Number Placeholder 3"/>
          <p:cNvSpPr>
            <a:spLocks noGrp="1"/>
          </p:cNvSpPr>
          <p:nvPr>
            <p:ph type="sldNum" sz="quarter" idx="10"/>
          </p:nvPr>
        </p:nvSpPr>
        <p:spPr/>
        <p:txBody>
          <a:bodyPr/>
          <a:lstStyle/>
          <a:p>
            <a:fld id="{C9A2BB12-251F-40E5-8112-64F108483B61}" type="slidenum">
              <a:rPr lang="sv-SE" smtClean="0"/>
              <a:pPr/>
              <a:t>24</a:t>
            </a:fld>
            <a:endParaRPr lang="sv-S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latin typeface="+mn-lt"/>
                <a:ea typeface="+mn-ea"/>
                <a:cs typeface="+mn-cs"/>
              </a:rPr>
              <a:t> extremt högt blodtryck på grund av överaktivitet i det autonoma nervsystemet</a:t>
            </a:r>
            <a:endParaRPr lang="sv-SE" dirty="0"/>
          </a:p>
          <a:p>
            <a:endParaRPr lang="sv-SE" dirty="0"/>
          </a:p>
        </p:txBody>
      </p:sp>
      <p:sp>
        <p:nvSpPr>
          <p:cNvPr id="4" name="Slide Number Placeholder 3"/>
          <p:cNvSpPr>
            <a:spLocks noGrp="1"/>
          </p:cNvSpPr>
          <p:nvPr>
            <p:ph type="sldNum" sz="quarter" idx="10"/>
          </p:nvPr>
        </p:nvSpPr>
        <p:spPr/>
        <p:txBody>
          <a:bodyPr/>
          <a:lstStyle/>
          <a:p>
            <a:fld id="{588A27E7-D7D7-4BAE-961A-D32F3EEF54E8}" type="slidenum">
              <a:rPr lang="sv-SE" smtClean="0"/>
              <a:pPr/>
              <a:t>25</a:t>
            </a:fld>
            <a:endParaRPr lang="sv-S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588A27E7-D7D7-4BAE-961A-D32F3EEF54E8}" type="slidenum">
              <a:rPr lang="sv-SE" smtClean="0"/>
              <a:pPr/>
              <a:t>26</a:t>
            </a:fld>
            <a:endParaRPr lang="sv-S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latin typeface="+mn-lt"/>
                <a:ea typeface="+mn-ea"/>
                <a:cs typeface="+mn-cs"/>
              </a:rPr>
              <a:t>Side effects related to spread of toxin distant from the site of administration have been reported, The risk of symptoms is probably greatest in patients who have underlying conditions and </a:t>
            </a:r>
            <a:r>
              <a:rPr lang="en-US" sz="1200" b="0" i="0" kern="1200" dirty="0" err="1">
                <a:solidFill>
                  <a:schemeClr val="tx1"/>
                </a:solidFill>
                <a:latin typeface="+mn-lt"/>
                <a:ea typeface="+mn-ea"/>
                <a:cs typeface="+mn-cs"/>
              </a:rPr>
              <a:t>comorbidities</a:t>
            </a:r>
            <a:r>
              <a:rPr lang="en-US" sz="1200" b="0" i="0" kern="1200" dirty="0">
                <a:solidFill>
                  <a:schemeClr val="tx1"/>
                </a:solidFill>
                <a:latin typeface="+mn-lt"/>
                <a:ea typeface="+mn-ea"/>
                <a:cs typeface="+mn-cs"/>
              </a:rPr>
              <a:t> that would predispose them to these symptoms, including children and adults treated for spasticity, and are treated with high doses. Serious adverse events including fatal outcomes have been reported in patients who had received off-label injections of BOTOX directly into salivary glands, the </a:t>
            </a:r>
            <a:r>
              <a:rPr lang="en-US" sz="1200" b="0" i="0" kern="1200" dirty="0" err="1">
                <a:solidFill>
                  <a:schemeClr val="tx1"/>
                </a:solidFill>
                <a:latin typeface="+mn-lt"/>
                <a:ea typeface="+mn-ea"/>
                <a:cs typeface="+mn-cs"/>
              </a:rPr>
              <a:t>oro</a:t>
            </a:r>
            <a:r>
              <a:rPr lang="en-US" sz="1200" b="0" i="0" kern="1200" dirty="0">
                <a:solidFill>
                  <a:schemeClr val="tx1"/>
                </a:solidFill>
                <a:latin typeface="+mn-lt"/>
                <a:ea typeface="+mn-ea"/>
                <a:cs typeface="+mn-cs"/>
              </a:rPr>
              <a:t>-lingual-pharyngeal region, </a:t>
            </a:r>
            <a:r>
              <a:rPr lang="en-US" sz="1200" b="0" i="0" kern="1200" dirty="0" err="1">
                <a:solidFill>
                  <a:schemeClr val="tx1"/>
                </a:solidFill>
                <a:latin typeface="+mn-lt"/>
                <a:ea typeface="+mn-ea"/>
                <a:cs typeface="+mn-cs"/>
              </a:rPr>
              <a:t>oesophagus</a:t>
            </a:r>
            <a:r>
              <a:rPr lang="en-US" sz="1200" b="0" i="0" kern="1200" dirty="0">
                <a:solidFill>
                  <a:schemeClr val="tx1"/>
                </a:solidFill>
                <a:latin typeface="+mn-lt"/>
                <a:ea typeface="+mn-ea"/>
                <a:cs typeface="+mn-cs"/>
              </a:rPr>
              <a:t> and stomach. Some patients had pre-existing </a:t>
            </a:r>
            <a:r>
              <a:rPr lang="en-US" sz="1200" b="0" i="0" kern="1200" dirty="0" err="1">
                <a:solidFill>
                  <a:schemeClr val="tx1"/>
                </a:solidFill>
                <a:latin typeface="+mn-lt"/>
                <a:ea typeface="+mn-ea"/>
                <a:cs typeface="+mn-cs"/>
              </a:rPr>
              <a:t>dysphagia</a:t>
            </a:r>
            <a:r>
              <a:rPr lang="en-US" sz="1200" b="0" i="0" kern="1200" dirty="0">
                <a:solidFill>
                  <a:schemeClr val="tx1"/>
                </a:solidFill>
                <a:latin typeface="+mn-lt"/>
                <a:ea typeface="+mn-ea"/>
                <a:cs typeface="+mn-cs"/>
              </a:rPr>
              <a:t> or significant debility.</a:t>
            </a:r>
            <a:endParaRPr lang="sv-SE" dirty="0"/>
          </a:p>
        </p:txBody>
      </p:sp>
      <p:sp>
        <p:nvSpPr>
          <p:cNvPr id="4" name="Slide Number Placeholder 3"/>
          <p:cNvSpPr>
            <a:spLocks noGrp="1"/>
          </p:cNvSpPr>
          <p:nvPr>
            <p:ph type="sldNum" sz="quarter" idx="10"/>
          </p:nvPr>
        </p:nvSpPr>
        <p:spPr/>
        <p:txBody>
          <a:bodyPr/>
          <a:lstStyle/>
          <a:p>
            <a:fld id="{32E4B59E-5700-459C-A610-D73B8F601130}" type="slidenum">
              <a:rPr lang="sv-SE" smtClean="0"/>
              <a:pPr/>
              <a:t>31</a:t>
            </a:fld>
            <a:endParaRPr lang="sv-S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Sum 6,8. Score: 6,8/6x33,3=UDI 37.7 etc.</a:t>
            </a:r>
          </a:p>
        </p:txBody>
      </p:sp>
      <p:sp>
        <p:nvSpPr>
          <p:cNvPr id="4" name="Slide Number Placeholder 3"/>
          <p:cNvSpPr>
            <a:spLocks noGrp="1"/>
          </p:cNvSpPr>
          <p:nvPr>
            <p:ph type="sldNum" sz="quarter" idx="10"/>
          </p:nvPr>
        </p:nvSpPr>
        <p:spPr/>
        <p:txBody>
          <a:bodyPr/>
          <a:lstStyle/>
          <a:p>
            <a:fld id="{32E4B59E-5700-459C-A610-D73B8F601130}" type="slidenum">
              <a:rPr lang="sv-SE" smtClean="0"/>
              <a:pPr/>
              <a:t>32</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Platshållare för bildobjekt 1">
            <a:extLst>
              <a:ext uri="{FF2B5EF4-FFF2-40B4-BE49-F238E27FC236}">
                <a16:creationId xmlns:a16="http://schemas.microsoft.com/office/drawing/2014/main" id="{2F1CA97F-CD91-4F8B-9716-470CBD362ED3}"/>
              </a:ext>
            </a:extLst>
          </p:cNvPr>
          <p:cNvSpPr>
            <a:spLocks noGrp="1" noRot="1" noChangeAspect="1" noTextEdit="1"/>
          </p:cNvSpPr>
          <p:nvPr>
            <p:ph type="sldImg"/>
          </p:nvPr>
        </p:nvSpPr>
        <p:spPr>
          <a:ln/>
        </p:spPr>
      </p:sp>
      <p:sp>
        <p:nvSpPr>
          <p:cNvPr id="540675" name="Platshållare för anteckningar 2">
            <a:extLst>
              <a:ext uri="{FF2B5EF4-FFF2-40B4-BE49-F238E27FC236}">
                <a16:creationId xmlns:a16="http://schemas.microsoft.com/office/drawing/2014/main" id="{523B4499-E5FB-4EAD-9088-D97DCB3AFC8D}"/>
              </a:ext>
            </a:extLst>
          </p:cNvPr>
          <p:cNvSpPr>
            <a:spLocks noGrp="1"/>
          </p:cNvSpPr>
          <p:nvPr>
            <p:ph type="body" idx="1"/>
          </p:nvPr>
        </p:nvSpPr>
        <p:spPr>
          <a:xfrm>
            <a:off x="656165" y="5075340"/>
            <a:ext cx="5387787" cy="4849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dirty="0">
                <a:latin typeface="Arial" panose="020B0604020202020204" pitchFamily="34" charset="0"/>
              </a:rPr>
              <a:t>Trendrapport</a:t>
            </a:r>
          </a:p>
          <a:p>
            <a:r>
              <a:rPr lang="sv-SE" altLang="sv-SE" dirty="0">
                <a:latin typeface="Arial" panose="020B0604020202020204" pitchFamily="34" charset="0"/>
              </a:rPr>
              <a:t>Urval Recept</a:t>
            </a:r>
          </a:p>
          <a:p>
            <a:r>
              <a:rPr lang="sv-SE" altLang="sv-SE" dirty="0">
                <a:latin typeface="Arial" panose="020B0604020202020204" pitchFamily="34" charset="0"/>
              </a:rPr>
              <a:t>Urval: G04BD</a:t>
            </a:r>
          </a:p>
          <a:p>
            <a:r>
              <a:rPr lang="sv-SE" altLang="sv-SE" dirty="0">
                <a:latin typeface="Arial" panose="020B0604020202020204" pitchFamily="34" charset="0"/>
              </a:rPr>
              <a:t>SLL</a:t>
            </a:r>
          </a:p>
          <a:p>
            <a:r>
              <a:rPr lang="sv-SE" altLang="sv-SE" dirty="0">
                <a:latin typeface="Arial" panose="020B0604020202020204" pitchFamily="34" charset="0"/>
              </a:rPr>
              <a:t>Period: 201701 - 202208 </a:t>
            </a:r>
          </a:p>
          <a:p>
            <a:endParaRPr lang="sv-SE" altLang="sv-SE" dirty="0">
              <a:latin typeface="Arial" panose="020B0604020202020204" pitchFamily="34" charset="0"/>
            </a:endParaRPr>
          </a:p>
          <a:p>
            <a:r>
              <a:rPr lang="sv-SE" altLang="sv-SE" dirty="0">
                <a:latin typeface="Arial" panose="020B0604020202020204" pitchFamily="34" charset="0"/>
              </a:rPr>
              <a:t>Åldersgrupper: ALLA , Kön: ALLA , Måttenhet: Totalbelopp</a:t>
            </a:r>
          </a:p>
          <a:p>
            <a:r>
              <a:rPr lang="sv-SE" altLang="sv-SE" dirty="0">
                <a:latin typeface="Arial" panose="020B0604020202020204" pitchFamily="34" charset="0"/>
              </a:rPr>
              <a:t> </a:t>
            </a:r>
          </a:p>
          <a:p>
            <a:r>
              <a:rPr lang="sv-SE" altLang="sv-SE" dirty="0">
                <a:latin typeface="Arial" panose="020B0604020202020204" pitchFamily="34" charset="0"/>
              </a:rPr>
              <a:t>Kodförklaring: G04BD01 -</a:t>
            </a:r>
            <a:r>
              <a:rPr lang="sv-SE" altLang="sv-SE" dirty="0" err="1">
                <a:latin typeface="Arial" panose="020B0604020202020204" pitchFamily="34" charset="0"/>
              </a:rPr>
              <a:t>Emepron</a:t>
            </a:r>
            <a:r>
              <a:rPr lang="sv-SE" altLang="sv-SE" dirty="0">
                <a:latin typeface="Arial" panose="020B0604020202020204" pitchFamily="34" charset="0"/>
              </a:rPr>
              <a:t> | G04BD04 -</a:t>
            </a:r>
            <a:r>
              <a:rPr lang="sv-SE" altLang="sv-SE" dirty="0" err="1">
                <a:latin typeface="Arial" panose="020B0604020202020204" pitchFamily="34" charset="0"/>
              </a:rPr>
              <a:t>Oxybutynin</a:t>
            </a:r>
            <a:r>
              <a:rPr lang="sv-SE" altLang="sv-SE" dirty="0">
                <a:latin typeface="Arial" panose="020B0604020202020204" pitchFamily="34" charset="0"/>
              </a:rPr>
              <a:t> | G04BD07 -</a:t>
            </a:r>
            <a:r>
              <a:rPr lang="sv-SE" altLang="sv-SE" dirty="0" err="1">
                <a:latin typeface="Arial" panose="020B0604020202020204" pitchFamily="34" charset="0"/>
              </a:rPr>
              <a:t>Tolterodin</a:t>
            </a:r>
            <a:r>
              <a:rPr lang="sv-SE" altLang="sv-SE" dirty="0">
                <a:latin typeface="Arial" panose="020B0604020202020204" pitchFamily="34" charset="0"/>
              </a:rPr>
              <a:t> | G04BD08 -</a:t>
            </a:r>
            <a:r>
              <a:rPr lang="sv-SE" altLang="sv-SE" dirty="0" err="1">
                <a:latin typeface="Arial" panose="020B0604020202020204" pitchFamily="34" charset="0"/>
              </a:rPr>
              <a:t>Solifenacin</a:t>
            </a:r>
            <a:r>
              <a:rPr lang="sv-SE" altLang="sv-SE" dirty="0">
                <a:latin typeface="Arial" panose="020B0604020202020204" pitchFamily="34" charset="0"/>
              </a:rPr>
              <a:t> | G04BD09 -</a:t>
            </a:r>
            <a:r>
              <a:rPr lang="sv-SE" altLang="sv-SE" dirty="0" err="1">
                <a:latin typeface="Arial" panose="020B0604020202020204" pitchFamily="34" charset="0"/>
              </a:rPr>
              <a:t>Trospium</a:t>
            </a:r>
            <a:r>
              <a:rPr lang="sv-SE" altLang="sv-SE" dirty="0">
                <a:latin typeface="Arial" panose="020B0604020202020204" pitchFamily="34" charset="0"/>
              </a:rPr>
              <a:t> | G04BD10 -</a:t>
            </a:r>
            <a:r>
              <a:rPr lang="sv-SE" altLang="sv-SE" dirty="0" err="1">
                <a:latin typeface="Arial" panose="020B0604020202020204" pitchFamily="34" charset="0"/>
              </a:rPr>
              <a:t>Darifenacin</a:t>
            </a:r>
            <a:r>
              <a:rPr lang="sv-SE" altLang="sv-SE" dirty="0">
                <a:latin typeface="Arial" panose="020B0604020202020204" pitchFamily="34" charset="0"/>
              </a:rPr>
              <a:t> | G04BD11 -</a:t>
            </a:r>
            <a:r>
              <a:rPr lang="sv-SE" altLang="sv-SE" dirty="0" err="1">
                <a:latin typeface="Arial" panose="020B0604020202020204" pitchFamily="34" charset="0"/>
              </a:rPr>
              <a:t>Fesoterodin</a:t>
            </a:r>
            <a:r>
              <a:rPr lang="sv-SE" altLang="sv-SE" dirty="0">
                <a:latin typeface="Arial" panose="020B0604020202020204" pitchFamily="34" charset="0"/>
              </a:rPr>
              <a:t> | G04BD12 -</a:t>
            </a:r>
            <a:r>
              <a:rPr lang="sv-SE" altLang="sv-SE" dirty="0" err="1">
                <a:latin typeface="Arial" panose="020B0604020202020204" pitchFamily="34" charset="0"/>
              </a:rPr>
              <a:t>Mirabegron</a:t>
            </a:r>
            <a:endParaRPr lang="sv-SE" altLang="sv-SE" dirty="0">
              <a:latin typeface="Arial" panose="020B0604020202020204" pitchFamily="34" charset="0"/>
            </a:endParaRPr>
          </a:p>
        </p:txBody>
      </p:sp>
      <p:sp>
        <p:nvSpPr>
          <p:cNvPr id="540676" name="Platshållare för bildnummer 3">
            <a:extLst>
              <a:ext uri="{FF2B5EF4-FFF2-40B4-BE49-F238E27FC236}">
                <a16:creationId xmlns:a16="http://schemas.microsoft.com/office/drawing/2014/main" id="{14C591A4-F818-42E9-B94C-558136CCA8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9DA7FFD-6952-42D4-A3EA-1CD1D91AF707}" type="slidenum">
              <a:rPr lang="sv-SE" altLang="sv-SE" smtClean="0">
                <a:solidFill>
                  <a:srgbClr val="FFFFFF"/>
                </a:solidFill>
              </a:rPr>
              <a:pPr>
                <a:spcBef>
                  <a:spcPct val="0"/>
                </a:spcBef>
              </a:pPr>
              <a:t>8</a:t>
            </a:fld>
            <a:endParaRPr lang="sv-SE" altLang="sv-SE">
              <a:solidFill>
                <a:srgbClr val="FFFFFF"/>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Topplistor / Största ökning/minskning</a:t>
            </a:r>
          </a:p>
          <a:p>
            <a:r>
              <a:rPr lang="sv-SE" dirty="0"/>
              <a:t>Rapporten beskriver vilka substanser som står för de största andelarna, största ökningen</a:t>
            </a:r>
          </a:p>
          <a:p>
            <a:r>
              <a:rPr lang="sv-SE" dirty="0"/>
              <a:t>eller största minskningen med avseende på vald måttenhet. Två tidsperioder kan väljas för</a:t>
            </a:r>
          </a:p>
          <a:p>
            <a:r>
              <a:rPr lang="sv-SE" dirty="0"/>
              <a:t>jämförelse. </a:t>
            </a:r>
          </a:p>
          <a:p>
            <a:r>
              <a:rPr lang="sv-SE" dirty="0"/>
              <a:t>Topplista Totalbelopp</a:t>
            </a:r>
          </a:p>
          <a:p>
            <a:r>
              <a:rPr lang="sv-SE" dirty="0"/>
              <a:t>Urval Recept</a:t>
            </a:r>
          </a:p>
          <a:p>
            <a:r>
              <a:rPr lang="sv-SE" dirty="0"/>
              <a:t>Period: 202101 - 202112</a:t>
            </a:r>
          </a:p>
          <a:p>
            <a:r>
              <a:rPr lang="sv-SE" dirty="0"/>
              <a:t>Kloka Listan 2021</a:t>
            </a:r>
          </a:p>
          <a:p>
            <a:r>
              <a:rPr lang="sv-SE" dirty="0"/>
              <a:t>Uppdragstyp: Vårdval Urologi</a:t>
            </a:r>
          </a:p>
          <a:p>
            <a:r>
              <a:rPr lang="sv-SE" dirty="0"/>
              <a:t>Inom och utom Stockholms län</a:t>
            </a:r>
          </a:p>
          <a:p>
            <a:endParaRPr lang="sv-SE" dirty="0"/>
          </a:p>
          <a:p>
            <a:r>
              <a:rPr lang="sv-SE" dirty="0"/>
              <a:t>Åldersgrupper: ALLA , Kön: ALLA</a:t>
            </a:r>
          </a:p>
          <a:p>
            <a:r>
              <a:rPr lang="sv-SE" dirty="0"/>
              <a:t>Arbetsplatskoder: 10436361000, 10483361000, 10487361200, 10487361201, 10505361000, 10505361001, 11013361003, 16208361000, 90109361000, 90109361002, 90409361000, 92096361000, 99126361000</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FE9345-3C10-4FA7-8C12-F4B06B6AB93E}" type="slidenum">
              <a:rPr kumimoji="0" lang="sv-SE"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2045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a:t>finns också i fermenterad mat, jord, damm, sporer i honung. Kvinna som åt fisk – stora mängder. Finns</a:t>
            </a:r>
            <a:r>
              <a:rPr lang="sv-SE" baseline="0" dirty="0"/>
              <a:t> ett antitoxin.</a:t>
            </a:r>
          </a:p>
          <a:p>
            <a:r>
              <a:rPr lang="en-US" dirty="0"/>
              <a:t>dry mouth, difficulty swallowing, slurred speech, drooping eyelids, and muscle weakness. Subsequent </a:t>
            </a:r>
          </a:p>
          <a:p>
            <a:r>
              <a:rPr lang="en-US" dirty="0"/>
              <a:t>paralysis of respiratory muscles can lead to death. </a:t>
            </a:r>
          </a:p>
          <a:p>
            <a:r>
              <a:rPr lang="en-US" dirty="0" err="1"/>
              <a:t>Upptäcktes</a:t>
            </a:r>
            <a:r>
              <a:rPr lang="en-US" dirty="0"/>
              <a:t> </a:t>
            </a:r>
            <a:r>
              <a:rPr lang="en-US" dirty="0" err="1"/>
              <a:t>över</a:t>
            </a:r>
            <a:r>
              <a:rPr lang="en-US" dirty="0"/>
              <a:t> 100 </a:t>
            </a:r>
            <a:r>
              <a:rPr lang="en-US" dirty="0" err="1"/>
              <a:t>år</a:t>
            </a:r>
            <a:r>
              <a:rPr lang="en-US" dirty="0"/>
              <a:t> sedan. </a:t>
            </a:r>
          </a:p>
          <a:p>
            <a:r>
              <a:rPr lang="en-US" dirty="0"/>
              <a:t>Bara serotype A </a:t>
            </a:r>
            <a:r>
              <a:rPr lang="en-US" dirty="0" err="1"/>
              <a:t>och</a:t>
            </a:r>
            <a:r>
              <a:rPr lang="en-US" dirty="0"/>
              <a:t> B </a:t>
            </a:r>
            <a:r>
              <a:rPr lang="en-US" dirty="0" err="1"/>
              <a:t>används</a:t>
            </a:r>
            <a:r>
              <a:rPr lang="en-US" dirty="0"/>
              <a:t> </a:t>
            </a:r>
            <a:r>
              <a:rPr lang="en-US" dirty="0" err="1"/>
              <a:t>kliniskt</a:t>
            </a:r>
            <a:r>
              <a:rPr lang="en-US" dirty="0"/>
              <a:t>. </a:t>
            </a:r>
            <a:r>
              <a:rPr lang="en-US" dirty="0" err="1"/>
              <a:t>Typ</a:t>
            </a:r>
            <a:r>
              <a:rPr lang="en-US" dirty="0"/>
              <a:t> A har </a:t>
            </a:r>
            <a:r>
              <a:rPr lang="en-US" dirty="0" err="1"/>
              <a:t>längre</a:t>
            </a:r>
            <a:r>
              <a:rPr lang="en-US" dirty="0"/>
              <a:t> T½ </a:t>
            </a:r>
            <a:r>
              <a:rPr lang="en-US" dirty="0" err="1"/>
              <a:t>än</a:t>
            </a:r>
            <a:r>
              <a:rPr lang="en-US" dirty="0"/>
              <a:t> de </a:t>
            </a:r>
            <a:r>
              <a:rPr lang="en-US" dirty="0" err="1"/>
              <a:t>andra</a:t>
            </a:r>
            <a:r>
              <a:rPr lang="en-US" dirty="0"/>
              <a:t> </a:t>
            </a:r>
            <a:r>
              <a:rPr lang="en-US" dirty="0" err="1"/>
              <a:t>serotyperna</a:t>
            </a:r>
            <a:endParaRPr lang="en-US" dirty="0"/>
          </a:p>
          <a:p>
            <a:r>
              <a:rPr lang="en-US" dirty="0" err="1"/>
              <a:t>Skillnad</a:t>
            </a:r>
            <a:r>
              <a:rPr lang="en-US" dirty="0"/>
              <a:t> I </a:t>
            </a:r>
            <a:r>
              <a:rPr lang="en-US" dirty="0" err="1"/>
              <a:t>typer</a:t>
            </a:r>
            <a:r>
              <a:rPr lang="en-US" dirty="0"/>
              <a:t> : </a:t>
            </a:r>
            <a:r>
              <a:rPr lang="en-US" dirty="0" err="1"/>
              <a:t>proteinsekvensskillnader</a:t>
            </a:r>
            <a:endParaRPr lang="en-US" dirty="0"/>
          </a:p>
          <a:p>
            <a:endParaRPr lang="en-US" dirty="0"/>
          </a:p>
          <a:p>
            <a:r>
              <a:rPr lang="en-US" dirty="0" err="1"/>
              <a:t>Återställning</a:t>
            </a:r>
            <a:r>
              <a:rPr lang="en-US" dirty="0"/>
              <a:t>/recovery: </a:t>
            </a:r>
          </a:p>
          <a:p>
            <a:r>
              <a:rPr lang="en-US" dirty="0"/>
              <a:t>First, axonal sprout development in response to growth factor secretion from denervated muscle. These sprouts are active and produce temporary reinnervation in the early recovery phase. </a:t>
            </a:r>
          </a:p>
          <a:p>
            <a:r>
              <a:rPr lang="en-US" dirty="0"/>
              <a:t>Second, during the later phase of recovery, vesicular neurotransmitter release has been found to return in the original nerve terminal. 1</a:t>
            </a:r>
          </a:p>
          <a:p>
            <a:endParaRPr lang="en-US" dirty="0"/>
          </a:p>
          <a:p>
            <a:r>
              <a:rPr lang="en-US" dirty="0"/>
              <a:t>SNARE proteins also appear to play a role in C-fiber </a:t>
            </a:r>
            <a:r>
              <a:rPr lang="en-US" dirty="0" err="1"/>
              <a:t>nocioceptive</a:t>
            </a:r>
            <a:r>
              <a:rPr lang="en-US" dirty="0"/>
              <a:t> neurons that are known to release glutamate and substance P. Those two substances result in vasodilation and the release of pro-inflammatory mediators, such as bradykinin, prostaglandins, histamine, and serotonin. 17 BTXA is thought to involve inhibition of these factors, which may account for its treatment possibilities in chronic pain disorders, such as migraine headaches or neuralgias</a:t>
            </a:r>
            <a:endParaRPr lang="sv-SE" dirty="0"/>
          </a:p>
        </p:txBody>
      </p:sp>
      <p:sp>
        <p:nvSpPr>
          <p:cNvPr id="4" name="Slide Number Placeholder 3"/>
          <p:cNvSpPr>
            <a:spLocks noGrp="1"/>
          </p:cNvSpPr>
          <p:nvPr>
            <p:ph type="sldNum" sz="quarter" idx="10"/>
          </p:nvPr>
        </p:nvSpPr>
        <p:spPr/>
        <p:txBody>
          <a:bodyPr/>
          <a:lstStyle/>
          <a:p>
            <a:fld id="{32E4B59E-5700-459C-A610-D73B8F601130}" type="slidenum">
              <a:rPr lang="sv-SE" smtClean="0"/>
              <a:pPr/>
              <a:t>11</a:t>
            </a:fld>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a:t>Stödproteiner</a:t>
            </a:r>
            <a:r>
              <a:rPr lang="sv-SE" baseline="0" dirty="0"/>
              <a:t> runtom</a:t>
            </a:r>
            <a:endParaRPr lang="sv-SE" dirty="0"/>
          </a:p>
        </p:txBody>
      </p:sp>
      <p:sp>
        <p:nvSpPr>
          <p:cNvPr id="4" name="Slide Number Placeholder 3"/>
          <p:cNvSpPr>
            <a:spLocks noGrp="1"/>
          </p:cNvSpPr>
          <p:nvPr>
            <p:ph type="sldNum" sz="quarter" idx="10"/>
          </p:nvPr>
        </p:nvSpPr>
        <p:spPr/>
        <p:txBody>
          <a:bodyPr/>
          <a:lstStyle/>
          <a:p>
            <a:fld id="{C9A2BB12-251F-40E5-8112-64F108483B61}" type="slidenum">
              <a:rPr lang="sv-SE" smtClean="0"/>
              <a:pPr/>
              <a:t>13</a:t>
            </a:fld>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797278-A1BA-4978-A0D2-FBDF4D6B32C5}" type="slidenum">
              <a:rPr lang="en-US"/>
              <a:pPr fontAlgn="base">
                <a:spcBef>
                  <a:spcPct val="0"/>
                </a:spcBef>
                <a:spcAft>
                  <a:spcPct val="0"/>
                </a:spcAft>
              </a:pPr>
              <a:t>14</a:t>
            </a:fld>
            <a:endParaRPr lang="en-US" dirty="0"/>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i="1" dirty="0">
                <a:latin typeface="Arial" pitchFamily="34" charset="0"/>
                <a:cs typeface="Arial" pitchFamily="34" charset="0"/>
              </a:rPr>
              <a:t>[NOTE TO SPEAKER: THIS SLIDE IS A BUILD]</a:t>
            </a:r>
          </a:p>
          <a:p>
            <a:pPr>
              <a:spcBef>
                <a:spcPct val="0"/>
              </a:spcBef>
            </a:pPr>
            <a:endParaRPr lang="en-US" dirty="0">
              <a:latin typeface="Arial" pitchFamily="34" charset="0"/>
              <a:cs typeface="Arial" pitchFamily="34" charset="0"/>
            </a:endParaRPr>
          </a:p>
          <a:p>
            <a:pPr>
              <a:spcBef>
                <a:spcPct val="0"/>
              </a:spcBef>
            </a:pPr>
            <a:r>
              <a:rPr lang="en-US" dirty="0">
                <a:latin typeface="Arial" pitchFamily="34" charset="0"/>
                <a:cs typeface="Arial" pitchFamily="34" charset="0"/>
              </a:rPr>
              <a:t>In examining regulated receptor expression, it is important to consider that receptor expression is also regulated by the SNARE complex. The sequence of events is:</a:t>
            </a:r>
          </a:p>
          <a:p>
            <a:pPr>
              <a:spcBef>
                <a:spcPct val="0"/>
              </a:spcBef>
            </a:pPr>
            <a:endParaRPr lang="en-US" dirty="0">
              <a:latin typeface="Arial" pitchFamily="34" charset="0"/>
              <a:cs typeface="Arial" pitchFamily="34" charset="0"/>
            </a:endParaRPr>
          </a:p>
          <a:p>
            <a:pPr>
              <a:spcBef>
                <a:spcPct val="0"/>
              </a:spcBef>
            </a:pPr>
            <a:r>
              <a:rPr lang="en-US" b="1" i="1" dirty="0">
                <a:latin typeface="Arial" pitchFamily="34" charset="0"/>
                <a:cs typeface="Arial" pitchFamily="34" charset="0"/>
              </a:rPr>
              <a:t>[Build 1] </a:t>
            </a:r>
          </a:p>
          <a:p>
            <a:pPr>
              <a:spcBef>
                <a:spcPct val="0"/>
              </a:spcBef>
            </a:pPr>
            <a:r>
              <a:rPr lang="en-US" dirty="0">
                <a:latin typeface="Arial" pitchFamily="34" charset="0"/>
                <a:cs typeface="Arial" pitchFamily="34" charset="0"/>
              </a:rPr>
              <a:t>1. SNARE proteins form complex (VAMP, syntaxin, SNAP-25)</a:t>
            </a:r>
          </a:p>
          <a:p>
            <a:pPr>
              <a:spcBef>
                <a:spcPct val="0"/>
              </a:spcBef>
            </a:pPr>
            <a:endParaRPr lang="en-US" dirty="0">
              <a:latin typeface="Arial" pitchFamily="34" charset="0"/>
              <a:cs typeface="Arial" pitchFamily="34" charset="0"/>
            </a:endParaRPr>
          </a:p>
          <a:p>
            <a:pPr>
              <a:spcBef>
                <a:spcPct val="0"/>
              </a:spcBef>
            </a:pPr>
            <a:r>
              <a:rPr lang="en-US" b="1" i="1" dirty="0">
                <a:latin typeface="Arial" pitchFamily="34" charset="0"/>
                <a:cs typeface="Arial" pitchFamily="34" charset="0"/>
              </a:rPr>
              <a:t>[Build 2] </a:t>
            </a:r>
          </a:p>
          <a:p>
            <a:pPr>
              <a:spcBef>
                <a:spcPct val="0"/>
              </a:spcBef>
            </a:pPr>
            <a:r>
              <a:rPr lang="en-US" dirty="0">
                <a:latin typeface="Arial" pitchFamily="34" charset="0"/>
                <a:cs typeface="Arial" pitchFamily="34" charset="0"/>
              </a:rPr>
              <a:t>2. Vesical and terminal membranes fuse </a:t>
            </a:r>
          </a:p>
          <a:p>
            <a:pPr>
              <a:spcBef>
                <a:spcPct val="0"/>
              </a:spcBef>
            </a:pPr>
            <a:endParaRPr lang="en-US" dirty="0">
              <a:latin typeface="Arial" pitchFamily="34" charset="0"/>
              <a:cs typeface="Arial" pitchFamily="34" charset="0"/>
            </a:endParaRPr>
          </a:p>
          <a:p>
            <a:pPr>
              <a:spcBef>
                <a:spcPct val="0"/>
              </a:spcBef>
            </a:pPr>
            <a:r>
              <a:rPr lang="en-US" b="1" i="1" dirty="0">
                <a:latin typeface="Arial" pitchFamily="34" charset="0"/>
                <a:cs typeface="Arial" pitchFamily="34" charset="0"/>
              </a:rPr>
              <a:t>[Build 3] </a:t>
            </a:r>
          </a:p>
          <a:p>
            <a:pPr>
              <a:spcBef>
                <a:spcPct val="0"/>
              </a:spcBef>
            </a:pPr>
            <a:r>
              <a:rPr lang="en-US" dirty="0">
                <a:latin typeface="Arial" pitchFamily="34" charset="0"/>
                <a:cs typeface="Arial" pitchFamily="34" charset="0"/>
              </a:rPr>
              <a:t>3a. Receptors are delivered to the membrane insertion sites</a:t>
            </a:r>
          </a:p>
          <a:p>
            <a:pPr>
              <a:spcBef>
                <a:spcPct val="0"/>
              </a:spcBef>
            </a:pPr>
            <a:r>
              <a:rPr lang="en-US" dirty="0">
                <a:latin typeface="Arial" pitchFamily="34" charset="0"/>
                <a:cs typeface="Arial" pitchFamily="34" charset="0"/>
              </a:rPr>
              <a:t>3b. Neurotransmitters are released</a:t>
            </a:r>
          </a:p>
          <a:p>
            <a:pPr>
              <a:spcBef>
                <a:spcPct val="0"/>
              </a:spcBef>
            </a:pPr>
            <a:endParaRPr lang="en-US" dirty="0">
              <a:latin typeface="Arial" pitchFamily="34" charset="0"/>
              <a:cs typeface="Arial" pitchFamily="34" charset="0"/>
            </a:endParaRPr>
          </a:p>
          <a:p>
            <a:pPr>
              <a:spcBef>
                <a:spcPct val="0"/>
              </a:spcBef>
            </a:pPr>
            <a:r>
              <a:rPr lang="en-US" b="1" i="1" dirty="0">
                <a:latin typeface="Arial" pitchFamily="34" charset="0"/>
                <a:cs typeface="Arial" pitchFamily="34" charset="0"/>
              </a:rPr>
              <a:t>[Build 4] </a:t>
            </a:r>
          </a:p>
          <a:p>
            <a:pPr>
              <a:spcBef>
                <a:spcPct val="0"/>
              </a:spcBef>
            </a:pPr>
            <a:r>
              <a:rPr lang="en-US" dirty="0">
                <a:latin typeface="Arial" pitchFamily="34" charset="0"/>
                <a:cs typeface="Arial" pitchFamily="34" charset="0"/>
              </a:rPr>
              <a:t>4. Mediators (eg, substance P) bind to inserted receptors </a:t>
            </a:r>
            <a:br>
              <a:rPr lang="en-US" dirty="0">
                <a:latin typeface="Arial" pitchFamily="34" charset="0"/>
                <a:cs typeface="Arial" pitchFamily="34" charset="0"/>
              </a:rPr>
            </a:br>
            <a:endParaRPr lang="en-US" dirty="0">
              <a:latin typeface="Arial" pitchFamily="34" charset="0"/>
              <a:cs typeface="Arial" pitchFamily="34" charset="0"/>
            </a:endParaRPr>
          </a:p>
          <a:p>
            <a:pPr marL="223274" indent="-223274">
              <a:spcBef>
                <a:spcPct val="0"/>
              </a:spcBef>
            </a:pPr>
            <a:r>
              <a:rPr lang="en-US" b="1" i="1" dirty="0">
                <a:latin typeface="Arial" pitchFamily="34" charset="0"/>
                <a:cs typeface="Arial" pitchFamily="34" charset="0"/>
              </a:rPr>
              <a:t>[ANIMATION COMPLETE]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23BF64-6972-46D2-A917-432424EA9EBB}" type="slidenum">
              <a:rPr lang="en-US"/>
              <a:pPr fontAlgn="base">
                <a:spcBef>
                  <a:spcPct val="0"/>
                </a:spcBef>
                <a:spcAft>
                  <a:spcPct val="0"/>
                </a:spcAft>
              </a:pPr>
              <a:t>15</a:t>
            </a:fld>
            <a:endParaRPr lang="en-US" dirty="0"/>
          </a:p>
        </p:txBody>
      </p:sp>
      <p:sp>
        <p:nvSpPr>
          <p:cNvPr id="6147" name="Rectangle 2"/>
          <p:cNvSpPr>
            <a:spLocks noGrp="1" noRot="1" noChangeAspect="1" noChangeArrowheads="1" noTextEdit="1"/>
          </p:cNvSpPr>
          <p:nvPr>
            <p:ph type="sldImg"/>
          </p:nvPr>
        </p:nvSpPr>
        <p:spPr bwMode="auto">
          <a:xfrm>
            <a:off x="1125538" y="709613"/>
            <a:ext cx="4611687" cy="3457575"/>
          </a:xfrm>
          <a:noFill/>
          <a:ln>
            <a:solidFill>
              <a:srgbClr val="000000"/>
            </a:solidFill>
            <a:miter lim="800000"/>
            <a:headEnd/>
            <a:tailEnd/>
          </a:ln>
        </p:spPr>
      </p:sp>
      <p:sp>
        <p:nvSpPr>
          <p:cNvPr id="6148" name="Rectangle 3"/>
          <p:cNvSpPr>
            <a:spLocks noGrp="1" noChangeArrowheads="1"/>
          </p:cNvSpPr>
          <p:nvPr>
            <p:ph type="body" idx="1"/>
          </p:nvPr>
        </p:nvSpPr>
        <p:spPr bwMode="auto">
          <a:xfrm>
            <a:off x="596347" y="4303751"/>
            <a:ext cx="5767803" cy="4840249"/>
          </a:xfrm>
          <a:noFill/>
        </p:spPr>
        <p:txBody>
          <a:bodyPr wrap="square" lIns="91256" tIns="45628" rIns="91256" bIns="45628" numCol="1" anchor="t" anchorCtr="0" compatLnSpc="1">
            <a:prstTxWarp prst="textNoShape">
              <a:avLst/>
            </a:prstTxWarp>
            <a:noAutofit/>
          </a:bodyPr>
          <a:lstStyle/>
          <a:p>
            <a:pPr>
              <a:spcBef>
                <a:spcPct val="0"/>
              </a:spcBef>
            </a:pPr>
            <a:r>
              <a:rPr lang="en-US" b="1" i="1" dirty="0">
                <a:latin typeface="Arial" pitchFamily="34" charset="0"/>
                <a:cs typeface="Arial" pitchFamily="34" charset="0"/>
              </a:rPr>
              <a:t>[NOTE TO SPEAKER: THIS SLIDE IS A BUILD]</a:t>
            </a:r>
          </a:p>
          <a:p>
            <a:pPr>
              <a:spcBef>
                <a:spcPct val="0"/>
              </a:spcBef>
            </a:pPr>
            <a:endParaRPr lang="en-US" dirty="0">
              <a:latin typeface="Arial" pitchFamily="34" charset="0"/>
              <a:cs typeface="Arial" pitchFamily="34" charset="0"/>
            </a:endParaRPr>
          </a:p>
          <a:p>
            <a:pPr>
              <a:spcBef>
                <a:spcPct val="0"/>
              </a:spcBef>
            </a:pPr>
            <a:r>
              <a:rPr lang="en-US" dirty="0">
                <a:latin typeface="Arial" pitchFamily="34" charset="0"/>
                <a:cs typeface="Arial" pitchFamily="34" charset="0"/>
              </a:rPr>
              <a:t>As shown previously, BoNT, through inhibition of the SNARE proteins, may inhibit neurotransmission by inhibiting release of neurotransmitters as well as inhibiting receptor expression. This occurs through a mechanism of action similar to that shown previously. </a:t>
            </a:r>
          </a:p>
          <a:p>
            <a:pPr>
              <a:spcBef>
                <a:spcPct val="0"/>
              </a:spcBef>
            </a:pPr>
            <a:endParaRPr lang="en-US" dirty="0">
              <a:latin typeface="Arial" pitchFamily="34" charset="0"/>
              <a:cs typeface="Arial" pitchFamily="34" charset="0"/>
            </a:endParaRPr>
          </a:p>
          <a:p>
            <a:pPr>
              <a:spcBef>
                <a:spcPct val="0"/>
              </a:spcBef>
            </a:pPr>
            <a:r>
              <a:rPr lang="en-US" b="1" i="1" dirty="0">
                <a:latin typeface="Arial" pitchFamily="34" charset="0"/>
                <a:cs typeface="Arial" pitchFamily="34" charset="0"/>
              </a:rPr>
              <a:t>[Build 1] </a:t>
            </a:r>
          </a:p>
          <a:p>
            <a:pPr>
              <a:spcBef>
                <a:spcPct val="0"/>
              </a:spcBef>
              <a:buFontTx/>
              <a:buAutoNum type="arabicPeriod"/>
            </a:pPr>
            <a:r>
              <a:rPr lang="en-US" dirty="0">
                <a:latin typeface="Arial" pitchFamily="34" charset="0"/>
                <a:cs typeface="Arial" pitchFamily="34" charset="0"/>
              </a:rPr>
              <a:t>  BoNT binds to the receptor</a:t>
            </a:r>
          </a:p>
          <a:p>
            <a:pPr>
              <a:spcBef>
                <a:spcPct val="0"/>
              </a:spcBef>
            </a:pPr>
            <a:endParaRPr lang="en-US" dirty="0">
              <a:latin typeface="Arial" pitchFamily="34" charset="0"/>
              <a:cs typeface="Arial" pitchFamily="34" charset="0"/>
            </a:endParaRPr>
          </a:p>
          <a:p>
            <a:pPr>
              <a:spcBef>
                <a:spcPct val="0"/>
              </a:spcBef>
            </a:pPr>
            <a:r>
              <a:rPr lang="en-US" b="1" i="1" dirty="0">
                <a:latin typeface="Arial" pitchFamily="34" charset="0"/>
                <a:cs typeface="Arial" pitchFamily="34" charset="0"/>
              </a:rPr>
              <a:t>[Build 2] </a:t>
            </a:r>
          </a:p>
          <a:p>
            <a:pPr>
              <a:spcBef>
                <a:spcPct val="0"/>
              </a:spcBef>
            </a:pPr>
            <a:r>
              <a:rPr lang="en-US" dirty="0">
                <a:latin typeface="Arial" pitchFamily="34" charset="0"/>
                <a:cs typeface="Arial" pitchFamily="34" charset="0"/>
              </a:rPr>
              <a:t>2. BoNT is endocytosed</a:t>
            </a:r>
          </a:p>
          <a:p>
            <a:pPr>
              <a:spcBef>
                <a:spcPct val="0"/>
              </a:spcBef>
            </a:pPr>
            <a:endParaRPr lang="en-US" dirty="0">
              <a:latin typeface="Arial" pitchFamily="34" charset="0"/>
              <a:cs typeface="Arial" pitchFamily="34" charset="0"/>
            </a:endParaRPr>
          </a:p>
          <a:p>
            <a:pPr>
              <a:spcBef>
                <a:spcPct val="0"/>
              </a:spcBef>
            </a:pPr>
            <a:r>
              <a:rPr lang="en-US" b="1" i="1" dirty="0">
                <a:latin typeface="Arial" pitchFamily="34" charset="0"/>
                <a:cs typeface="Arial" pitchFamily="34" charset="0"/>
              </a:rPr>
              <a:t>[Build 3] </a:t>
            </a:r>
          </a:p>
          <a:p>
            <a:pPr>
              <a:spcBef>
                <a:spcPct val="0"/>
              </a:spcBef>
            </a:pPr>
            <a:r>
              <a:rPr lang="en-US" dirty="0">
                <a:latin typeface="Arial" pitchFamily="34" charset="0"/>
                <a:cs typeface="Arial" pitchFamily="34" charset="0"/>
              </a:rPr>
              <a:t>3. Light chain of BoNT cleaves specific SNARE proteins</a:t>
            </a:r>
          </a:p>
          <a:p>
            <a:pPr marL="342881" lvl="1" indent="-171441">
              <a:spcBef>
                <a:spcPct val="0"/>
              </a:spcBef>
              <a:buFontTx/>
              <a:buChar char="-"/>
            </a:pPr>
            <a:r>
              <a:rPr lang="en-US" dirty="0">
                <a:latin typeface="Arial" pitchFamily="34" charset="0"/>
                <a:cs typeface="Arial" pitchFamily="34" charset="0"/>
              </a:rPr>
              <a:t>BoNT serotypes A, C, E target SNAP-25</a:t>
            </a:r>
          </a:p>
          <a:p>
            <a:pPr marL="342881" lvl="1" indent="-171441">
              <a:spcBef>
                <a:spcPct val="0"/>
              </a:spcBef>
              <a:buFontTx/>
              <a:buChar char="-"/>
            </a:pPr>
            <a:r>
              <a:rPr lang="en-US" dirty="0">
                <a:latin typeface="Arial" pitchFamily="34" charset="0"/>
                <a:cs typeface="Arial" pitchFamily="34" charset="0"/>
              </a:rPr>
              <a:t>BoNT serotypes B, D, F, G target VAMP</a:t>
            </a:r>
          </a:p>
          <a:p>
            <a:pPr>
              <a:spcBef>
                <a:spcPct val="0"/>
              </a:spcBef>
            </a:pPr>
            <a:endParaRPr lang="en-US" dirty="0">
              <a:latin typeface="Arial" pitchFamily="34" charset="0"/>
              <a:cs typeface="Arial" pitchFamily="34" charset="0"/>
            </a:endParaRPr>
          </a:p>
          <a:p>
            <a:pPr>
              <a:spcBef>
                <a:spcPct val="0"/>
              </a:spcBef>
            </a:pPr>
            <a:r>
              <a:rPr lang="en-US" b="1" i="1" dirty="0">
                <a:latin typeface="Arial" pitchFamily="34" charset="0"/>
                <a:cs typeface="Arial" pitchFamily="34" charset="0"/>
              </a:rPr>
              <a:t>[Build 4] </a:t>
            </a:r>
          </a:p>
          <a:p>
            <a:pPr>
              <a:spcBef>
                <a:spcPct val="0"/>
              </a:spcBef>
            </a:pPr>
            <a:r>
              <a:rPr lang="en-US" dirty="0">
                <a:latin typeface="Arial" pitchFamily="34" charset="0"/>
                <a:cs typeface="Arial" pitchFamily="34" charset="0"/>
              </a:rPr>
              <a:t>4. SNARE complex does not form </a:t>
            </a:r>
            <a:br>
              <a:rPr lang="en-US" dirty="0">
                <a:latin typeface="Arial" pitchFamily="34" charset="0"/>
                <a:cs typeface="Arial" pitchFamily="34" charset="0"/>
              </a:rPr>
            </a:br>
            <a:endParaRPr lang="en-US" dirty="0">
              <a:latin typeface="Arial" pitchFamily="34" charset="0"/>
              <a:cs typeface="Arial" pitchFamily="34" charset="0"/>
            </a:endParaRPr>
          </a:p>
          <a:p>
            <a:pPr marL="223274" indent="-223274">
              <a:spcBef>
                <a:spcPct val="0"/>
              </a:spcBef>
            </a:pPr>
            <a:r>
              <a:rPr lang="en-US" b="1" i="1" dirty="0">
                <a:latin typeface="Arial" pitchFamily="34" charset="0"/>
                <a:cs typeface="Arial" pitchFamily="34" charset="0"/>
              </a:rPr>
              <a:t>[ANIMATION COMPLETE]</a:t>
            </a:r>
          </a:p>
          <a:p>
            <a:pPr>
              <a:spcBef>
                <a:spcPct val="0"/>
              </a:spcBef>
            </a:pPr>
            <a:endParaRPr lang="en-US" dirty="0">
              <a:latin typeface="Arial" pitchFamily="34" charset="0"/>
              <a:cs typeface="Arial" pitchFamily="34" charset="0"/>
            </a:endParaRPr>
          </a:p>
          <a:p>
            <a:pPr>
              <a:spcBef>
                <a:spcPct val="0"/>
              </a:spcBef>
            </a:pPr>
            <a:r>
              <a:rPr lang="en-US" dirty="0">
                <a:latin typeface="Arial" pitchFamily="34" charset="0"/>
                <a:cs typeface="Arial" pitchFamily="34" charset="0"/>
              </a:rPr>
              <a:t>Neurotransmitter release is inhibited.</a:t>
            </a:r>
          </a:p>
          <a:p>
            <a:pPr>
              <a:spcBef>
                <a:spcPct val="0"/>
              </a:spcBef>
            </a:pPr>
            <a:r>
              <a:rPr lang="en-US" dirty="0">
                <a:latin typeface="Arial" pitchFamily="34" charset="0"/>
                <a:cs typeface="Arial" pitchFamily="34" charset="0"/>
              </a:rPr>
              <a:t>Receptor expression is inhibited and mediators are unable to bind.</a:t>
            </a:r>
          </a:p>
          <a:p>
            <a:pPr>
              <a:spcBef>
                <a:spcPct val="0"/>
              </a:spcBef>
            </a:pPr>
            <a:endParaRPr lang="en-US" dirty="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err="1"/>
              <a:t>Strabismus</a:t>
            </a:r>
            <a:r>
              <a:rPr lang="sv-SE" dirty="0"/>
              <a:t>: skelning – första användningsområdet med toxin A 1980</a:t>
            </a:r>
          </a:p>
          <a:p>
            <a:r>
              <a:rPr lang="sv-SE" dirty="0" err="1"/>
              <a:t>Blepharospasm</a:t>
            </a:r>
            <a:r>
              <a:rPr lang="sv-SE" dirty="0"/>
              <a:t>: Överaktivitet i muskler som styr blinkning 1987</a:t>
            </a:r>
          </a:p>
          <a:p>
            <a:endParaRPr lang="sv-SE" dirty="0"/>
          </a:p>
          <a:p>
            <a:r>
              <a:rPr lang="sv-SE" dirty="0"/>
              <a:t>-99 började användas mot neurogen</a:t>
            </a:r>
            <a:r>
              <a:rPr lang="sv-SE" baseline="0" dirty="0"/>
              <a:t> OAB och -03 tidiga erfarenheter av användning mot mkt svår i OAB.</a:t>
            </a:r>
            <a:endParaRPr lang="sv-SE" dirty="0"/>
          </a:p>
        </p:txBody>
      </p:sp>
      <p:sp>
        <p:nvSpPr>
          <p:cNvPr id="4" name="Slide Number Placeholder 3"/>
          <p:cNvSpPr>
            <a:spLocks noGrp="1"/>
          </p:cNvSpPr>
          <p:nvPr>
            <p:ph type="sldNum" sz="quarter" idx="10"/>
          </p:nvPr>
        </p:nvSpPr>
        <p:spPr/>
        <p:txBody>
          <a:bodyPr/>
          <a:lstStyle/>
          <a:p>
            <a:fld id="{C9A2BB12-251F-40E5-8112-64F108483B61}" type="slidenum">
              <a:rPr lang="sv-SE" smtClean="0"/>
              <a:pPr/>
              <a:t>16</a:t>
            </a:fld>
            <a:endParaRPr lang="sv-S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200" b="0" i="0" kern="1200" dirty="0">
                <a:solidFill>
                  <a:schemeClr val="tx1"/>
                </a:solidFill>
                <a:latin typeface="+mn-lt"/>
                <a:ea typeface="+mn-ea"/>
                <a:cs typeface="+mn-cs"/>
              </a:rPr>
              <a:t>botulinum toxin type B (MyoBloc</a:t>
            </a:r>
            <a:endParaRPr lang="sv-SE" dirty="0"/>
          </a:p>
        </p:txBody>
      </p:sp>
      <p:sp>
        <p:nvSpPr>
          <p:cNvPr id="4" name="Slide Number Placeholder 3"/>
          <p:cNvSpPr>
            <a:spLocks noGrp="1"/>
          </p:cNvSpPr>
          <p:nvPr>
            <p:ph type="sldNum" sz="quarter" idx="10"/>
          </p:nvPr>
        </p:nvSpPr>
        <p:spPr/>
        <p:txBody>
          <a:bodyPr/>
          <a:lstStyle/>
          <a:p>
            <a:fld id="{32E4B59E-5700-459C-A610-D73B8F601130}" type="slidenum">
              <a:rPr lang="sv-SE" smtClean="0"/>
              <a:pPr/>
              <a:t>17</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a:p>
        </p:txBody>
      </p:sp>
      <p:sp>
        <p:nvSpPr>
          <p:cNvPr id="4" name="Date Placeholder 3"/>
          <p:cNvSpPr>
            <a:spLocks noGrp="1"/>
          </p:cNvSpPr>
          <p:nvPr>
            <p:ph type="dt" sz="half" idx="10"/>
          </p:nvPr>
        </p:nvSpPr>
        <p:spPr/>
        <p:txBody>
          <a:bodyPr/>
          <a:lstStyle/>
          <a:p>
            <a:fld id="{317B4000-0E3F-4A22-BC8D-8319F262F728}" type="datetime1">
              <a:rPr lang="sv-SE" smtClean="0"/>
              <a:pPr/>
              <a:t>2022-10-31</a:t>
            </a:fld>
            <a:endParaRPr lang="sv-SE"/>
          </a:p>
        </p:txBody>
      </p:sp>
      <p:sp>
        <p:nvSpPr>
          <p:cNvPr id="5" name="Footer Placeholder 4"/>
          <p:cNvSpPr>
            <a:spLocks noGrp="1"/>
          </p:cNvSpPr>
          <p:nvPr>
            <p:ph type="ftr" sz="quarter" idx="11"/>
          </p:nvPr>
        </p:nvSpPr>
        <p:spPr/>
        <p:txBody>
          <a:bodyPr/>
          <a:lstStyle/>
          <a:p>
            <a:r>
              <a:rPr lang="sv-SE"/>
              <a:t>Stockholms Urogynmottagning</a:t>
            </a:r>
          </a:p>
        </p:txBody>
      </p:sp>
      <p:sp>
        <p:nvSpPr>
          <p:cNvPr id="6" name="Slide Number Placeholder 5"/>
          <p:cNvSpPr>
            <a:spLocks noGrp="1"/>
          </p:cNvSpPr>
          <p:nvPr>
            <p:ph type="sldNum" sz="quarter" idx="12"/>
          </p:nvPr>
        </p:nvSpPr>
        <p:spPr/>
        <p:txBody>
          <a:bodyPr/>
          <a:lstStyle/>
          <a:p>
            <a:fld id="{3EE4BCF0-F7A5-4181-9FB6-B15532FB1B15}"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fld id="{9D8A4F82-649C-473B-835B-FC8C855D62F6}" type="datetime1">
              <a:rPr lang="sv-SE" smtClean="0"/>
              <a:pPr/>
              <a:t>2022-10-31</a:t>
            </a:fld>
            <a:endParaRPr lang="sv-SE"/>
          </a:p>
        </p:txBody>
      </p:sp>
      <p:sp>
        <p:nvSpPr>
          <p:cNvPr id="5" name="Footer Placeholder 4"/>
          <p:cNvSpPr>
            <a:spLocks noGrp="1"/>
          </p:cNvSpPr>
          <p:nvPr>
            <p:ph type="ftr" sz="quarter" idx="11"/>
          </p:nvPr>
        </p:nvSpPr>
        <p:spPr/>
        <p:txBody>
          <a:bodyPr/>
          <a:lstStyle/>
          <a:p>
            <a:r>
              <a:rPr lang="sv-SE"/>
              <a:t>Stockholms Urogynmottagning</a:t>
            </a:r>
          </a:p>
        </p:txBody>
      </p:sp>
      <p:sp>
        <p:nvSpPr>
          <p:cNvPr id="6" name="Slide Number Placeholder 5"/>
          <p:cNvSpPr>
            <a:spLocks noGrp="1"/>
          </p:cNvSpPr>
          <p:nvPr>
            <p:ph type="sldNum" sz="quarter" idx="12"/>
          </p:nvPr>
        </p:nvSpPr>
        <p:spPr/>
        <p:txBody>
          <a:bodyPr/>
          <a:lstStyle/>
          <a:p>
            <a:fld id="{3EE4BCF0-F7A5-4181-9FB6-B15532FB1B15}"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sv-S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fld id="{289A5B77-8327-49B8-A383-54835ECA0AAE}" type="datetime1">
              <a:rPr lang="sv-SE" smtClean="0"/>
              <a:pPr/>
              <a:t>2022-10-31</a:t>
            </a:fld>
            <a:endParaRPr lang="sv-SE"/>
          </a:p>
        </p:txBody>
      </p:sp>
      <p:sp>
        <p:nvSpPr>
          <p:cNvPr id="5" name="Footer Placeholder 4"/>
          <p:cNvSpPr>
            <a:spLocks noGrp="1"/>
          </p:cNvSpPr>
          <p:nvPr>
            <p:ph type="ftr" sz="quarter" idx="11"/>
          </p:nvPr>
        </p:nvSpPr>
        <p:spPr/>
        <p:txBody>
          <a:bodyPr/>
          <a:lstStyle/>
          <a:p>
            <a:r>
              <a:rPr lang="sv-SE"/>
              <a:t>Stockholms Urogynmottagning</a:t>
            </a:r>
          </a:p>
        </p:txBody>
      </p:sp>
      <p:sp>
        <p:nvSpPr>
          <p:cNvPr id="6" name="Slide Number Placeholder 5"/>
          <p:cNvSpPr>
            <a:spLocks noGrp="1"/>
          </p:cNvSpPr>
          <p:nvPr>
            <p:ph type="sldNum" sz="quarter" idx="12"/>
          </p:nvPr>
        </p:nvSpPr>
        <p:spPr/>
        <p:txBody>
          <a:bodyPr/>
          <a:lstStyle/>
          <a:p>
            <a:fld id="{3EE4BCF0-F7A5-4181-9FB6-B15532FB1B15}" type="slidenum">
              <a:rPr lang="sv-SE" smtClean="0"/>
              <a:pPr/>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ubrik och innehåll med underrubrik">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format</a:t>
            </a:r>
          </a:p>
        </p:txBody>
      </p:sp>
      <p:sp>
        <p:nvSpPr>
          <p:cNvPr id="13" name="Platshållare för text 12"/>
          <p:cNvSpPr>
            <a:spLocks noGrp="1"/>
          </p:cNvSpPr>
          <p:nvPr>
            <p:ph type="body" sz="quarter" idx="11"/>
          </p:nvPr>
        </p:nvSpPr>
        <p:spPr>
          <a:xfrm>
            <a:off x="628650" y="1282701"/>
            <a:ext cx="7886700" cy="542925"/>
          </a:xfrm>
        </p:spPr>
        <p:txBody>
          <a:bodyPr>
            <a:normAutofit/>
          </a:bodyPr>
          <a:lstStyle>
            <a:lvl1pPr marL="0" indent="0">
              <a:buNone/>
              <a:defRPr sz="1800" b="1">
                <a:solidFill>
                  <a:schemeClr val="accent3"/>
                </a:solidFill>
              </a:defRPr>
            </a:lvl1pPr>
          </a:lstStyle>
          <a:p>
            <a:pPr lvl="0"/>
            <a:r>
              <a:rPr lang="sv-SE" dirty="0"/>
              <a:t>Redigera format för bakgrundstext</a:t>
            </a:r>
          </a:p>
        </p:txBody>
      </p:sp>
      <p:sp>
        <p:nvSpPr>
          <p:cNvPr id="6" name="Platshållare för innehåll 2"/>
          <p:cNvSpPr>
            <a:spLocks noGrp="1"/>
          </p:cNvSpPr>
          <p:nvPr>
            <p:ph sz="half" idx="12"/>
          </p:nvPr>
        </p:nvSpPr>
        <p:spPr>
          <a:xfrm>
            <a:off x="628650" y="1825625"/>
            <a:ext cx="7886700" cy="4351338"/>
          </a:xfrm>
        </p:spPr>
        <p:txBody>
          <a:bodyPr>
            <a:normAutofit/>
          </a:bodyPr>
          <a:lstStyle>
            <a:lvl1pPr>
              <a:buClr>
                <a:schemeClr val="accent3"/>
              </a:buClr>
              <a:buSzPct val="150000"/>
              <a:defRPr sz="1500"/>
            </a:lvl1pPr>
            <a:lvl2pPr marL="600075" indent="-257175">
              <a:buClr>
                <a:schemeClr val="accent3"/>
              </a:buClr>
              <a:buSzPct val="100000"/>
              <a:buFont typeface="Verdana" panose="020B0604030504040204" pitchFamily="34" charset="0"/>
              <a:buChar char="−"/>
              <a:defRPr sz="1350"/>
            </a:lvl2pPr>
            <a:lvl3pPr marL="857250" indent="-171450">
              <a:buClr>
                <a:schemeClr val="accent3"/>
              </a:buClr>
              <a:buSzPct val="100000"/>
              <a:buFont typeface="Wingdings" panose="05000000000000000000" pitchFamily="2" charset="2"/>
              <a:buChar char="§"/>
              <a:defRPr sz="1200"/>
            </a:lvl3pPr>
            <a:lvl4pPr>
              <a:buClr>
                <a:schemeClr val="accent3"/>
              </a:buClr>
              <a:buSzPct val="150000"/>
              <a:defRPr sz="1050"/>
            </a:lvl4pPr>
            <a:lvl5pPr marL="1543050" indent="-171450">
              <a:buClr>
                <a:schemeClr val="accent3"/>
              </a:buClr>
              <a:buSzPct val="100000"/>
              <a:buFont typeface="Courier New" panose="02070309020205020404" pitchFamily="49" charset="0"/>
              <a:buChar char="o"/>
              <a:defRPr sz="1050"/>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custDataLst>
      <p:tags r:id="rId1"/>
    </p:custDataLst>
    <p:extLst>
      <p:ext uri="{BB962C8B-B14F-4D97-AF65-F5344CB8AC3E}">
        <p14:creationId xmlns:p14="http://schemas.microsoft.com/office/powerpoint/2010/main" val="3312669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Rubrik och innehåll utan underrubrik">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format</a:t>
            </a:r>
          </a:p>
        </p:txBody>
      </p:sp>
      <p:sp>
        <p:nvSpPr>
          <p:cNvPr id="6" name="Platshållare för innehåll 2"/>
          <p:cNvSpPr>
            <a:spLocks noGrp="1"/>
          </p:cNvSpPr>
          <p:nvPr>
            <p:ph sz="half" idx="12"/>
          </p:nvPr>
        </p:nvSpPr>
        <p:spPr>
          <a:xfrm>
            <a:off x="628650" y="1587086"/>
            <a:ext cx="7886700" cy="4351338"/>
          </a:xfrm>
        </p:spPr>
        <p:txBody>
          <a:bodyPr>
            <a:normAutofit/>
          </a:bodyPr>
          <a:lstStyle>
            <a:lvl1pPr>
              <a:buClr>
                <a:schemeClr val="accent3"/>
              </a:buClr>
              <a:buSzPct val="150000"/>
              <a:defRPr sz="1500"/>
            </a:lvl1pPr>
            <a:lvl2pPr marL="600075" indent="-257175">
              <a:buClr>
                <a:schemeClr val="accent3"/>
              </a:buClr>
              <a:buSzPct val="100000"/>
              <a:buFont typeface="Verdana" panose="020B0604030504040204" pitchFamily="34" charset="0"/>
              <a:buChar char="−"/>
              <a:defRPr sz="1350"/>
            </a:lvl2pPr>
            <a:lvl3pPr marL="857250" indent="-171450">
              <a:buClr>
                <a:schemeClr val="accent3"/>
              </a:buClr>
              <a:buSzPct val="100000"/>
              <a:buFont typeface="Wingdings" panose="05000000000000000000" pitchFamily="2" charset="2"/>
              <a:buChar char="§"/>
              <a:defRPr sz="1200"/>
            </a:lvl3pPr>
            <a:lvl4pPr>
              <a:buClr>
                <a:schemeClr val="accent3"/>
              </a:buClr>
              <a:buSzPct val="150000"/>
              <a:defRPr sz="1050"/>
            </a:lvl4pPr>
            <a:lvl5pPr marL="1543050" indent="-171450">
              <a:buClr>
                <a:schemeClr val="accent3"/>
              </a:buClr>
              <a:buSzPct val="100000"/>
              <a:buFont typeface="Courier New" panose="02070309020205020404" pitchFamily="49" charset="0"/>
              <a:buChar char="o"/>
              <a:defRPr sz="1050"/>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custDataLst>
      <p:tags r:id="rId1"/>
    </p:custDataLst>
    <p:extLst>
      <p:ext uri="{BB962C8B-B14F-4D97-AF65-F5344CB8AC3E}">
        <p14:creationId xmlns:p14="http://schemas.microsoft.com/office/powerpoint/2010/main" val="2803512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om, 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4089906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sv-SE"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Date Placeholder 3"/>
          <p:cNvSpPr>
            <a:spLocks noGrp="1"/>
          </p:cNvSpPr>
          <p:nvPr>
            <p:ph type="dt" sz="half" idx="10"/>
          </p:nvPr>
        </p:nvSpPr>
        <p:spPr/>
        <p:txBody>
          <a:bodyPr/>
          <a:lstStyle/>
          <a:p>
            <a:fld id="{817CE534-025C-4E77-A380-D3ED117D513B}" type="datetime1">
              <a:rPr lang="sv-SE" smtClean="0"/>
              <a:pPr/>
              <a:t>2022-10-31</a:t>
            </a:fld>
            <a:endParaRPr lang="sv-SE"/>
          </a:p>
        </p:txBody>
      </p:sp>
      <p:sp>
        <p:nvSpPr>
          <p:cNvPr id="5" name="Footer Placeholder 4"/>
          <p:cNvSpPr>
            <a:spLocks noGrp="1"/>
          </p:cNvSpPr>
          <p:nvPr>
            <p:ph type="ftr" sz="quarter" idx="11"/>
          </p:nvPr>
        </p:nvSpPr>
        <p:spPr/>
        <p:txBody>
          <a:bodyPr/>
          <a:lstStyle/>
          <a:p>
            <a:r>
              <a:rPr lang="sv-SE"/>
              <a:t>Stockholms Urogynmottagning</a:t>
            </a:r>
          </a:p>
        </p:txBody>
      </p:sp>
      <p:sp>
        <p:nvSpPr>
          <p:cNvPr id="6" name="Slide Number Placeholder 5"/>
          <p:cNvSpPr>
            <a:spLocks noGrp="1"/>
          </p:cNvSpPr>
          <p:nvPr>
            <p:ph type="sldNum" sz="quarter" idx="12"/>
          </p:nvPr>
        </p:nvSpPr>
        <p:spPr/>
        <p:txBody>
          <a:bodyPr/>
          <a:lstStyle/>
          <a:p>
            <a:fld id="{3EE4BCF0-F7A5-4181-9FB6-B15532FB1B15}"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BF5219-7281-47D5-89AD-F3F6532BEB1F}" type="datetime1">
              <a:rPr lang="sv-SE" smtClean="0"/>
              <a:pPr/>
              <a:t>2022-10-31</a:t>
            </a:fld>
            <a:endParaRPr lang="sv-SE"/>
          </a:p>
        </p:txBody>
      </p:sp>
      <p:sp>
        <p:nvSpPr>
          <p:cNvPr id="5" name="Footer Placeholder 4"/>
          <p:cNvSpPr>
            <a:spLocks noGrp="1"/>
          </p:cNvSpPr>
          <p:nvPr>
            <p:ph type="ftr" sz="quarter" idx="11"/>
          </p:nvPr>
        </p:nvSpPr>
        <p:spPr/>
        <p:txBody>
          <a:bodyPr/>
          <a:lstStyle/>
          <a:p>
            <a:r>
              <a:rPr lang="sv-SE"/>
              <a:t>Stockholms Urogynmottagning</a:t>
            </a:r>
          </a:p>
        </p:txBody>
      </p:sp>
      <p:sp>
        <p:nvSpPr>
          <p:cNvPr id="6" name="Slide Number Placeholder 5"/>
          <p:cNvSpPr>
            <a:spLocks noGrp="1"/>
          </p:cNvSpPr>
          <p:nvPr>
            <p:ph type="sldNum" sz="quarter" idx="12"/>
          </p:nvPr>
        </p:nvSpPr>
        <p:spPr/>
        <p:txBody>
          <a:bodyPr/>
          <a:lstStyle/>
          <a:p>
            <a:fld id="{3EE4BCF0-F7A5-4181-9FB6-B15532FB1B15}"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p:cNvSpPr>
            <a:spLocks noGrp="1"/>
          </p:cNvSpPr>
          <p:nvPr>
            <p:ph type="dt" sz="half" idx="10"/>
          </p:nvPr>
        </p:nvSpPr>
        <p:spPr/>
        <p:txBody>
          <a:bodyPr/>
          <a:lstStyle/>
          <a:p>
            <a:fld id="{71D3884F-4672-47E1-A603-F3EC504434F0}" type="datetime1">
              <a:rPr lang="sv-SE" smtClean="0"/>
              <a:pPr/>
              <a:t>2022-10-31</a:t>
            </a:fld>
            <a:endParaRPr lang="sv-SE"/>
          </a:p>
        </p:txBody>
      </p:sp>
      <p:sp>
        <p:nvSpPr>
          <p:cNvPr id="6" name="Footer Placeholder 5"/>
          <p:cNvSpPr>
            <a:spLocks noGrp="1"/>
          </p:cNvSpPr>
          <p:nvPr>
            <p:ph type="ftr" sz="quarter" idx="11"/>
          </p:nvPr>
        </p:nvSpPr>
        <p:spPr/>
        <p:txBody>
          <a:bodyPr/>
          <a:lstStyle/>
          <a:p>
            <a:r>
              <a:rPr lang="sv-SE"/>
              <a:t>Stockholms Urogynmottagning</a:t>
            </a:r>
          </a:p>
        </p:txBody>
      </p:sp>
      <p:sp>
        <p:nvSpPr>
          <p:cNvPr id="7" name="Slide Number Placeholder 6"/>
          <p:cNvSpPr>
            <a:spLocks noGrp="1"/>
          </p:cNvSpPr>
          <p:nvPr>
            <p:ph type="sldNum" sz="quarter" idx="12"/>
          </p:nvPr>
        </p:nvSpPr>
        <p:spPr/>
        <p:txBody>
          <a:bodyPr/>
          <a:lstStyle/>
          <a:p>
            <a:fld id="{3EE4BCF0-F7A5-4181-9FB6-B15532FB1B15}"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p:cNvSpPr>
            <a:spLocks noGrp="1"/>
          </p:cNvSpPr>
          <p:nvPr>
            <p:ph type="dt" sz="half" idx="10"/>
          </p:nvPr>
        </p:nvSpPr>
        <p:spPr/>
        <p:txBody>
          <a:bodyPr/>
          <a:lstStyle/>
          <a:p>
            <a:fld id="{800A55DD-B1DD-41C8-A719-7DDF5E0448C2}" type="datetime1">
              <a:rPr lang="sv-SE" smtClean="0"/>
              <a:pPr/>
              <a:t>2022-10-31</a:t>
            </a:fld>
            <a:endParaRPr lang="sv-SE"/>
          </a:p>
        </p:txBody>
      </p:sp>
      <p:sp>
        <p:nvSpPr>
          <p:cNvPr id="8" name="Footer Placeholder 7"/>
          <p:cNvSpPr>
            <a:spLocks noGrp="1"/>
          </p:cNvSpPr>
          <p:nvPr>
            <p:ph type="ftr" sz="quarter" idx="11"/>
          </p:nvPr>
        </p:nvSpPr>
        <p:spPr/>
        <p:txBody>
          <a:bodyPr/>
          <a:lstStyle/>
          <a:p>
            <a:r>
              <a:rPr lang="sv-SE"/>
              <a:t>Stockholms Urogynmottagning</a:t>
            </a:r>
          </a:p>
        </p:txBody>
      </p:sp>
      <p:sp>
        <p:nvSpPr>
          <p:cNvPr id="9" name="Slide Number Placeholder 8"/>
          <p:cNvSpPr>
            <a:spLocks noGrp="1"/>
          </p:cNvSpPr>
          <p:nvPr>
            <p:ph type="sldNum" sz="quarter" idx="12"/>
          </p:nvPr>
        </p:nvSpPr>
        <p:spPr/>
        <p:txBody>
          <a:bodyPr/>
          <a:lstStyle/>
          <a:p>
            <a:fld id="{3EE4BCF0-F7A5-4181-9FB6-B15532FB1B15}"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Date Placeholder 2"/>
          <p:cNvSpPr>
            <a:spLocks noGrp="1"/>
          </p:cNvSpPr>
          <p:nvPr>
            <p:ph type="dt" sz="half" idx="10"/>
          </p:nvPr>
        </p:nvSpPr>
        <p:spPr/>
        <p:txBody>
          <a:bodyPr/>
          <a:lstStyle/>
          <a:p>
            <a:fld id="{96693061-395B-4B30-8371-56F40450C04F}" type="datetime1">
              <a:rPr lang="sv-SE" smtClean="0"/>
              <a:pPr/>
              <a:t>2022-10-31</a:t>
            </a:fld>
            <a:endParaRPr lang="sv-SE"/>
          </a:p>
        </p:txBody>
      </p:sp>
      <p:sp>
        <p:nvSpPr>
          <p:cNvPr id="4" name="Footer Placeholder 3"/>
          <p:cNvSpPr>
            <a:spLocks noGrp="1"/>
          </p:cNvSpPr>
          <p:nvPr>
            <p:ph type="ftr" sz="quarter" idx="11"/>
          </p:nvPr>
        </p:nvSpPr>
        <p:spPr/>
        <p:txBody>
          <a:bodyPr/>
          <a:lstStyle/>
          <a:p>
            <a:r>
              <a:rPr lang="sv-SE"/>
              <a:t>Stockholms Urogynmottagning</a:t>
            </a:r>
          </a:p>
        </p:txBody>
      </p:sp>
      <p:sp>
        <p:nvSpPr>
          <p:cNvPr id="5" name="Slide Number Placeholder 4"/>
          <p:cNvSpPr>
            <a:spLocks noGrp="1"/>
          </p:cNvSpPr>
          <p:nvPr>
            <p:ph type="sldNum" sz="quarter" idx="12"/>
          </p:nvPr>
        </p:nvSpPr>
        <p:spPr/>
        <p:txBody>
          <a:bodyPr/>
          <a:lstStyle/>
          <a:p>
            <a:fld id="{3EE4BCF0-F7A5-4181-9FB6-B15532FB1B15}"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FF56F2-CB7C-4F35-AE8C-5294BD52B05C}" type="datetime1">
              <a:rPr lang="sv-SE" smtClean="0"/>
              <a:pPr/>
              <a:t>2022-10-31</a:t>
            </a:fld>
            <a:endParaRPr lang="sv-SE"/>
          </a:p>
        </p:txBody>
      </p:sp>
      <p:sp>
        <p:nvSpPr>
          <p:cNvPr id="3" name="Footer Placeholder 2"/>
          <p:cNvSpPr>
            <a:spLocks noGrp="1"/>
          </p:cNvSpPr>
          <p:nvPr>
            <p:ph type="ftr" sz="quarter" idx="11"/>
          </p:nvPr>
        </p:nvSpPr>
        <p:spPr/>
        <p:txBody>
          <a:bodyPr/>
          <a:lstStyle/>
          <a:p>
            <a:r>
              <a:rPr lang="sv-SE"/>
              <a:t>Stockholms Urogynmottagning</a:t>
            </a:r>
          </a:p>
        </p:txBody>
      </p:sp>
      <p:sp>
        <p:nvSpPr>
          <p:cNvPr id="4" name="Slide Number Placeholder 3"/>
          <p:cNvSpPr>
            <a:spLocks noGrp="1"/>
          </p:cNvSpPr>
          <p:nvPr>
            <p:ph type="sldNum" sz="quarter" idx="12"/>
          </p:nvPr>
        </p:nvSpPr>
        <p:spPr/>
        <p:txBody>
          <a:bodyPr/>
          <a:lstStyle/>
          <a:p>
            <a:fld id="{3EE4BCF0-F7A5-4181-9FB6-B15532FB1B15}"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8430B9-BC28-4A61-96BD-D05B4949D1C4}" type="datetime1">
              <a:rPr lang="sv-SE" smtClean="0"/>
              <a:pPr/>
              <a:t>2022-10-31</a:t>
            </a:fld>
            <a:endParaRPr lang="sv-SE"/>
          </a:p>
        </p:txBody>
      </p:sp>
      <p:sp>
        <p:nvSpPr>
          <p:cNvPr id="6" name="Footer Placeholder 5"/>
          <p:cNvSpPr>
            <a:spLocks noGrp="1"/>
          </p:cNvSpPr>
          <p:nvPr>
            <p:ph type="ftr" sz="quarter" idx="11"/>
          </p:nvPr>
        </p:nvSpPr>
        <p:spPr/>
        <p:txBody>
          <a:bodyPr/>
          <a:lstStyle/>
          <a:p>
            <a:r>
              <a:rPr lang="sv-SE"/>
              <a:t>Stockholms Urogynmottagning</a:t>
            </a:r>
          </a:p>
        </p:txBody>
      </p:sp>
      <p:sp>
        <p:nvSpPr>
          <p:cNvPr id="7" name="Slide Number Placeholder 6"/>
          <p:cNvSpPr>
            <a:spLocks noGrp="1"/>
          </p:cNvSpPr>
          <p:nvPr>
            <p:ph type="sldNum" sz="quarter" idx="12"/>
          </p:nvPr>
        </p:nvSpPr>
        <p:spPr/>
        <p:txBody>
          <a:bodyPr/>
          <a:lstStyle/>
          <a:p>
            <a:fld id="{3EE4BCF0-F7A5-4181-9FB6-B15532FB1B15}"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D08A99-B37C-49B5-8B0D-051A695DC126}" type="datetime1">
              <a:rPr lang="sv-SE" smtClean="0"/>
              <a:pPr/>
              <a:t>2022-10-31</a:t>
            </a:fld>
            <a:endParaRPr lang="sv-SE"/>
          </a:p>
        </p:txBody>
      </p:sp>
      <p:sp>
        <p:nvSpPr>
          <p:cNvPr id="6" name="Footer Placeholder 5"/>
          <p:cNvSpPr>
            <a:spLocks noGrp="1"/>
          </p:cNvSpPr>
          <p:nvPr>
            <p:ph type="ftr" sz="quarter" idx="11"/>
          </p:nvPr>
        </p:nvSpPr>
        <p:spPr/>
        <p:txBody>
          <a:bodyPr/>
          <a:lstStyle/>
          <a:p>
            <a:r>
              <a:rPr lang="sv-SE"/>
              <a:t>Stockholms Urogynmottagning</a:t>
            </a:r>
          </a:p>
        </p:txBody>
      </p:sp>
      <p:sp>
        <p:nvSpPr>
          <p:cNvPr id="7" name="Slide Number Placeholder 6"/>
          <p:cNvSpPr>
            <a:spLocks noGrp="1"/>
          </p:cNvSpPr>
          <p:nvPr>
            <p:ph type="sldNum" sz="quarter" idx="12"/>
          </p:nvPr>
        </p:nvSpPr>
        <p:spPr/>
        <p:txBody>
          <a:bodyPr/>
          <a:lstStyle/>
          <a:p>
            <a:fld id="{3EE4BCF0-F7A5-4181-9FB6-B15532FB1B15}"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A41E11-7D18-4396-9C31-3BAE5918FA2C}" type="datetime1">
              <a:rPr lang="sv-SE" smtClean="0"/>
              <a:pPr/>
              <a:t>2022-10-31</a:t>
            </a:fld>
            <a:endParaRPr lang="sv-S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a:t>Stockholms Urogynmottagning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4BCF0-F7A5-4181-9FB6-B15532FB1B15}" type="slidenum">
              <a:rPr lang="sv-SE" smtClean="0"/>
              <a:pPr/>
              <a:t>‹#›</a:t>
            </a:fld>
            <a:endParaRPr lang="sv-SE"/>
          </a:p>
        </p:txBody>
      </p:sp>
      <p:pic>
        <p:nvPicPr>
          <p:cNvPr id="7" name="Bildobjekt 1"/>
          <p:cNvPicPr/>
          <p:nvPr userDrawn="1"/>
        </p:nvPicPr>
        <p:blipFill>
          <a:blip r:embed="rId16" cstate="print"/>
          <a:stretch>
            <a:fillRect/>
          </a:stretch>
        </p:blipFill>
        <p:spPr>
          <a:xfrm>
            <a:off x="7634278" y="6357958"/>
            <a:ext cx="1509722" cy="50006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file:///E:\..\..\Documents%20and%20Settings\gallagher_conor\Users\Brenda\AppData\Documents%20and%20Settings\brin_mitchell\Local%20Settings\Temporary%20Internet%20Files\AppData\Local\Microsoft\AppData\Local\Microsoft\Windows\Temporary%20Internet%20Files\AppData\Local\Microsoft\Windows\Temporary%20Internet%20Files\My%20Documents\My%20Documents\COMPETITIVE%20INTELLIGENCE\MEETINGS%202007\CEE%20NEUROLOGY%20ADVISORY%20BOARDS_2007\OCTOBER%2019_CHICAGO\Aoki_Roger\My%20Documents\Presentations\BOTOX.val" TargetMode="External"/><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png"/><Relationship Id="rId4" Type="http://schemas.openxmlformats.org/officeDocument/2006/relationships/image" Target="../media/image13.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29.jpeg"/><Relationship Id="rId3" Type="http://schemas.openxmlformats.org/officeDocument/2006/relationships/slideLayout" Target="../slideLayouts/slideLayout2.xml"/><Relationship Id="rId7" Type="http://schemas.openxmlformats.org/officeDocument/2006/relationships/image" Target="../media/image24.jpeg"/><Relationship Id="rId12" Type="http://schemas.openxmlformats.org/officeDocument/2006/relationships/image" Target="../media/image28.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22.png"/><Relationship Id="rId15" Type="http://schemas.openxmlformats.org/officeDocument/2006/relationships/image" Target="../media/image1.png"/><Relationship Id="rId10" Type="http://schemas.openxmlformats.org/officeDocument/2006/relationships/image" Target="../media/image26.jpeg"/><Relationship Id="rId4" Type="http://schemas.openxmlformats.org/officeDocument/2006/relationships/notesSlide" Target="../notesSlides/notesSlide8.xml"/><Relationship Id="rId9" Type="http://schemas.openxmlformats.org/officeDocument/2006/relationships/hyperlink" Target="http://www.drhilinski.com/wp-content/uploads/2010/07/Botox_Cosmetic_logo.jpg" TargetMode="External"/><Relationship Id="rId1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2967087"/>
            <a:ext cx="7772400" cy="1470025"/>
          </a:xfrm>
        </p:spPr>
        <p:txBody>
          <a:bodyPr>
            <a:normAutofit fontScale="90000"/>
          </a:bodyPr>
          <a:lstStyle/>
          <a:p>
            <a:r>
              <a:rPr lang="sv-SE" dirty="0"/>
              <a:t>Botoxinjektion </a:t>
            </a:r>
            <a:br>
              <a:rPr lang="sv-SE" dirty="0"/>
            </a:br>
            <a:r>
              <a:rPr lang="sv-SE" dirty="0"/>
              <a:t>vid  </a:t>
            </a:r>
            <a:br>
              <a:rPr lang="sv-SE" dirty="0"/>
            </a:br>
            <a:r>
              <a:rPr lang="sv-SE" dirty="0"/>
              <a:t>överaktiv blåsa</a:t>
            </a:r>
          </a:p>
        </p:txBody>
      </p:sp>
      <p:sp>
        <p:nvSpPr>
          <p:cNvPr id="4" name="Date Placeholder 3"/>
          <p:cNvSpPr>
            <a:spLocks noGrp="1"/>
          </p:cNvSpPr>
          <p:nvPr>
            <p:ph type="dt" sz="half" idx="10"/>
          </p:nvPr>
        </p:nvSpPr>
        <p:spPr/>
        <p:txBody>
          <a:bodyPr/>
          <a:lstStyle/>
          <a:p>
            <a:fld id="{B7AE8E2B-5153-4872-B5F0-6F2B23F9EA65}" type="datetime1">
              <a:rPr lang="sv-SE" smtClean="0"/>
              <a:pPr/>
              <a:t>2022-10-31</a:t>
            </a:fld>
            <a:endParaRPr lang="sv-SE"/>
          </a:p>
        </p:txBody>
      </p:sp>
      <p:sp>
        <p:nvSpPr>
          <p:cNvPr id="5" name="Footer Placeholder 4"/>
          <p:cNvSpPr>
            <a:spLocks noGrp="1"/>
          </p:cNvSpPr>
          <p:nvPr>
            <p:ph type="ftr" sz="quarter" idx="11"/>
          </p:nvPr>
        </p:nvSpPr>
        <p:spPr/>
        <p:txBody>
          <a:bodyPr/>
          <a:lstStyle/>
          <a:p>
            <a:r>
              <a:rPr lang="sv-SE"/>
              <a:t>Caroline Elmér MD, Gynekolog och Urolog, Sthlms Urogynmott</a:t>
            </a:r>
          </a:p>
        </p:txBody>
      </p:sp>
      <p:pic>
        <p:nvPicPr>
          <p:cNvPr id="53250" name="Picture 2" descr="http://renderer.medicines.org.uk/DisplayImage.ashx?documentID=112&amp;key=./SPC.112.24_FILES/100987C.GIF"/>
          <p:cNvPicPr>
            <a:picLocks noChangeAspect="1" noChangeArrowheads="1"/>
          </p:cNvPicPr>
          <p:nvPr/>
        </p:nvPicPr>
        <p:blipFill>
          <a:blip r:embed="rId2" cstate="print"/>
          <a:srcRect l="73927" t="53386"/>
          <a:stretch>
            <a:fillRect/>
          </a:stretch>
        </p:blipFill>
        <p:spPr bwMode="auto">
          <a:xfrm>
            <a:off x="179512" y="2072366"/>
            <a:ext cx="3226276" cy="4308962"/>
          </a:xfrm>
          <a:prstGeom prst="rect">
            <a:avLst/>
          </a:prstGeom>
          <a:noFill/>
        </p:spPr>
      </p:pic>
      <p:pic>
        <p:nvPicPr>
          <p:cNvPr id="8" name="Bildobjekt 1"/>
          <p:cNvPicPr/>
          <p:nvPr/>
        </p:nvPicPr>
        <p:blipFill>
          <a:blip r:embed="rId3" cstate="print"/>
          <a:stretch>
            <a:fillRect/>
          </a:stretch>
        </p:blipFill>
        <p:spPr>
          <a:xfrm>
            <a:off x="2928926" y="642918"/>
            <a:ext cx="3214710" cy="1000132"/>
          </a:xfrm>
          <a:prstGeom prst="rect">
            <a:avLst/>
          </a:prstGeom>
        </p:spPr>
      </p:pic>
      <p:pic>
        <p:nvPicPr>
          <p:cNvPr id="10" name="Bildobjekt 1"/>
          <p:cNvPicPr/>
          <p:nvPr/>
        </p:nvPicPr>
        <p:blipFill>
          <a:blip r:embed="rId3" cstate="print"/>
          <a:stretch>
            <a:fillRect/>
          </a:stretch>
        </p:blipFill>
        <p:spPr>
          <a:xfrm>
            <a:off x="7634278" y="6357958"/>
            <a:ext cx="1509722" cy="500066"/>
          </a:xfrm>
          <a:prstGeom prst="rect">
            <a:avLst/>
          </a:prstGeom>
        </p:spPr>
      </p:pic>
      <p:sp>
        <p:nvSpPr>
          <p:cNvPr id="3" name="Ellips 2">
            <a:extLst>
              <a:ext uri="{FF2B5EF4-FFF2-40B4-BE49-F238E27FC236}">
                <a16:creationId xmlns:a16="http://schemas.microsoft.com/office/drawing/2014/main" id="{CB006766-CD1B-427B-8B9F-1352023741DB}"/>
              </a:ext>
            </a:extLst>
          </p:cNvPr>
          <p:cNvSpPr/>
          <p:nvPr/>
        </p:nvSpPr>
        <p:spPr>
          <a:xfrm>
            <a:off x="755576" y="2425092"/>
            <a:ext cx="2448272" cy="2444068"/>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Behandlingstrappa</a:t>
            </a:r>
          </a:p>
        </p:txBody>
      </p:sp>
      <p:grpSp>
        <p:nvGrpSpPr>
          <p:cNvPr id="3" name="Group 19"/>
          <p:cNvGrpSpPr/>
          <p:nvPr/>
        </p:nvGrpSpPr>
        <p:grpSpPr>
          <a:xfrm>
            <a:off x="251520" y="1772816"/>
            <a:ext cx="8640960" cy="4320480"/>
            <a:chOff x="971600" y="1277144"/>
            <a:chExt cx="8640960" cy="4320480"/>
          </a:xfrm>
        </p:grpSpPr>
        <p:sp>
          <p:nvSpPr>
            <p:cNvPr id="15" name="Rectangle 14"/>
            <p:cNvSpPr/>
            <p:nvPr/>
          </p:nvSpPr>
          <p:spPr>
            <a:xfrm>
              <a:off x="971600" y="4869160"/>
              <a:ext cx="1440160" cy="72008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ctangle 15"/>
            <p:cNvSpPr/>
            <p:nvPr/>
          </p:nvSpPr>
          <p:spPr>
            <a:xfrm>
              <a:off x="2411760" y="4149080"/>
              <a:ext cx="1440160" cy="144854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ctangle 16"/>
            <p:cNvSpPr/>
            <p:nvPr/>
          </p:nvSpPr>
          <p:spPr>
            <a:xfrm>
              <a:off x="3851920" y="3429000"/>
              <a:ext cx="1440160" cy="216024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ctangle 17"/>
            <p:cNvSpPr/>
            <p:nvPr/>
          </p:nvSpPr>
          <p:spPr>
            <a:xfrm>
              <a:off x="5292080" y="2708920"/>
              <a:ext cx="1440160" cy="28803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ctangle 18"/>
            <p:cNvSpPr/>
            <p:nvPr/>
          </p:nvSpPr>
          <p:spPr>
            <a:xfrm>
              <a:off x="6732240" y="1988840"/>
              <a:ext cx="1440160" cy="36004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ctangle 45"/>
            <p:cNvSpPr/>
            <p:nvPr/>
          </p:nvSpPr>
          <p:spPr>
            <a:xfrm>
              <a:off x="8172400" y="1277144"/>
              <a:ext cx="1440160" cy="432048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4" name="TextBox 43"/>
          <p:cNvSpPr txBox="1"/>
          <p:nvPr/>
        </p:nvSpPr>
        <p:spPr>
          <a:xfrm>
            <a:off x="1691680" y="4870901"/>
            <a:ext cx="1656184" cy="646331"/>
          </a:xfrm>
          <a:prstGeom prst="rect">
            <a:avLst/>
          </a:prstGeom>
          <a:noFill/>
        </p:spPr>
        <p:txBody>
          <a:bodyPr wrap="square" rtlCol="0">
            <a:spAutoFit/>
          </a:bodyPr>
          <a:lstStyle/>
          <a:p>
            <a:r>
              <a:rPr lang="sv-SE" dirty="0"/>
              <a:t>1)</a:t>
            </a:r>
            <a:r>
              <a:rPr lang="sv-SE" dirty="0" err="1"/>
              <a:t>Antichol</a:t>
            </a:r>
            <a:br>
              <a:rPr lang="sv-SE" dirty="0"/>
            </a:br>
            <a:r>
              <a:rPr lang="sv-SE" dirty="0"/>
              <a:t>2)</a:t>
            </a:r>
            <a:r>
              <a:rPr lang="sv-SE" dirty="0" err="1"/>
              <a:t>Mirabegron</a:t>
            </a:r>
            <a:r>
              <a:rPr lang="sv-SE" dirty="0"/>
              <a:t> </a:t>
            </a:r>
          </a:p>
        </p:txBody>
      </p:sp>
      <p:sp>
        <p:nvSpPr>
          <p:cNvPr id="45" name="TextBox 44"/>
          <p:cNvSpPr txBox="1"/>
          <p:nvPr/>
        </p:nvSpPr>
        <p:spPr>
          <a:xfrm>
            <a:off x="3131840" y="4150821"/>
            <a:ext cx="1440160" cy="1477328"/>
          </a:xfrm>
          <a:prstGeom prst="rect">
            <a:avLst/>
          </a:prstGeom>
          <a:noFill/>
        </p:spPr>
        <p:txBody>
          <a:bodyPr wrap="square" rtlCol="0">
            <a:spAutoFit/>
          </a:bodyPr>
          <a:lstStyle/>
          <a:p>
            <a:r>
              <a:rPr lang="sv-SE" dirty="0"/>
              <a:t>Uroterapi, tibialisnerv-/el-stim, akupunktur etc</a:t>
            </a:r>
          </a:p>
        </p:txBody>
      </p:sp>
      <p:sp>
        <p:nvSpPr>
          <p:cNvPr id="48" name="TextBox 47"/>
          <p:cNvSpPr txBox="1"/>
          <p:nvPr/>
        </p:nvSpPr>
        <p:spPr>
          <a:xfrm>
            <a:off x="4644008" y="3501008"/>
            <a:ext cx="1296144" cy="646331"/>
          </a:xfrm>
          <a:prstGeom prst="rect">
            <a:avLst/>
          </a:prstGeom>
          <a:noFill/>
        </p:spPr>
        <p:txBody>
          <a:bodyPr wrap="square" rtlCol="0">
            <a:spAutoFit/>
          </a:bodyPr>
          <a:lstStyle/>
          <a:p>
            <a:r>
              <a:rPr lang="sv-SE" dirty="0"/>
              <a:t>Botulinum-toxin</a:t>
            </a:r>
          </a:p>
        </p:txBody>
      </p:sp>
      <p:sp>
        <p:nvSpPr>
          <p:cNvPr id="49" name="TextBox 48"/>
          <p:cNvSpPr txBox="1"/>
          <p:nvPr/>
        </p:nvSpPr>
        <p:spPr>
          <a:xfrm>
            <a:off x="6012160" y="2851195"/>
            <a:ext cx="1440160" cy="646331"/>
          </a:xfrm>
          <a:prstGeom prst="rect">
            <a:avLst/>
          </a:prstGeom>
          <a:noFill/>
        </p:spPr>
        <p:txBody>
          <a:bodyPr wrap="square" rtlCol="0">
            <a:spAutoFit/>
          </a:bodyPr>
          <a:lstStyle/>
          <a:p>
            <a:r>
              <a:rPr lang="sv-SE" dirty="0"/>
              <a:t>Sakral nerv-modulering</a:t>
            </a:r>
          </a:p>
        </p:txBody>
      </p:sp>
      <p:sp>
        <p:nvSpPr>
          <p:cNvPr id="50" name="TextBox 49"/>
          <p:cNvSpPr txBox="1"/>
          <p:nvPr/>
        </p:nvSpPr>
        <p:spPr>
          <a:xfrm>
            <a:off x="7524328" y="2134597"/>
            <a:ext cx="1296144" cy="923330"/>
          </a:xfrm>
          <a:prstGeom prst="rect">
            <a:avLst/>
          </a:prstGeom>
          <a:noFill/>
        </p:spPr>
        <p:txBody>
          <a:bodyPr wrap="square" rtlCol="0">
            <a:spAutoFit/>
          </a:bodyPr>
          <a:lstStyle/>
          <a:p>
            <a:r>
              <a:rPr lang="sv-SE" dirty="0"/>
              <a:t>Augmen-tations-</a:t>
            </a:r>
            <a:br>
              <a:rPr lang="sv-SE" dirty="0"/>
            </a:br>
            <a:r>
              <a:rPr lang="sv-SE" dirty="0"/>
              <a:t>kirurgi</a:t>
            </a:r>
          </a:p>
        </p:txBody>
      </p:sp>
      <p:sp>
        <p:nvSpPr>
          <p:cNvPr id="25" name="Date Placeholder 24"/>
          <p:cNvSpPr>
            <a:spLocks noGrp="1"/>
          </p:cNvSpPr>
          <p:nvPr>
            <p:ph type="dt" sz="half" idx="10"/>
          </p:nvPr>
        </p:nvSpPr>
        <p:spPr/>
        <p:txBody>
          <a:bodyPr/>
          <a:lstStyle/>
          <a:p>
            <a:fld id="{B3B2AE78-BCA8-4FA7-9A8E-86ED3DBE7C73}" type="datetime1">
              <a:rPr lang="sv-SE" smtClean="0"/>
              <a:pPr/>
              <a:t>2022-10-31</a:t>
            </a:fld>
            <a:endParaRPr lang="sv-SE"/>
          </a:p>
        </p:txBody>
      </p:sp>
      <p:sp>
        <p:nvSpPr>
          <p:cNvPr id="26" name="Footer Placeholder 25"/>
          <p:cNvSpPr>
            <a:spLocks noGrp="1"/>
          </p:cNvSpPr>
          <p:nvPr>
            <p:ph type="ftr" sz="quarter" idx="11"/>
          </p:nvPr>
        </p:nvSpPr>
        <p:spPr/>
        <p:txBody>
          <a:bodyPr/>
          <a:lstStyle/>
          <a:p>
            <a:r>
              <a:rPr lang="sv-SE"/>
              <a:t>Caroline Elmér MD, Gynekolog och Urolog, Sthlms Urogynmott</a:t>
            </a:r>
          </a:p>
        </p:txBody>
      </p:sp>
      <p:sp>
        <p:nvSpPr>
          <p:cNvPr id="28" name="TextBox 27"/>
          <p:cNvSpPr txBox="1"/>
          <p:nvPr/>
        </p:nvSpPr>
        <p:spPr>
          <a:xfrm>
            <a:off x="251520" y="5374957"/>
            <a:ext cx="1800200" cy="646331"/>
          </a:xfrm>
          <a:prstGeom prst="rect">
            <a:avLst/>
          </a:prstGeom>
          <a:noFill/>
        </p:spPr>
        <p:txBody>
          <a:bodyPr wrap="square" rtlCol="0">
            <a:spAutoFit/>
          </a:bodyPr>
          <a:lstStyle/>
          <a:p>
            <a:r>
              <a:rPr lang="sv-SE" dirty="0"/>
              <a:t>Livsstil, blås-träning</a:t>
            </a:r>
          </a:p>
        </p:txBody>
      </p:sp>
      <p:pic>
        <p:nvPicPr>
          <p:cNvPr id="18434" name="Picture 2" descr="http://jhquesada.com/wp-content/uploads/2013/07/man-walking.png"/>
          <p:cNvPicPr>
            <a:picLocks noChangeAspect="1" noChangeArrowheads="1"/>
          </p:cNvPicPr>
          <p:nvPr/>
        </p:nvPicPr>
        <p:blipFill>
          <a:blip r:embed="rId2" cstate="print"/>
          <a:srcRect/>
          <a:stretch>
            <a:fillRect/>
          </a:stretch>
        </p:blipFill>
        <p:spPr bwMode="auto">
          <a:xfrm flipH="1">
            <a:off x="1872099" y="1875432"/>
            <a:ext cx="2232248" cy="2232248"/>
          </a:xfrm>
          <a:prstGeom prst="rect">
            <a:avLst/>
          </a:prstGeom>
          <a:noFill/>
        </p:spPr>
      </p:pic>
      <p:pic>
        <p:nvPicPr>
          <p:cNvPr id="20" name="Bildobjekt 1"/>
          <p:cNvPicPr/>
          <p:nvPr/>
        </p:nvPicPr>
        <p:blipFill>
          <a:blip r:embed="rId3" cstate="print"/>
          <a:stretch>
            <a:fillRect/>
          </a:stretch>
        </p:blipFill>
        <p:spPr>
          <a:xfrm>
            <a:off x="7634278" y="6357958"/>
            <a:ext cx="1509722" cy="500066"/>
          </a:xfrm>
          <a:prstGeom prst="rect">
            <a:avLst/>
          </a:prstGeom>
        </p:spPr>
      </p:pic>
      <p:pic>
        <p:nvPicPr>
          <p:cNvPr id="2050" name="Picture 2" descr="Applied Software | Revit Tag giving you a Question Mark?">
            <a:extLst>
              <a:ext uri="{FF2B5EF4-FFF2-40B4-BE49-F238E27FC236}">
                <a16:creationId xmlns:a16="http://schemas.microsoft.com/office/drawing/2014/main" id="{8798B0D1-DFED-4AA8-9B17-64289232EED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767" b="90233" l="9787" r="89787">
                        <a14:foregroundMark x1="34468" y1="71163" x2="34468" y2="71163"/>
                        <a14:foregroundMark x1="35745" y1="90233" x2="35745" y2="90233"/>
                      </a14:backgroundRemoval>
                    </a14:imgEffect>
                  </a14:imgLayer>
                </a14:imgProps>
              </a:ext>
              <a:ext uri="{28A0092B-C50C-407E-A947-70E740481C1C}">
                <a14:useLocalDpi xmlns:a14="http://schemas.microsoft.com/office/drawing/2010/main" val="0"/>
              </a:ext>
            </a:extLst>
          </a:blip>
          <a:srcRect/>
          <a:stretch>
            <a:fillRect/>
          </a:stretch>
        </p:blipFill>
        <p:spPr bwMode="auto">
          <a:xfrm>
            <a:off x="1901976" y="3973413"/>
            <a:ext cx="2238375"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29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Onabotulinumtoxin</a:t>
            </a:r>
          </a:p>
        </p:txBody>
      </p:sp>
      <p:sp>
        <p:nvSpPr>
          <p:cNvPr id="3" name="Content Placeholder 2"/>
          <p:cNvSpPr>
            <a:spLocks noGrp="1"/>
          </p:cNvSpPr>
          <p:nvPr>
            <p:ph sz="half" idx="1"/>
          </p:nvPr>
        </p:nvSpPr>
        <p:spPr/>
        <p:txBody>
          <a:bodyPr>
            <a:normAutofit fontScale="92500"/>
          </a:bodyPr>
          <a:lstStyle/>
          <a:p>
            <a:r>
              <a:rPr lang="sv-SE" i="1" dirty="0"/>
              <a:t>Clostridium botulinum</a:t>
            </a:r>
          </a:p>
          <a:p>
            <a:r>
              <a:rPr lang="sv-SE" dirty="0"/>
              <a:t>Tillverkar toxin (</a:t>
            </a:r>
            <a:r>
              <a:rPr lang="sv-SE" dirty="0" err="1"/>
              <a:t>serotyper</a:t>
            </a:r>
            <a:r>
              <a:rPr lang="sv-SE" dirty="0"/>
              <a:t> A-G  och subtyper)</a:t>
            </a:r>
          </a:p>
          <a:p>
            <a:r>
              <a:rPr lang="sv-SE" dirty="0"/>
              <a:t>Infektion orsakar botulism</a:t>
            </a:r>
            <a:br>
              <a:rPr lang="sv-SE" dirty="0"/>
            </a:br>
            <a:r>
              <a:rPr lang="sv-SE" dirty="0"/>
              <a:t>(</a:t>
            </a:r>
            <a:r>
              <a:rPr lang="sv-SE" i="1" dirty="0"/>
              <a:t>botulus</a:t>
            </a:r>
            <a:r>
              <a:rPr lang="sv-SE" dirty="0"/>
              <a:t> latin: korv)</a:t>
            </a:r>
          </a:p>
          <a:p>
            <a:r>
              <a:rPr lang="sv-SE" dirty="0"/>
              <a:t>Botox = </a:t>
            </a:r>
            <a:br>
              <a:rPr lang="sv-SE" dirty="0"/>
            </a:br>
            <a:r>
              <a:rPr lang="sv-SE" dirty="0" err="1"/>
              <a:t>Onabotulinumtoxin</a:t>
            </a:r>
            <a:r>
              <a:rPr lang="sv-SE" dirty="0"/>
              <a:t> A</a:t>
            </a:r>
          </a:p>
          <a:p>
            <a:r>
              <a:rPr lang="sv-SE" dirty="0"/>
              <a:t>Dödlig dos: 0,09µg iv/</a:t>
            </a:r>
            <a:r>
              <a:rPr lang="sv-SE" dirty="0" err="1"/>
              <a:t>im</a:t>
            </a:r>
            <a:r>
              <a:rPr lang="sv-SE" dirty="0"/>
              <a:t> eller 0,9µg </a:t>
            </a:r>
            <a:r>
              <a:rPr lang="sv-SE" dirty="0" err="1"/>
              <a:t>inhal</a:t>
            </a:r>
            <a:r>
              <a:rPr lang="sv-SE" dirty="0"/>
              <a:t>.</a:t>
            </a:r>
          </a:p>
          <a:p>
            <a:endParaRPr lang="sv-SE" dirty="0"/>
          </a:p>
        </p:txBody>
      </p:sp>
      <p:pic>
        <p:nvPicPr>
          <p:cNvPr id="29698" name="Picture 2" descr="http://31.media.tumblr.com/tumblr_lt8ao6s4SQ1r0lbjzo1_400.jpg"/>
          <p:cNvPicPr>
            <a:picLocks noChangeAspect="1" noChangeArrowheads="1"/>
          </p:cNvPicPr>
          <p:nvPr/>
        </p:nvPicPr>
        <p:blipFill>
          <a:blip r:embed="rId3" cstate="print"/>
          <a:srcRect/>
          <a:stretch>
            <a:fillRect/>
          </a:stretch>
        </p:blipFill>
        <p:spPr bwMode="auto">
          <a:xfrm>
            <a:off x="4644008" y="1844824"/>
            <a:ext cx="4676807" cy="3888432"/>
          </a:xfrm>
          <a:prstGeom prst="rect">
            <a:avLst/>
          </a:prstGeom>
          <a:noFill/>
        </p:spPr>
      </p:pic>
      <p:sp>
        <p:nvSpPr>
          <p:cNvPr id="6" name="Date Placeholder 5"/>
          <p:cNvSpPr>
            <a:spLocks noGrp="1"/>
          </p:cNvSpPr>
          <p:nvPr>
            <p:ph type="dt" sz="half" idx="10"/>
          </p:nvPr>
        </p:nvSpPr>
        <p:spPr/>
        <p:txBody>
          <a:bodyPr/>
          <a:lstStyle/>
          <a:p>
            <a:fld id="{32914185-C66A-4614-8D7D-AE2CC5C7483C}" type="datetime1">
              <a:rPr lang="sv-SE" smtClean="0"/>
              <a:pPr/>
              <a:t>2022-10-31</a:t>
            </a:fld>
            <a:endParaRPr lang="sv-SE"/>
          </a:p>
        </p:txBody>
      </p:sp>
      <p:sp>
        <p:nvSpPr>
          <p:cNvPr id="7" name="Footer Placeholder 6"/>
          <p:cNvSpPr>
            <a:spLocks noGrp="1"/>
          </p:cNvSpPr>
          <p:nvPr>
            <p:ph type="ftr" sz="quarter" idx="11"/>
          </p:nvPr>
        </p:nvSpPr>
        <p:spPr/>
        <p:txBody>
          <a:bodyPr/>
          <a:lstStyle/>
          <a:p>
            <a:r>
              <a:rPr lang="sv-SE"/>
              <a:t>Caroline Elmér MD, Gynekolog och Urolog, Sthlms Urogynmott</a:t>
            </a:r>
          </a:p>
        </p:txBody>
      </p:sp>
      <p:pic>
        <p:nvPicPr>
          <p:cNvPr id="9" name="Bildobjekt 1"/>
          <p:cNvPicPr/>
          <p:nvPr/>
        </p:nvPicPr>
        <p:blipFill>
          <a:blip r:embed="rId4" cstate="print"/>
          <a:stretch>
            <a:fillRect/>
          </a:stretch>
        </p:blipFill>
        <p:spPr>
          <a:xfrm>
            <a:off x="7634278" y="6357958"/>
            <a:ext cx="1509722" cy="50006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40704" y="116632"/>
            <a:ext cx="7943798" cy="6597352"/>
            <a:chOff x="520443" y="1219200"/>
            <a:chExt cx="4961725" cy="4428616"/>
          </a:xfrm>
        </p:grpSpPr>
        <p:pic>
          <p:nvPicPr>
            <p:cNvPr id="4" name="Picture 16" descr="moleculurNoWhite.png"/>
            <p:cNvPicPr>
              <a:picLocks noChangeAspect="1"/>
            </p:cNvPicPr>
            <p:nvPr/>
          </p:nvPicPr>
          <p:blipFill>
            <a:blip r:embed="rId2" cstate="print"/>
            <a:srcRect/>
            <a:stretch>
              <a:fillRect/>
            </a:stretch>
          </p:blipFill>
          <p:spPr bwMode="auto">
            <a:xfrm>
              <a:off x="598488" y="1219200"/>
              <a:ext cx="4741862" cy="3609975"/>
            </a:xfrm>
            <a:prstGeom prst="rect">
              <a:avLst/>
            </a:prstGeom>
            <a:noFill/>
            <a:ln w="9525">
              <a:noFill/>
              <a:miter lim="800000"/>
              <a:headEnd/>
              <a:tailEnd/>
            </a:ln>
          </p:spPr>
        </p:pic>
        <p:pic>
          <p:nvPicPr>
            <p:cNvPr id="5" name="Picture 2" descr="3BTA_grp-lipitor-ibuprofen-black-final"/>
            <p:cNvPicPr>
              <a:picLocks noChangeAspect="1" noChangeArrowheads="1"/>
            </p:cNvPicPr>
            <p:nvPr/>
          </p:nvPicPr>
          <p:blipFill>
            <a:blip r:embed="rId3" cstate="print"/>
            <a:srcRect/>
            <a:stretch>
              <a:fillRect/>
            </a:stretch>
          </p:blipFill>
          <p:spPr bwMode="invGray">
            <a:xfrm>
              <a:off x="3947709" y="4942909"/>
              <a:ext cx="825640" cy="507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descr="3BTA_grp-lipitor-ibuprofen-black-final"/>
            <p:cNvPicPr>
              <a:picLocks noChangeAspect="1" noChangeArrowheads="1"/>
            </p:cNvPicPr>
            <p:nvPr/>
          </p:nvPicPr>
          <p:blipFill>
            <a:blip r:embed="rId4" cstate="print"/>
            <a:srcRect/>
            <a:stretch>
              <a:fillRect/>
            </a:stretch>
          </p:blipFill>
          <p:spPr bwMode="invGray">
            <a:xfrm>
              <a:off x="520443" y="4940174"/>
              <a:ext cx="967178" cy="7076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 Box 3"/>
            <p:cNvSpPr txBox="1">
              <a:spLocks noChangeArrowheads="1"/>
            </p:cNvSpPr>
            <p:nvPr/>
          </p:nvSpPr>
          <p:spPr bwMode="auto">
            <a:xfrm>
              <a:off x="534953" y="3960233"/>
              <a:ext cx="1478032" cy="599145"/>
            </a:xfrm>
            <a:prstGeom prst="rect">
              <a:avLst/>
            </a:prstGeom>
            <a:noFill/>
            <a:ln w="9525">
              <a:noFill/>
              <a:miter lim="800000"/>
              <a:headEnd/>
              <a:tailEnd/>
            </a:ln>
          </p:spPr>
          <p:txBody>
            <a:bodyPr wrap="none">
              <a:spAutoFit/>
            </a:bodyPr>
            <a:lstStyle/>
            <a:p>
              <a:pPr algn="ctr"/>
              <a:r>
                <a:rPr lang="en-US" b="1" dirty="0" err="1">
                  <a:solidFill>
                    <a:srgbClr val="4D4D4D"/>
                  </a:solidFill>
                  <a:cs typeface="Arial" pitchFamily="34" charset="0"/>
                </a:rPr>
                <a:t>BoNT</a:t>
              </a:r>
              <a:r>
                <a:rPr lang="en-US" b="1" dirty="0">
                  <a:solidFill>
                    <a:srgbClr val="4D4D4D"/>
                  </a:solidFill>
                  <a:cs typeface="Arial" pitchFamily="34" charset="0"/>
                </a:rPr>
                <a:t>/A (core)</a:t>
              </a:r>
              <a:endParaRPr lang="en-US" sz="1600" b="1" baseline="40000" dirty="0">
                <a:solidFill>
                  <a:srgbClr val="4D4D4D"/>
                </a:solidFill>
                <a:cs typeface="Arial" pitchFamily="34" charset="0"/>
              </a:endParaRPr>
            </a:p>
            <a:p>
              <a:pPr algn="ctr"/>
              <a:r>
                <a:rPr lang="en-US" sz="1600" b="1" dirty="0">
                  <a:solidFill>
                    <a:srgbClr val="4D4D4D"/>
                  </a:solidFill>
                  <a:cs typeface="Arial" pitchFamily="34" charset="0"/>
                </a:rPr>
                <a:t>149,500 </a:t>
              </a:r>
              <a:r>
                <a:rPr lang="en-US" sz="1600" b="1" dirty="0" err="1">
                  <a:solidFill>
                    <a:srgbClr val="4D4D4D"/>
                  </a:solidFill>
                  <a:cs typeface="Arial" pitchFamily="34" charset="0"/>
                </a:rPr>
                <a:t>Da</a:t>
              </a:r>
              <a:endParaRPr lang="en-US" sz="1600" b="1" dirty="0">
                <a:solidFill>
                  <a:srgbClr val="4D4D4D"/>
                </a:solidFill>
                <a:cs typeface="Arial" pitchFamily="34" charset="0"/>
              </a:endParaRPr>
            </a:p>
            <a:p>
              <a:pPr algn="ctr"/>
              <a:r>
                <a:rPr lang="en-US" sz="1600" b="1" dirty="0">
                  <a:solidFill>
                    <a:srgbClr val="4D4D4D"/>
                  </a:solidFill>
                  <a:cs typeface="Arial" pitchFamily="34" charset="0"/>
                </a:rPr>
                <a:t>C</a:t>
              </a:r>
              <a:r>
                <a:rPr lang="en-US" sz="1600" b="1" baseline="-25000" dirty="0">
                  <a:solidFill>
                    <a:srgbClr val="4D4D4D"/>
                  </a:solidFill>
                  <a:cs typeface="Arial" pitchFamily="34" charset="0"/>
                </a:rPr>
                <a:t>6763</a:t>
              </a:r>
              <a:r>
                <a:rPr lang="en-US" sz="1600" b="1" dirty="0">
                  <a:solidFill>
                    <a:srgbClr val="4D4D4D"/>
                  </a:solidFill>
                  <a:cs typeface="Arial" pitchFamily="34" charset="0"/>
                </a:rPr>
                <a:t>H</a:t>
              </a:r>
              <a:r>
                <a:rPr lang="en-US" sz="1600" b="1" baseline="-25000" dirty="0">
                  <a:solidFill>
                    <a:srgbClr val="4D4D4D"/>
                  </a:solidFill>
                  <a:cs typeface="Arial" pitchFamily="34" charset="0"/>
                </a:rPr>
                <a:t>10452</a:t>
              </a:r>
              <a:r>
                <a:rPr lang="en-US" sz="1600" b="1" dirty="0">
                  <a:solidFill>
                    <a:srgbClr val="4D4D4D"/>
                  </a:solidFill>
                  <a:cs typeface="Arial" pitchFamily="34" charset="0"/>
                </a:rPr>
                <a:t>N</a:t>
              </a:r>
              <a:r>
                <a:rPr lang="en-US" sz="1600" b="1" baseline="-25000" dirty="0">
                  <a:solidFill>
                    <a:srgbClr val="4D4D4D"/>
                  </a:solidFill>
                  <a:cs typeface="Arial" pitchFamily="34" charset="0"/>
                </a:rPr>
                <a:t>1744</a:t>
              </a:r>
              <a:r>
                <a:rPr lang="en-US" sz="1600" b="1" dirty="0">
                  <a:solidFill>
                    <a:srgbClr val="4D4D4D"/>
                  </a:solidFill>
                  <a:cs typeface="Arial" pitchFamily="34" charset="0"/>
                </a:rPr>
                <a:t>O</a:t>
              </a:r>
              <a:r>
                <a:rPr lang="en-US" sz="1600" b="1" baseline="-25000" dirty="0">
                  <a:solidFill>
                    <a:srgbClr val="4D4D4D"/>
                  </a:solidFill>
                  <a:cs typeface="Arial" pitchFamily="34" charset="0"/>
                </a:rPr>
                <a:t>2011</a:t>
              </a:r>
              <a:r>
                <a:rPr lang="en-US" sz="1600" b="1" dirty="0">
                  <a:solidFill>
                    <a:srgbClr val="4D4D4D"/>
                  </a:solidFill>
                  <a:cs typeface="Arial" pitchFamily="34" charset="0"/>
                </a:rPr>
                <a:t>S</a:t>
              </a:r>
              <a:r>
                <a:rPr lang="en-US" sz="1600" b="1" baseline="-25000" dirty="0">
                  <a:solidFill>
                    <a:srgbClr val="4D4D4D"/>
                  </a:solidFill>
                  <a:cs typeface="Arial" pitchFamily="34" charset="0"/>
                </a:rPr>
                <a:t>33</a:t>
              </a:r>
              <a:r>
                <a:rPr lang="en-US" sz="1600" b="1" dirty="0">
                  <a:solidFill>
                    <a:srgbClr val="4D4D4D"/>
                  </a:solidFill>
                  <a:cs typeface="Arial" pitchFamily="34" charset="0"/>
                </a:rPr>
                <a:t>Zn</a:t>
              </a:r>
              <a:r>
                <a:rPr lang="en-US" b="1" dirty="0">
                  <a:solidFill>
                    <a:srgbClr val="4D4D4D"/>
                  </a:solidFill>
                  <a:cs typeface="Arial" pitchFamily="34" charset="0"/>
                </a:rPr>
                <a:t> </a:t>
              </a:r>
            </a:p>
          </p:txBody>
        </p:sp>
        <p:sp>
          <p:nvSpPr>
            <p:cNvPr id="8" name="TextBox 15"/>
            <p:cNvSpPr txBox="1">
              <a:spLocks noChangeArrowheads="1"/>
            </p:cNvSpPr>
            <p:nvPr/>
          </p:nvSpPr>
          <p:spPr bwMode="auto">
            <a:xfrm>
              <a:off x="4778375" y="4871258"/>
              <a:ext cx="703793" cy="578485"/>
            </a:xfrm>
            <a:prstGeom prst="rect">
              <a:avLst/>
            </a:prstGeom>
            <a:noFill/>
            <a:ln w="9525">
              <a:noFill/>
              <a:miter lim="800000"/>
              <a:headEnd/>
              <a:tailEnd/>
            </a:ln>
          </p:spPr>
          <p:txBody>
            <a:bodyPr wrap="none">
              <a:spAutoFit/>
            </a:bodyPr>
            <a:lstStyle/>
            <a:p>
              <a:r>
                <a:rPr lang="en-US" b="1" dirty="0">
                  <a:solidFill>
                    <a:srgbClr val="4D4D4D"/>
                  </a:solidFill>
                  <a:cs typeface="Arial" pitchFamily="34" charset="0"/>
                </a:rPr>
                <a:t>Ibuprofen</a:t>
              </a:r>
              <a:br>
                <a:rPr lang="en-US" b="1" dirty="0">
                  <a:solidFill>
                    <a:srgbClr val="4D4D4D"/>
                  </a:solidFill>
                  <a:cs typeface="Arial" pitchFamily="34" charset="0"/>
                </a:rPr>
              </a:br>
              <a:r>
                <a:rPr lang="en-US" sz="1600" b="1" dirty="0">
                  <a:solidFill>
                    <a:srgbClr val="4D4D4D"/>
                  </a:solidFill>
                  <a:cs typeface="Arial" pitchFamily="34" charset="0"/>
                </a:rPr>
                <a:t>206 Da</a:t>
              </a:r>
            </a:p>
            <a:p>
              <a:r>
                <a:rPr lang="en-US" sz="1600" b="1" dirty="0">
                  <a:solidFill>
                    <a:srgbClr val="4D4D4D"/>
                  </a:solidFill>
                  <a:cs typeface="Arial" pitchFamily="34" charset="0"/>
                </a:rPr>
                <a:t>C</a:t>
              </a:r>
              <a:r>
                <a:rPr lang="en-US" sz="1600" b="1" baseline="-25000" dirty="0">
                  <a:solidFill>
                    <a:srgbClr val="4D4D4D"/>
                  </a:solidFill>
                  <a:cs typeface="Arial" pitchFamily="34" charset="0"/>
                </a:rPr>
                <a:t>13</a:t>
              </a:r>
              <a:r>
                <a:rPr lang="en-US" sz="1600" b="1" dirty="0">
                  <a:solidFill>
                    <a:srgbClr val="4D4D4D"/>
                  </a:solidFill>
                  <a:cs typeface="Arial" pitchFamily="34" charset="0"/>
                </a:rPr>
                <a:t>H</a:t>
              </a:r>
              <a:r>
                <a:rPr lang="en-US" sz="1600" b="1" baseline="-25000" dirty="0">
                  <a:solidFill>
                    <a:srgbClr val="4D4D4D"/>
                  </a:solidFill>
                  <a:cs typeface="Arial" pitchFamily="34" charset="0"/>
                </a:rPr>
                <a:t>18</a:t>
              </a:r>
              <a:r>
                <a:rPr lang="en-US" sz="1600" b="1" dirty="0">
                  <a:solidFill>
                    <a:srgbClr val="4D4D4D"/>
                  </a:solidFill>
                  <a:cs typeface="Arial" pitchFamily="34" charset="0"/>
                </a:rPr>
                <a:t>O</a:t>
              </a:r>
              <a:r>
                <a:rPr lang="en-US" sz="1600" b="1" baseline="-25000" dirty="0">
                  <a:solidFill>
                    <a:srgbClr val="4D4D4D"/>
                  </a:solidFill>
                  <a:cs typeface="Arial" pitchFamily="34" charset="0"/>
                </a:rPr>
                <a:t>2</a:t>
              </a:r>
            </a:p>
          </p:txBody>
        </p:sp>
        <p:sp>
          <p:nvSpPr>
            <p:cNvPr id="9" name="TextBox 16"/>
            <p:cNvSpPr txBox="1">
              <a:spLocks noChangeArrowheads="1"/>
            </p:cNvSpPr>
            <p:nvPr/>
          </p:nvSpPr>
          <p:spPr bwMode="auto">
            <a:xfrm>
              <a:off x="1481138" y="4882371"/>
              <a:ext cx="1404381" cy="578485"/>
            </a:xfrm>
            <a:prstGeom prst="rect">
              <a:avLst/>
            </a:prstGeom>
            <a:noFill/>
            <a:ln w="9525">
              <a:noFill/>
              <a:miter lim="800000"/>
              <a:headEnd/>
              <a:tailEnd/>
            </a:ln>
          </p:spPr>
          <p:txBody>
            <a:bodyPr wrap="none">
              <a:spAutoFit/>
            </a:bodyPr>
            <a:lstStyle/>
            <a:p>
              <a:r>
                <a:rPr lang="en-US" b="1" i="1" dirty="0">
                  <a:solidFill>
                    <a:srgbClr val="4D4D4D"/>
                  </a:solidFill>
                  <a:cs typeface="Arial" pitchFamily="34" charset="0"/>
                </a:rPr>
                <a:t>Lipitor</a:t>
              </a:r>
              <a:r>
                <a:rPr lang="en-US" b="1" i="1" baseline="30000" dirty="0">
                  <a:solidFill>
                    <a:srgbClr val="4D4D4D"/>
                  </a:solidFill>
                  <a:cs typeface="Arial" pitchFamily="34" charset="0"/>
                </a:rPr>
                <a:t>®</a:t>
              </a:r>
              <a:r>
                <a:rPr lang="en-US" b="1" dirty="0">
                  <a:solidFill>
                    <a:srgbClr val="4D4D4D"/>
                  </a:solidFill>
                  <a:cs typeface="Arial" pitchFamily="34" charset="0"/>
                </a:rPr>
                <a:t> (</a:t>
              </a:r>
              <a:r>
                <a:rPr lang="en-US" b="1" dirty="0" err="1">
                  <a:solidFill>
                    <a:srgbClr val="4D4D4D"/>
                  </a:solidFill>
                  <a:cs typeface="Arial" pitchFamily="34" charset="0"/>
                </a:rPr>
                <a:t>Atorvastatin</a:t>
              </a:r>
              <a:r>
                <a:rPr lang="en-US" b="1" dirty="0">
                  <a:solidFill>
                    <a:srgbClr val="4D4D4D"/>
                  </a:solidFill>
                  <a:cs typeface="Arial" pitchFamily="34" charset="0"/>
                </a:rPr>
                <a:t>)</a:t>
              </a:r>
              <a:br>
                <a:rPr lang="en-US" b="1" dirty="0">
                  <a:solidFill>
                    <a:srgbClr val="4D4D4D"/>
                  </a:solidFill>
                  <a:cs typeface="Arial" pitchFamily="34" charset="0"/>
                </a:rPr>
              </a:br>
              <a:r>
                <a:rPr lang="en-US" sz="1600" b="1" dirty="0">
                  <a:solidFill>
                    <a:srgbClr val="4D4D4D"/>
                  </a:solidFill>
                  <a:cs typeface="Arial" pitchFamily="34" charset="0"/>
                </a:rPr>
                <a:t>559 Da</a:t>
              </a:r>
            </a:p>
            <a:p>
              <a:r>
                <a:rPr lang="en-US" sz="1600" b="1" dirty="0">
                  <a:solidFill>
                    <a:srgbClr val="4D4D4D"/>
                  </a:solidFill>
                  <a:cs typeface="Arial" pitchFamily="34" charset="0"/>
                </a:rPr>
                <a:t>C</a:t>
              </a:r>
              <a:r>
                <a:rPr lang="en-US" sz="1600" b="1" baseline="-25000" dirty="0">
                  <a:solidFill>
                    <a:srgbClr val="4D4D4D"/>
                  </a:solidFill>
                  <a:cs typeface="Arial" pitchFamily="34" charset="0"/>
                </a:rPr>
                <a:t>33</a:t>
              </a:r>
              <a:r>
                <a:rPr lang="en-US" sz="1600" b="1" dirty="0">
                  <a:solidFill>
                    <a:srgbClr val="4D4D4D"/>
                  </a:solidFill>
                  <a:cs typeface="Arial" pitchFamily="34" charset="0"/>
                </a:rPr>
                <a:t>H</a:t>
              </a:r>
              <a:r>
                <a:rPr lang="en-US" sz="1600" b="1" baseline="-25000" dirty="0">
                  <a:solidFill>
                    <a:srgbClr val="4D4D4D"/>
                  </a:solidFill>
                  <a:cs typeface="Arial" pitchFamily="34" charset="0"/>
                </a:rPr>
                <a:t>35</a:t>
              </a:r>
              <a:r>
                <a:rPr lang="en-US" sz="1600" b="1" dirty="0">
                  <a:solidFill>
                    <a:srgbClr val="4D4D4D"/>
                  </a:solidFill>
                  <a:cs typeface="Arial" pitchFamily="34" charset="0"/>
                </a:rPr>
                <a:t>FN</a:t>
              </a:r>
              <a:r>
                <a:rPr lang="en-US" sz="1600" b="1" baseline="-25000" dirty="0">
                  <a:solidFill>
                    <a:srgbClr val="4D4D4D"/>
                  </a:solidFill>
                  <a:cs typeface="Arial" pitchFamily="34" charset="0"/>
                </a:rPr>
                <a:t>2</a:t>
              </a:r>
              <a:r>
                <a:rPr lang="en-US" sz="1600" b="1" dirty="0">
                  <a:solidFill>
                    <a:srgbClr val="4D4D4D"/>
                  </a:solidFill>
                  <a:cs typeface="Arial" pitchFamily="34" charset="0"/>
                </a:rPr>
                <a:t>O</a:t>
              </a:r>
              <a:r>
                <a:rPr lang="en-US" sz="1600" b="1" baseline="-25000" dirty="0">
                  <a:solidFill>
                    <a:srgbClr val="4D4D4D"/>
                  </a:solidFill>
                  <a:cs typeface="Arial" pitchFamily="34" charset="0"/>
                </a:rPr>
                <a:t>5</a:t>
              </a:r>
            </a:p>
          </p:txBody>
        </p:sp>
      </p:grpSp>
      <p:sp>
        <p:nvSpPr>
          <p:cNvPr id="11" name="TextBox 10"/>
          <p:cNvSpPr txBox="1"/>
          <p:nvPr/>
        </p:nvSpPr>
        <p:spPr>
          <a:xfrm>
            <a:off x="7236296" y="4077072"/>
            <a:ext cx="1728192" cy="1107996"/>
          </a:xfrm>
          <a:prstGeom prst="rect">
            <a:avLst/>
          </a:prstGeom>
          <a:noFill/>
        </p:spPr>
        <p:txBody>
          <a:bodyPr wrap="square" rtlCol="0">
            <a:spAutoFit/>
          </a:bodyPr>
          <a:lstStyle/>
          <a:p>
            <a:pPr lvl="0"/>
            <a:r>
              <a:rPr lang="sv-SE" b="1" dirty="0">
                <a:solidFill>
                  <a:srgbClr val="4D4D4D"/>
                </a:solidFill>
                <a:cs typeface="Arial" pitchFamily="34" charset="0"/>
              </a:rPr>
              <a:t>Botox complex</a:t>
            </a:r>
            <a:br>
              <a:rPr lang="sv-SE" sz="2400" dirty="0"/>
            </a:br>
            <a:r>
              <a:rPr kumimoji="0" lang="en-US" sz="2400" u="none" strike="noStrike" cap="none" normalizeH="0" baseline="0" dirty="0">
                <a:ln>
                  <a:noFill/>
                </a:ln>
                <a:solidFill>
                  <a:srgbClr val="4D4D4D"/>
                </a:solidFill>
                <a:effectLst/>
                <a:latin typeface="Arial" pitchFamily="34" charset="0"/>
                <a:cs typeface="Arial" pitchFamily="34" charset="0"/>
              </a:rPr>
              <a:t> </a:t>
            </a:r>
            <a:r>
              <a:rPr lang="en-US" sz="1600" b="1" dirty="0">
                <a:solidFill>
                  <a:srgbClr val="4D4D4D"/>
                </a:solidFill>
                <a:cs typeface="Arial" pitchFamily="34" charset="0"/>
              </a:rPr>
              <a:t>~900,000 </a:t>
            </a:r>
            <a:r>
              <a:rPr lang="en-US" sz="1600" b="1" dirty="0" err="1">
                <a:solidFill>
                  <a:srgbClr val="4D4D4D"/>
                </a:solidFill>
                <a:cs typeface="Arial" pitchFamily="34" charset="0"/>
              </a:rPr>
              <a:t>Da</a:t>
            </a:r>
            <a:endParaRPr lang="en-US" sz="1600" b="1" dirty="0">
              <a:solidFill>
                <a:srgbClr val="4D4D4D"/>
              </a:solidFill>
              <a:cs typeface="Arial" pitchFamily="34" charset="0"/>
            </a:endParaRPr>
          </a:p>
          <a:p>
            <a:endParaRPr lang="sv-SE" sz="2400" dirty="0"/>
          </a:p>
        </p:txBody>
      </p:sp>
      <p:sp>
        <p:nvSpPr>
          <p:cNvPr id="12" name="Date Placeholder 11"/>
          <p:cNvSpPr>
            <a:spLocks noGrp="1"/>
          </p:cNvSpPr>
          <p:nvPr>
            <p:ph type="dt" sz="half" idx="10"/>
          </p:nvPr>
        </p:nvSpPr>
        <p:spPr/>
        <p:txBody>
          <a:bodyPr/>
          <a:lstStyle/>
          <a:p>
            <a:fld id="{50941073-D0FC-4DC2-9B27-84A6D5461829}" type="datetime1">
              <a:rPr lang="sv-SE" smtClean="0"/>
              <a:pPr/>
              <a:t>2022-10-31</a:t>
            </a:fld>
            <a:endParaRPr lang="sv-SE"/>
          </a:p>
        </p:txBody>
      </p:sp>
      <p:sp>
        <p:nvSpPr>
          <p:cNvPr id="13" name="Footer Placeholder 12"/>
          <p:cNvSpPr>
            <a:spLocks noGrp="1"/>
          </p:cNvSpPr>
          <p:nvPr>
            <p:ph type="ftr" sz="quarter" idx="11"/>
          </p:nvPr>
        </p:nvSpPr>
        <p:spPr/>
        <p:txBody>
          <a:bodyPr/>
          <a:lstStyle/>
          <a:p>
            <a:r>
              <a:rPr lang="sv-SE"/>
              <a:t>Caroline Elmér MD, Gynekolog och Urolog, Sthlms Urogynmott</a:t>
            </a:r>
          </a:p>
        </p:txBody>
      </p:sp>
      <p:pic>
        <p:nvPicPr>
          <p:cNvPr id="15" name="Bildobjekt 1"/>
          <p:cNvPicPr/>
          <p:nvPr/>
        </p:nvPicPr>
        <p:blipFill>
          <a:blip r:embed="rId5" cstate="print"/>
          <a:stretch>
            <a:fillRect/>
          </a:stretch>
        </p:blipFill>
        <p:spPr>
          <a:xfrm>
            <a:off x="7634278" y="6357958"/>
            <a:ext cx="1509722" cy="50006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48BD980-7752-4973-B16E-45CC0F2B15D6}" type="datetime1">
              <a:rPr lang="sv-SE" smtClean="0"/>
              <a:pPr/>
              <a:t>2022-10-31</a:t>
            </a:fld>
            <a:endParaRPr lang="sv-SE"/>
          </a:p>
        </p:txBody>
      </p:sp>
      <p:sp>
        <p:nvSpPr>
          <p:cNvPr id="5" name="Footer Placeholder 4"/>
          <p:cNvSpPr>
            <a:spLocks noGrp="1"/>
          </p:cNvSpPr>
          <p:nvPr>
            <p:ph type="ftr" sz="quarter" idx="11"/>
          </p:nvPr>
        </p:nvSpPr>
        <p:spPr/>
        <p:txBody>
          <a:bodyPr/>
          <a:lstStyle/>
          <a:p>
            <a:r>
              <a:rPr lang="sv-SE"/>
              <a:t>Caroline Elmér MD, Gynekolog och Urolog, Sthlms Urogynmott</a:t>
            </a:r>
          </a:p>
        </p:txBody>
      </p:sp>
      <p:grpSp>
        <p:nvGrpSpPr>
          <p:cNvPr id="3" name="Content Placeholder 5"/>
          <p:cNvGrpSpPr>
            <a:grpSpLocks noGrp="1"/>
          </p:cNvGrpSpPr>
          <p:nvPr/>
        </p:nvGrpSpPr>
        <p:grpSpPr>
          <a:xfrm rot="2113263">
            <a:off x="457200" y="444701"/>
            <a:ext cx="8229600" cy="6696744"/>
            <a:chOff x="5983287" y="2817813"/>
            <a:chExt cx="2779713" cy="2586037"/>
          </a:xfrm>
        </p:grpSpPr>
        <p:pic>
          <p:nvPicPr>
            <p:cNvPr id="7" name="Picture 2" descr="bt_original">
              <a:hlinkClick r:id="rId3" action="ppaction://hlinkfile"/>
            </p:cNvPr>
            <p:cNvPicPr>
              <a:picLocks noChangeAspect="1" noChangeArrowheads="1"/>
            </p:cNvPicPr>
            <p:nvPr/>
          </p:nvPicPr>
          <p:blipFill>
            <a:blip r:embed="rId4" cstate="print"/>
            <a:srcRect l="4240" t="11279" b="7040"/>
            <a:stretch>
              <a:fillRect/>
            </a:stretch>
          </p:blipFill>
          <p:spPr bwMode="auto">
            <a:xfrm rot="-1513808">
              <a:off x="6677025" y="3460750"/>
              <a:ext cx="1350962" cy="1042988"/>
            </a:xfrm>
            <a:prstGeom prst="rect">
              <a:avLst/>
            </a:prstGeom>
            <a:noFill/>
            <a:ln w="76200">
              <a:solidFill>
                <a:schemeClr val="bg1"/>
              </a:solidFill>
              <a:miter lim="800000"/>
              <a:headEnd/>
              <a:tailEnd/>
            </a:ln>
          </p:spPr>
        </p:pic>
        <p:pic>
          <p:nvPicPr>
            <p:cNvPr id="8" name="Picture 5" descr="HA33-molecule"/>
            <p:cNvPicPr preferRelativeResize="0">
              <a:picLocks noChangeAspect="1" noChangeArrowheads="1"/>
            </p:cNvPicPr>
            <p:nvPr/>
          </p:nvPicPr>
          <p:blipFill>
            <a:blip r:embed="rId5" cstate="print"/>
            <a:srcRect/>
            <a:stretch>
              <a:fillRect/>
            </a:stretch>
          </p:blipFill>
          <p:spPr bwMode="auto">
            <a:xfrm rot="1403362">
              <a:off x="6764337" y="2817813"/>
              <a:ext cx="1036638" cy="809625"/>
            </a:xfrm>
            <a:prstGeom prst="rect">
              <a:avLst/>
            </a:prstGeom>
            <a:noFill/>
            <a:ln w="9525">
              <a:noFill/>
              <a:miter lim="800000"/>
              <a:headEnd/>
              <a:tailEnd/>
            </a:ln>
          </p:spPr>
        </p:pic>
        <p:pic>
          <p:nvPicPr>
            <p:cNvPr id="9" name="Picture 7" descr="HA33-molecule"/>
            <p:cNvPicPr preferRelativeResize="0">
              <a:picLocks noChangeAspect="1" noChangeArrowheads="1"/>
            </p:cNvPicPr>
            <p:nvPr/>
          </p:nvPicPr>
          <p:blipFill>
            <a:blip r:embed="rId6" cstate="print"/>
            <a:srcRect/>
            <a:stretch>
              <a:fillRect/>
            </a:stretch>
          </p:blipFill>
          <p:spPr bwMode="auto">
            <a:xfrm rot="-1080691">
              <a:off x="5991225" y="3106738"/>
              <a:ext cx="1050925" cy="877887"/>
            </a:xfrm>
            <a:prstGeom prst="rect">
              <a:avLst/>
            </a:prstGeom>
            <a:noFill/>
            <a:ln w="9525">
              <a:noFill/>
              <a:miter lim="800000"/>
              <a:headEnd/>
              <a:tailEnd/>
            </a:ln>
          </p:spPr>
        </p:pic>
        <p:pic>
          <p:nvPicPr>
            <p:cNvPr id="10" name="Picture 8" descr="HA33-molecule"/>
            <p:cNvPicPr preferRelativeResize="0">
              <a:picLocks noChangeAspect="1" noChangeArrowheads="1"/>
            </p:cNvPicPr>
            <p:nvPr/>
          </p:nvPicPr>
          <p:blipFill>
            <a:blip r:embed="rId7" cstate="print"/>
            <a:srcRect/>
            <a:stretch>
              <a:fillRect/>
            </a:stretch>
          </p:blipFill>
          <p:spPr bwMode="auto">
            <a:xfrm>
              <a:off x="5983287" y="4168775"/>
              <a:ext cx="1027113" cy="868363"/>
            </a:xfrm>
            <a:prstGeom prst="rect">
              <a:avLst/>
            </a:prstGeom>
            <a:noFill/>
            <a:ln w="9525">
              <a:noFill/>
              <a:miter lim="800000"/>
              <a:headEnd/>
              <a:tailEnd/>
            </a:ln>
          </p:spPr>
        </p:pic>
        <p:pic>
          <p:nvPicPr>
            <p:cNvPr id="11" name="Picture 9" descr="HA33-molecule"/>
            <p:cNvPicPr>
              <a:picLocks noChangeAspect="1" noChangeArrowheads="1"/>
            </p:cNvPicPr>
            <p:nvPr/>
          </p:nvPicPr>
          <p:blipFill>
            <a:blip r:embed="rId8" cstate="print"/>
            <a:srcRect/>
            <a:stretch>
              <a:fillRect/>
            </a:stretch>
          </p:blipFill>
          <p:spPr bwMode="auto">
            <a:xfrm>
              <a:off x="7712075" y="3746500"/>
              <a:ext cx="1050925" cy="876300"/>
            </a:xfrm>
            <a:prstGeom prst="rect">
              <a:avLst/>
            </a:prstGeom>
            <a:noFill/>
            <a:ln w="9525">
              <a:noFill/>
              <a:miter lim="800000"/>
              <a:headEnd/>
              <a:tailEnd/>
            </a:ln>
          </p:spPr>
        </p:pic>
        <p:pic>
          <p:nvPicPr>
            <p:cNvPr id="12" name="Picture 10" descr="HA33-molecule"/>
            <p:cNvPicPr>
              <a:picLocks noChangeAspect="1" noChangeArrowheads="1"/>
            </p:cNvPicPr>
            <p:nvPr/>
          </p:nvPicPr>
          <p:blipFill>
            <a:blip r:embed="rId6" cstate="print"/>
            <a:srcRect/>
            <a:stretch>
              <a:fillRect/>
            </a:stretch>
          </p:blipFill>
          <p:spPr bwMode="auto">
            <a:xfrm>
              <a:off x="7675562" y="2976563"/>
              <a:ext cx="1050925" cy="877887"/>
            </a:xfrm>
            <a:prstGeom prst="rect">
              <a:avLst/>
            </a:prstGeom>
            <a:noFill/>
            <a:ln w="9525">
              <a:noFill/>
              <a:miter lim="800000"/>
              <a:headEnd/>
              <a:tailEnd/>
            </a:ln>
          </p:spPr>
        </p:pic>
        <p:pic>
          <p:nvPicPr>
            <p:cNvPr id="13" name="Picture 11" descr="NTNH-molecule-less-lumi"/>
            <p:cNvPicPr>
              <a:picLocks noChangeAspect="1" noChangeArrowheads="1"/>
            </p:cNvPicPr>
            <p:nvPr/>
          </p:nvPicPr>
          <p:blipFill>
            <a:blip r:embed="rId9" cstate="print">
              <a:lum bright="-24000"/>
            </a:blip>
            <a:srcRect/>
            <a:stretch>
              <a:fillRect/>
            </a:stretch>
          </p:blipFill>
          <p:spPr bwMode="auto">
            <a:xfrm rot="646612">
              <a:off x="6873875" y="4360863"/>
              <a:ext cx="1273175" cy="1042987"/>
            </a:xfrm>
            <a:prstGeom prst="rect">
              <a:avLst/>
            </a:prstGeom>
            <a:noFill/>
            <a:ln w="9525">
              <a:noFill/>
              <a:miter lim="800000"/>
              <a:headEnd/>
              <a:tailEnd/>
            </a:ln>
          </p:spPr>
        </p:pic>
      </p:grpSp>
      <p:pic>
        <p:nvPicPr>
          <p:cNvPr id="15" name="Bildobjekt 1"/>
          <p:cNvPicPr/>
          <p:nvPr/>
        </p:nvPicPr>
        <p:blipFill>
          <a:blip r:embed="rId10" cstate="print"/>
          <a:stretch>
            <a:fillRect/>
          </a:stretch>
        </p:blipFill>
        <p:spPr>
          <a:xfrm>
            <a:off x="7634278" y="6357958"/>
            <a:ext cx="1509722" cy="50006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g-1a"/>
          <p:cNvPicPr>
            <a:picLocks noChangeAspect="1" noChangeArrowheads="1"/>
          </p:cNvPicPr>
          <p:nvPr/>
        </p:nvPicPr>
        <p:blipFill>
          <a:blip r:embed="rId3" cstate="print">
            <a:clrChange>
              <a:clrFrom>
                <a:srgbClr val="004179"/>
              </a:clrFrom>
              <a:clrTo>
                <a:srgbClr val="004179">
                  <a:alpha val="0"/>
                </a:srgbClr>
              </a:clrTo>
            </a:clrChange>
          </a:blip>
          <a:srcRect/>
          <a:stretch>
            <a:fillRect/>
          </a:stretch>
        </p:blipFill>
        <p:spPr bwMode="auto">
          <a:xfrm>
            <a:off x="0" y="904875"/>
            <a:ext cx="9121775" cy="5572125"/>
          </a:xfrm>
          <a:prstGeom prst="rect">
            <a:avLst/>
          </a:prstGeom>
          <a:noFill/>
          <a:ln w="9525">
            <a:noFill/>
            <a:miter lim="800000"/>
            <a:headEnd/>
            <a:tailEnd/>
          </a:ln>
        </p:spPr>
      </p:pic>
      <p:sp>
        <p:nvSpPr>
          <p:cNvPr id="1170528" name="Text Box 96"/>
          <p:cNvSpPr txBox="1">
            <a:spLocks noChangeArrowheads="1"/>
          </p:cNvSpPr>
          <p:nvPr/>
        </p:nvSpPr>
        <p:spPr bwMode="auto">
          <a:xfrm>
            <a:off x="347663" y="3030537"/>
            <a:ext cx="971550" cy="533400"/>
          </a:xfrm>
          <a:prstGeom prst="rect">
            <a:avLst/>
          </a:prstGeom>
          <a:noFill/>
          <a:ln w="9525">
            <a:noFill/>
            <a:miter lim="800000"/>
            <a:headEnd/>
            <a:tailEnd/>
          </a:ln>
        </p:spPr>
        <p:txBody>
          <a:bodyPr lIns="0" tIns="0" rIns="0" bIns="0" anchor="ctr"/>
          <a:lstStyle/>
          <a:p>
            <a:r>
              <a:rPr lang="en-US" sz="1050" b="1" dirty="0">
                <a:solidFill>
                  <a:srgbClr val="4D4D4D"/>
                </a:solidFill>
                <a:cs typeface="Arial" pitchFamily="34" charset="0"/>
              </a:rPr>
              <a:t>SNARE Proteins</a:t>
            </a:r>
          </a:p>
        </p:txBody>
      </p:sp>
      <p:sp>
        <p:nvSpPr>
          <p:cNvPr id="1170529" name="Text Box 97"/>
          <p:cNvSpPr txBox="1">
            <a:spLocks noChangeArrowheads="1"/>
          </p:cNvSpPr>
          <p:nvPr/>
        </p:nvSpPr>
        <p:spPr bwMode="auto">
          <a:xfrm>
            <a:off x="1638300" y="2551112"/>
            <a:ext cx="1143000" cy="533400"/>
          </a:xfrm>
          <a:prstGeom prst="rect">
            <a:avLst/>
          </a:prstGeom>
          <a:noFill/>
          <a:ln w="9525">
            <a:noFill/>
            <a:miter lim="800000"/>
            <a:headEnd/>
            <a:tailEnd/>
          </a:ln>
        </p:spPr>
        <p:txBody>
          <a:bodyPr lIns="0" tIns="0" rIns="0" bIns="0" anchor="ctr"/>
          <a:lstStyle/>
          <a:p>
            <a:r>
              <a:rPr lang="en-US" sz="1050" b="1" dirty="0">
                <a:solidFill>
                  <a:srgbClr val="4D4D4D"/>
                </a:solidFill>
                <a:cs typeface="Arial" pitchFamily="34" charset="0"/>
              </a:rPr>
              <a:t>Synaptobrevin (VAMP)</a:t>
            </a:r>
          </a:p>
        </p:txBody>
      </p:sp>
      <p:sp>
        <p:nvSpPr>
          <p:cNvPr id="1170530" name="Text Box 98"/>
          <p:cNvSpPr txBox="1">
            <a:spLocks noChangeArrowheads="1"/>
          </p:cNvSpPr>
          <p:nvPr/>
        </p:nvSpPr>
        <p:spPr bwMode="auto">
          <a:xfrm>
            <a:off x="1638300" y="3617912"/>
            <a:ext cx="1143000" cy="381000"/>
          </a:xfrm>
          <a:prstGeom prst="rect">
            <a:avLst/>
          </a:prstGeom>
          <a:noFill/>
          <a:ln w="9525">
            <a:noFill/>
            <a:miter lim="800000"/>
            <a:headEnd/>
            <a:tailEnd/>
          </a:ln>
        </p:spPr>
        <p:txBody>
          <a:bodyPr lIns="0" tIns="0" rIns="0" bIns="0" anchor="ctr"/>
          <a:lstStyle/>
          <a:p>
            <a:r>
              <a:rPr lang="en-US" sz="1200" b="1" dirty="0">
                <a:solidFill>
                  <a:srgbClr val="4D4D4D"/>
                </a:solidFill>
                <a:cs typeface="Arial" pitchFamily="34" charset="0"/>
              </a:rPr>
              <a:t>SNAP-25</a:t>
            </a:r>
          </a:p>
        </p:txBody>
      </p:sp>
      <p:sp>
        <p:nvSpPr>
          <p:cNvPr id="1170531" name="Text Box 99"/>
          <p:cNvSpPr txBox="1">
            <a:spLocks noChangeArrowheads="1"/>
          </p:cNvSpPr>
          <p:nvPr/>
        </p:nvSpPr>
        <p:spPr bwMode="auto">
          <a:xfrm>
            <a:off x="1638300" y="3160712"/>
            <a:ext cx="1143000" cy="381000"/>
          </a:xfrm>
          <a:prstGeom prst="rect">
            <a:avLst/>
          </a:prstGeom>
          <a:noFill/>
          <a:ln w="9525">
            <a:noFill/>
            <a:miter lim="800000"/>
            <a:headEnd/>
            <a:tailEnd/>
          </a:ln>
        </p:spPr>
        <p:txBody>
          <a:bodyPr lIns="0" tIns="0" rIns="0" bIns="0" anchor="ctr"/>
          <a:lstStyle/>
          <a:p>
            <a:r>
              <a:rPr lang="en-US" sz="1050" b="1" dirty="0">
                <a:solidFill>
                  <a:srgbClr val="4D4D4D"/>
                </a:solidFill>
                <a:cs typeface="Arial" pitchFamily="34" charset="0"/>
              </a:rPr>
              <a:t>Syntaxin</a:t>
            </a:r>
          </a:p>
        </p:txBody>
      </p:sp>
      <p:sp>
        <p:nvSpPr>
          <p:cNvPr id="1170532" name="Line 100"/>
          <p:cNvSpPr>
            <a:spLocks noChangeShapeType="1"/>
          </p:cNvSpPr>
          <p:nvPr/>
        </p:nvSpPr>
        <p:spPr bwMode="auto">
          <a:xfrm>
            <a:off x="2623343" y="2779711"/>
            <a:ext cx="502446" cy="250825"/>
          </a:xfrm>
          <a:prstGeom prst="line">
            <a:avLst/>
          </a:prstGeom>
          <a:noFill/>
          <a:ln w="9525">
            <a:solidFill>
              <a:schemeClr val="tx1"/>
            </a:solidFill>
            <a:round/>
            <a:headEnd/>
            <a:tailEnd type="triangle" w="med" len="med"/>
          </a:ln>
        </p:spPr>
        <p:txBody>
          <a:bodyPr/>
          <a:lstStyle/>
          <a:p>
            <a:endParaRPr lang="en-US" sz="1600" dirty="0">
              <a:cs typeface="Arial" pitchFamily="34" charset="0"/>
            </a:endParaRPr>
          </a:p>
        </p:txBody>
      </p:sp>
      <p:sp>
        <p:nvSpPr>
          <p:cNvPr id="1170533" name="Line 101"/>
          <p:cNvSpPr>
            <a:spLocks noChangeShapeType="1"/>
          </p:cNvSpPr>
          <p:nvPr/>
        </p:nvSpPr>
        <p:spPr bwMode="auto">
          <a:xfrm>
            <a:off x="2066924" y="3541712"/>
            <a:ext cx="447675" cy="406400"/>
          </a:xfrm>
          <a:prstGeom prst="line">
            <a:avLst/>
          </a:prstGeom>
          <a:noFill/>
          <a:ln w="9525">
            <a:solidFill>
              <a:schemeClr val="tx1"/>
            </a:solidFill>
            <a:round/>
            <a:headEnd/>
            <a:tailEnd type="triangle" w="med" len="med"/>
          </a:ln>
        </p:spPr>
        <p:txBody>
          <a:bodyPr/>
          <a:lstStyle/>
          <a:p>
            <a:endParaRPr lang="en-US" sz="1600" dirty="0">
              <a:cs typeface="Arial" pitchFamily="34" charset="0"/>
            </a:endParaRPr>
          </a:p>
        </p:txBody>
      </p:sp>
      <p:sp>
        <p:nvSpPr>
          <p:cNvPr id="1170534" name="Line 102"/>
          <p:cNvSpPr>
            <a:spLocks noChangeShapeType="1"/>
          </p:cNvSpPr>
          <p:nvPr/>
        </p:nvSpPr>
        <p:spPr bwMode="auto">
          <a:xfrm>
            <a:off x="1981200" y="3998911"/>
            <a:ext cx="171450" cy="371475"/>
          </a:xfrm>
          <a:prstGeom prst="line">
            <a:avLst/>
          </a:prstGeom>
          <a:noFill/>
          <a:ln w="9525">
            <a:solidFill>
              <a:schemeClr val="tx1"/>
            </a:solidFill>
            <a:round/>
            <a:headEnd/>
            <a:tailEnd type="triangle" w="med" len="med"/>
          </a:ln>
        </p:spPr>
        <p:txBody>
          <a:bodyPr/>
          <a:lstStyle/>
          <a:p>
            <a:endParaRPr lang="en-US" sz="1600" dirty="0">
              <a:cs typeface="Arial" pitchFamily="34" charset="0"/>
            </a:endParaRPr>
          </a:p>
        </p:txBody>
      </p:sp>
      <p:sp>
        <p:nvSpPr>
          <p:cNvPr id="1170535" name="AutoShape 103"/>
          <p:cNvSpPr>
            <a:spLocks/>
          </p:cNvSpPr>
          <p:nvPr/>
        </p:nvSpPr>
        <p:spPr bwMode="auto">
          <a:xfrm>
            <a:off x="1319213" y="2551112"/>
            <a:ext cx="323849" cy="1492250"/>
          </a:xfrm>
          <a:prstGeom prst="leftBrace">
            <a:avLst>
              <a:gd name="adj1" fmla="val 42466"/>
              <a:gd name="adj2" fmla="val 50000"/>
            </a:avLst>
          </a:prstGeom>
          <a:noFill/>
          <a:ln w="9525">
            <a:solidFill>
              <a:schemeClr val="tx1"/>
            </a:solidFill>
            <a:round/>
            <a:headEnd/>
            <a:tailEnd/>
          </a:ln>
        </p:spPr>
        <p:txBody>
          <a:bodyPr wrap="none" anchor="ctr"/>
          <a:lstStyle/>
          <a:p>
            <a:endParaRPr lang="en-US" sz="1600" dirty="0">
              <a:cs typeface="Arial" pitchFamily="34" charset="0"/>
            </a:endParaRPr>
          </a:p>
        </p:txBody>
      </p:sp>
      <p:sp>
        <p:nvSpPr>
          <p:cNvPr id="2059" name="Rectangle 114"/>
          <p:cNvSpPr>
            <a:spLocks noGrp="1" noChangeArrowheads="1"/>
          </p:cNvSpPr>
          <p:nvPr>
            <p:ph type="title"/>
          </p:nvPr>
        </p:nvSpPr>
        <p:spPr>
          <a:xfrm>
            <a:off x="457200" y="-27384"/>
            <a:ext cx="8229600" cy="1143000"/>
          </a:xfrm>
        </p:spPr>
        <p:txBody>
          <a:bodyPr>
            <a:normAutofit/>
          </a:bodyPr>
          <a:lstStyle/>
          <a:p>
            <a:r>
              <a:rPr lang="en-US" sz="4000" dirty="0" err="1"/>
              <a:t>Frisläppning</a:t>
            </a:r>
            <a:r>
              <a:rPr lang="en-US" sz="4000" dirty="0"/>
              <a:t> </a:t>
            </a:r>
            <a:r>
              <a:rPr lang="en-US" sz="4000" dirty="0" err="1"/>
              <a:t>av</a:t>
            </a:r>
            <a:r>
              <a:rPr lang="en-US" sz="4000" dirty="0"/>
              <a:t> </a:t>
            </a:r>
            <a:r>
              <a:rPr lang="en-US" sz="4000" dirty="0" err="1"/>
              <a:t>neurotransmittor</a:t>
            </a:r>
            <a:endParaRPr lang="en-US" sz="4000" dirty="0"/>
          </a:p>
        </p:txBody>
      </p:sp>
      <p:sp>
        <p:nvSpPr>
          <p:cNvPr id="1170547" name="Text Box 115"/>
          <p:cNvSpPr txBox="1">
            <a:spLocks noChangeArrowheads="1"/>
          </p:cNvSpPr>
          <p:nvPr/>
        </p:nvSpPr>
        <p:spPr bwMode="auto">
          <a:xfrm>
            <a:off x="173038" y="5008562"/>
            <a:ext cx="1758950" cy="381000"/>
          </a:xfrm>
          <a:prstGeom prst="rect">
            <a:avLst/>
          </a:prstGeom>
          <a:noFill/>
          <a:ln w="9525">
            <a:noFill/>
            <a:miter lim="800000"/>
            <a:headEnd/>
            <a:tailEnd/>
          </a:ln>
        </p:spPr>
        <p:txBody>
          <a:bodyPr lIns="0" tIns="0" rIns="0" bIns="0" anchor="ctr"/>
          <a:lstStyle/>
          <a:p>
            <a:r>
              <a:rPr lang="en-US" sz="1600" b="1" dirty="0">
                <a:solidFill>
                  <a:srgbClr val="FFFFCC"/>
                </a:solidFill>
                <a:cs typeface="Arial" pitchFamily="34" charset="0"/>
              </a:rPr>
              <a:t>SYNAPTIC CLEFT</a:t>
            </a:r>
          </a:p>
        </p:txBody>
      </p:sp>
      <p:sp>
        <p:nvSpPr>
          <p:cNvPr id="1170548" name="Text Box 116"/>
          <p:cNvSpPr txBox="1">
            <a:spLocks noChangeArrowheads="1"/>
          </p:cNvSpPr>
          <p:nvPr/>
        </p:nvSpPr>
        <p:spPr bwMode="auto">
          <a:xfrm>
            <a:off x="601662" y="2027237"/>
            <a:ext cx="1758950" cy="381000"/>
          </a:xfrm>
          <a:prstGeom prst="rect">
            <a:avLst/>
          </a:prstGeom>
          <a:noFill/>
          <a:ln w="9525">
            <a:noFill/>
            <a:miter lim="800000"/>
            <a:headEnd/>
            <a:tailEnd/>
          </a:ln>
        </p:spPr>
        <p:txBody>
          <a:bodyPr lIns="0" tIns="0" rIns="0" bIns="0" anchor="ctr"/>
          <a:lstStyle/>
          <a:p>
            <a:r>
              <a:rPr lang="en-US" sz="1600" b="1" dirty="0">
                <a:solidFill>
                  <a:schemeClr val="accent1"/>
                </a:solidFill>
                <a:cs typeface="Arial" pitchFamily="34" charset="0"/>
              </a:rPr>
              <a:t>PRE-SYNAPSE</a:t>
            </a:r>
          </a:p>
        </p:txBody>
      </p:sp>
      <p:grpSp>
        <p:nvGrpSpPr>
          <p:cNvPr id="2" name="Group 117"/>
          <p:cNvGrpSpPr>
            <a:grpSpLocks/>
          </p:cNvGrpSpPr>
          <p:nvPr/>
        </p:nvGrpSpPr>
        <p:grpSpPr bwMode="auto">
          <a:xfrm>
            <a:off x="2757488" y="3114675"/>
            <a:ext cx="2101850" cy="1255712"/>
            <a:chOff x="1737" y="2209"/>
            <a:chExt cx="1324" cy="791"/>
          </a:xfrm>
        </p:grpSpPr>
        <p:sp>
          <p:nvSpPr>
            <p:cNvPr id="2080" name="Freeform 118"/>
            <p:cNvSpPr>
              <a:spLocks/>
            </p:cNvSpPr>
            <p:nvPr/>
          </p:nvSpPr>
          <p:spPr bwMode="auto">
            <a:xfrm>
              <a:off x="1737" y="2794"/>
              <a:ext cx="1320" cy="206"/>
            </a:xfrm>
            <a:custGeom>
              <a:avLst/>
              <a:gdLst>
                <a:gd name="T0" fmla="*/ 0 w 1320"/>
                <a:gd name="T1" fmla="*/ 60 h 206"/>
                <a:gd name="T2" fmla="*/ 545 w 1320"/>
                <a:gd name="T3" fmla="*/ 0 h 206"/>
                <a:gd name="T4" fmla="*/ 914 w 1320"/>
                <a:gd name="T5" fmla="*/ 57 h 206"/>
                <a:gd name="T6" fmla="*/ 1320 w 1320"/>
                <a:gd name="T7" fmla="*/ 206 h 206"/>
                <a:gd name="T8" fmla="*/ 0 60000 65536"/>
                <a:gd name="T9" fmla="*/ 0 60000 65536"/>
                <a:gd name="T10" fmla="*/ 0 60000 65536"/>
                <a:gd name="T11" fmla="*/ 0 60000 65536"/>
                <a:gd name="T12" fmla="*/ 0 w 1320"/>
                <a:gd name="T13" fmla="*/ 0 h 206"/>
                <a:gd name="T14" fmla="*/ 1320 w 1320"/>
                <a:gd name="T15" fmla="*/ 206 h 206"/>
              </a:gdLst>
              <a:ahLst/>
              <a:cxnLst>
                <a:cxn ang="T8">
                  <a:pos x="T0" y="T1"/>
                </a:cxn>
                <a:cxn ang="T9">
                  <a:pos x="T2" y="T3"/>
                </a:cxn>
                <a:cxn ang="T10">
                  <a:pos x="T4" y="T5"/>
                </a:cxn>
                <a:cxn ang="T11">
                  <a:pos x="T6" y="T7"/>
                </a:cxn>
              </a:cxnLst>
              <a:rect l="T12" t="T13" r="T14" b="T15"/>
              <a:pathLst>
                <a:path w="1320" h="206">
                  <a:moveTo>
                    <a:pt x="0" y="60"/>
                  </a:moveTo>
                  <a:cubicBezTo>
                    <a:pt x="91" y="51"/>
                    <a:pt x="393" y="0"/>
                    <a:pt x="545" y="0"/>
                  </a:cubicBezTo>
                  <a:cubicBezTo>
                    <a:pt x="697" y="0"/>
                    <a:pt x="785" y="23"/>
                    <a:pt x="914" y="57"/>
                  </a:cubicBezTo>
                  <a:cubicBezTo>
                    <a:pt x="1043" y="91"/>
                    <a:pt x="1236" y="175"/>
                    <a:pt x="1320" y="206"/>
                  </a:cubicBezTo>
                </a:path>
              </a:pathLst>
            </a:custGeom>
            <a:noFill/>
            <a:ln w="12700" cap="flat" cmpd="sng">
              <a:solidFill>
                <a:schemeClr val="tx1"/>
              </a:solidFill>
              <a:prstDash val="solid"/>
              <a:round/>
              <a:headEnd type="none" w="med" len="med"/>
              <a:tailEnd type="triangle" w="med" len="med"/>
            </a:ln>
          </p:spPr>
          <p:txBody>
            <a:bodyPr wrap="none" anchor="ctr"/>
            <a:lstStyle/>
            <a:p>
              <a:endParaRPr lang="en-US" sz="1600" dirty="0">
                <a:cs typeface="Arial" pitchFamily="34" charset="0"/>
              </a:endParaRPr>
            </a:p>
          </p:txBody>
        </p:sp>
        <p:sp>
          <p:nvSpPr>
            <p:cNvPr id="2081" name="Freeform 119"/>
            <p:cNvSpPr>
              <a:spLocks/>
            </p:cNvSpPr>
            <p:nvPr/>
          </p:nvSpPr>
          <p:spPr bwMode="auto">
            <a:xfrm>
              <a:off x="1969" y="2209"/>
              <a:ext cx="1092" cy="787"/>
            </a:xfrm>
            <a:custGeom>
              <a:avLst/>
              <a:gdLst>
                <a:gd name="T0" fmla="*/ 0 w 1092"/>
                <a:gd name="T1" fmla="*/ 0 h 787"/>
                <a:gd name="T2" fmla="*/ 313 w 1092"/>
                <a:gd name="T3" fmla="*/ 426 h 787"/>
                <a:gd name="T4" fmla="*/ 692 w 1092"/>
                <a:gd name="T5" fmla="*/ 642 h 787"/>
                <a:gd name="T6" fmla="*/ 1092 w 1092"/>
                <a:gd name="T7" fmla="*/ 787 h 787"/>
                <a:gd name="T8" fmla="*/ 0 60000 65536"/>
                <a:gd name="T9" fmla="*/ 0 60000 65536"/>
                <a:gd name="T10" fmla="*/ 0 60000 65536"/>
                <a:gd name="T11" fmla="*/ 0 60000 65536"/>
                <a:gd name="T12" fmla="*/ 0 w 1092"/>
                <a:gd name="T13" fmla="*/ 0 h 787"/>
                <a:gd name="T14" fmla="*/ 1092 w 1092"/>
                <a:gd name="T15" fmla="*/ 787 h 787"/>
              </a:gdLst>
              <a:ahLst/>
              <a:cxnLst>
                <a:cxn ang="T8">
                  <a:pos x="T0" y="T1"/>
                </a:cxn>
                <a:cxn ang="T9">
                  <a:pos x="T2" y="T3"/>
                </a:cxn>
                <a:cxn ang="T10">
                  <a:pos x="T4" y="T5"/>
                </a:cxn>
                <a:cxn ang="T11">
                  <a:pos x="T6" y="T7"/>
                </a:cxn>
              </a:cxnLst>
              <a:rect l="T12" t="T13" r="T14" b="T15"/>
              <a:pathLst>
                <a:path w="1092" h="787">
                  <a:moveTo>
                    <a:pt x="0" y="0"/>
                  </a:moveTo>
                  <a:cubicBezTo>
                    <a:pt x="52" y="69"/>
                    <a:pt x="198" y="319"/>
                    <a:pt x="313" y="426"/>
                  </a:cubicBezTo>
                  <a:cubicBezTo>
                    <a:pt x="428" y="533"/>
                    <a:pt x="562" y="582"/>
                    <a:pt x="692" y="642"/>
                  </a:cubicBezTo>
                  <a:cubicBezTo>
                    <a:pt x="822" y="702"/>
                    <a:pt x="1009" y="757"/>
                    <a:pt x="1092" y="787"/>
                  </a:cubicBezTo>
                </a:path>
              </a:pathLst>
            </a:custGeom>
            <a:noFill/>
            <a:ln w="12700" cap="flat" cmpd="sng">
              <a:solidFill>
                <a:schemeClr val="tx1"/>
              </a:solidFill>
              <a:prstDash val="solid"/>
              <a:round/>
              <a:headEnd type="none" w="med" len="med"/>
              <a:tailEnd type="triangle" w="med" len="med"/>
            </a:ln>
          </p:spPr>
          <p:txBody>
            <a:bodyPr wrap="none" anchor="ctr"/>
            <a:lstStyle/>
            <a:p>
              <a:endParaRPr lang="en-US" sz="1600" dirty="0">
                <a:cs typeface="Arial" pitchFamily="34" charset="0"/>
              </a:endParaRPr>
            </a:p>
          </p:txBody>
        </p:sp>
      </p:grpSp>
      <p:sp>
        <p:nvSpPr>
          <p:cNvPr id="1170552" name="Text Box 120"/>
          <p:cNvSpPr txBox="1">
            <a:spLocks noChangeArrowheads="1"/>
          </p:cNvSpPr>
          <p:nvPr/>
        </p:nvSpPr>
        <p:spPr bwMode="auto">
          <a:xfrm>
            <a:off x="173038" y="1164313"/>
            <a:ext cx="2351087" cy="830997"/>
          </a:xfrm>
          <a:prstGeom prst="rect">
            <a:avLst/>
          </a:prstGeom>
          <a:noFill/>
          <a:ln w="9525">
            <a:noFill/>
            <a:miter lim="800000"/>
            <a:headEnd/>
            <a:tailEnd/>
          </a:ln>
        </p:spPr>
        <p:txBody>
          <a:bodyPr>
            <a:spAutoFit/>
          </a:bodyPr>
          <a:lstStyle/>
          <a:p>
            <a:r>
              <a:rPr lang="en-US" sz="1600" b="1" dirty="0">
                <a:solidFill>
                  <a:srgbClr val="4D4D4D"/>
                </a:solidFill>
                <a:cs typeface="Arial" pitchFamily="34" charset="0"/>
              </a:rPr>
              <a:t>Receptor requires </a:t>
            </a:r>
            <a:br>
              <a:rPr lang="en-US" sz="1600" b="1" dirty="0">
                <a:solidFill>
                  <a:srgbClr val="4D4D4D"/>
                </a:solidFill>
                <a:cs typeface="Arial" pitchFamily="34" charset="0"/>
              </a:rPr>
            </a:br>
            <a:r>
              <a:rPr lang="en-US" sz="1600" b="1" dirty="0">
                <a:solidFill>
                  <a:srgbClr val="4D4D4D"/>
                </a:solidFill>
                <a:cs typeface="Arial" pitchFamily="34" charset="0"/>
              </a:rPr>
              <a:t>SNARE complex for membrane expression</a:t>
            </a:r>
          </a:p>
        </p:txBody>
      </p:sp>
      <p:sp>
        <p:nvSpPr>
          <p:cNvPr id="27" name="TextBox 11"/>
          <p:cNvSpPr txBox="1">
            <a:spLocks noChangeArrowheads="1"/>
          </p:cNvSpPr>
          <p:nvPr/>
        </p:nvSpPr>
        <p:spPr bwMode="auto">
          <a:xfrm>
            <a:off x="468000" y="6211048"/>
            <a:ext cx="6550152" cy="246221"/>
          </a:xfrm>
          <a:prstGeom prst="rect">
            <a:avLst/>
          </a:prstGeom>
          <a:noFill/>
          <a:ln w="9525">
            <a:noFill/>
            <a:miter lim="800000"/>
            <a:headEnd/>
            <a:tailEnd/>
          </a:ln>
        </p:spPr>
        <p:txBody>
          <a:bodyPr wrap="square" anchor="b">
            <a:spAutoFit/>
          </a:bodyPr>
          <a:lstStyle/>
          <a:p>
            <a:r>
              <a:rPr lang="en-US" sz="1000" dirty="0">
                <a:solidFill>
                  <a:srgbClr val="4D4D4D"/>
                </a:solidFill>
                <a:cs typeface="Arial" pitchFamily="34" charset="0"/>
              </a:rPr>
              <a:t>Adapted from </a:t>
            </a:r>
            <a:r>
              <a:rPr lang="en-US" sz="1000" dirty="0" err="1">
                <a:solidFill>
                  <a:srgbClr val="4D4D4D"/>
                </a:solidFill>
                <a:cs typeface="Arial" pitchFamily="34" charset="0"/>
              </a:rPr>
              <a:t>Arnon</a:t>
            </a:r>
            <a:r>
              <a:rPr lang="en-US" sz="1000" dirty="0">
                <a:solidFill>
                  <a:srgbClr val="4D4D4D"/>
                </a:solidFill>
                <a:cs typeface="Arial" pitchFamily="34" charset="0"/>
              </a:rPr>
              <a:t> SS et al. </a:t>
            </a:r>
            <a:r>
              <a:rPr lang="en-US" sz="1000" i="1" dirty="0">
                <a:solidFill>
                  <a:srgbClr val="4D4D4D"/>
                </a:solidFill>
                <a:cs typeface="Arial" pitchFamily="34" charset="0"/>
              </a:rPr>
              <a:t>JAMA</a:t>
            </a:r>
            <a:r>
              <a:rPr lang="en-US" sz="1000" dirty="0">
                <a:solidFill>
                  <a:srgbClr val="4D4D4D"/>
                </a:solidFill>
                <a:cs typeface="Arial" pitchFamily="34" charset="0"/>
              </a:rPr>
              <a:t>. 2001;285:1059-1070.</a:t>
            </a:r>
          </a:p>
        </p:txBody>
      </p:sp>
      <p:sp>
        <p:nvSpPr>
          <p:cNvPr id="24" name="Date Placeholder 23"/>
          <p:cNvSpPr>
            <a:spLocks noGrp="1"/>
          </p:cNvSpPr>
          <p:nvPr>
            <p:ph type="dt" sz="half" idx="10"/>
          </p:nvPr>
        </p:nvSpPr>
        <p:spPr/>
        <p:txBody>
          <a:bodyPr/>
          <a:lstStyle/>
          <a:p>
            <a:fld id="{6C505FC0-6AB4-426D-991F-A18D412B4C85}" type="datetime1">
              <a:rPr lang="sv-SE" smtClean="0"/>
              <a:pPr/>
              <a:t>2022-10-31</a:t>
            </a:fld>
            <a:endParaRPr lang="sv-SE"/>
          </a:p>
        </p:txBody>
      </p:sp>
      <p:sp>
        <p:nvSpPr>
          <p:cNvPr id="25" name="Footer Placeholder 24"/>
          <p:cNvSpPr>
            <a:spLocks noGrp="1"/>
          </p:cNvSpPr>
          <p:nvPr>
            <p:ph type="ftr" sz="quarter" idx="11"/>
          </p:nvPr>
        </p:nvSpPr>
        <p:spPr/>
        <p:txBody>
          <a:bodyPr/>
          <a:lstStyle/>
          <a:p>
            <a:r>
              <a:rPr lang="sv-SE"/>
              <a:t>Caroline Elmér MD, Gynekolog och Urolog, Sthlms Urogynmott</a:t>
            </a:r>
          </a:p>
        </p:txBody>
      </p:sp>
      <p:pic>
        <p:nvPicPr>
          <p:cNvPr id="22" name="Bildobjekt 1"/>
          <p:cNvPicPr/>
          <p:nvPr/>
        </p:nvPicPr>
        <p:blipFill>
          <a:blip r:embed="rId4" cstate="print"/>
          <a:stretch>
            <a:fillRect/>
          </a:stretch>
        </p:blipFill>
        <p:spPr>
          <a:xfrm>
            <a:off x="7634278" y="6357958"/>
            <a:ext cx="1509722" cy="500066"/>
          </a:xfrm>
          <a:prstGeom prst="rect">
            <a:avLst/>
          </a:prstGeom>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g-2b"/>
          <p:cNvPicPr>
            <a:picLocks noChangeAspect="1" noChangeArrowheads="1"/>
          </p:cNvPicPr>
          <p:nvPr/>
        </p:nvPicPr>
        <p:blipFill>
          <a:blip r:embed="rId3" cstate="print">
            <a:clrChange>
              <a:clrFrom>
                <a:srgbClr val="004177"/>
              </a:clrFrom>
              <a:clrTo>
                <a:srgbClr val="004177">
                  <a:alpha val="0"/>
                </a:srgbClr>
              </a:clrTo>
            </a:clrChange>
          </a:blip>
          <a:srcRect/>
          <a:stretch>
            <a:fillRect/>
          </a:stretch>
        </p:blipFill>
        <p:spPr bwMode="auto">
          <a:xfrm>
            <a:off x="12700" y="935037"/>
            <a:ext cx="9144000" cy="5541963"/>
          </a:xfrm>
          <a:prstGeom prst="rect">
            <a:avLst/>
          </a:prstGeom>
          <a:noFill/>
          <a:ln w="9525">
            <a:noFill/>
            <a:miter lim="800000"/>
            <a:headEnd/>
            <a:tailEnd/>
          </a:ln>
        </p:spPr>
      </p:pic>
      <p:sp>
        <p:nvSpPr>
          <p:cNvPr id="1172483" name="Text Box 3"/>
          <p:cNvSpPr txBox="1">
            <a:spLocks noChangeArrowheads="1"/>
          </p:cNvSpPr>
          <p:nvPr/>
        </p:nvSpPr>
        <p:spPr bwMode="auto">
          <a:xfrm>
            <a:off x="3405188" y="3281362"/>
            <a:ext cx="1830387" cy="715963"/>
          </a:xfrm>
          <a:prstGeom prst="rect">
            <a:avLst/>
          </a:prstGeom>
          <a:noFill/>
          <a:ln w="9525">
            <a:noFill/>
            <a:miter lim="800000"/>
            <a:headEnd/>
            <a:tailEnd/>
          </a:ln>
        </p:spPr>
        <p:txBody>
          <a:bodyPr anchor="ctr"/>
          <a:lstStyle/>
          <a:p>
            <a:pPr marL="171450" indent="-171450"/>
            <a:r>
              <a:rPr lang="en-US" sz="1100" b="1" dirty="0">
                <a:solidFill>
                  <a:srgbClr val="4D4D4D"/>
                </a:solidFill>
                <a:cs typeface="Arial" pitchFamily="34" charset="0"/>
              </a:rPr>
              <a:t>3. Light chain cleaves specific SNARE proteins</a:t>
            </a:r>
          </a:p>
        </p:txBody>
      </p:sp>
      <p:sp>
        <p:nvSpPr>
          <p:cNvPr id="1172484" name="Line 4"/>
          <p:cNvSpPr>
            <a:spLocks noChangeShapeType="1"/>
          </p:cNvSpPr>
          <p:nvPr/>
        </p:nvSpPr>
        <p:spPr bwMode="auto">
          <a:xfrm>
            <a:off x="3654425" y="2994025"/>
            <a:ext cx="238125" cy="317500"/>
          </a:xfrm>
          <a:prstGeom prst="line">
            <a:avLst/>
          </a:prstGeom>
          <a:noFill/>
          <a:ln w="9525">
            <a:solidFill>
              <a:schemeClr val="tx1"/>
            </a:solidFill>
            <a:round/>
            <a:headEnd/>
            <a:tailEnd type="triangle" w="med" len="med"/>
          </a:ln>
        </p:spPr>
        <p:txBody>
          <a:bodyPr/>
          <a:lstStyle/>
          <a:p>
            <a:endParaRPr lang="en-US" sz="1600" dirty="0">
              <a:cs typeface="Arial" pitchFamily="34" charset="0"/>
            </a:endParaRPr>
          </a:p>
        </p:txBody>
      </p:sp>
      <p:sp>
        <p:nvSpPr>
          <p:cNvPr id="3077" name="Rectangle 43"/>
          <p:cNvSpPr>
            <a:spLocks noGrp="1" noChangeArrowheads="1"/>
          </p:cNvSpPr>
          <p:nvPr>
            <p:ph type="title"/>
          </p:nvPr>
        </p:nvSpPr>
        <p:spPr/>
        <p:txBody>
          <a:bodyPr>
            <a:normAutofit fontScale="90000"/>
          </a:bodyPr>
          <a:lstStyle/>
          <a:p>
            <a:r>
              <a:rPr lang="en-US" dirty="0"/>
              <a:t>Botox </a:t>
            </a:r>
            <a:r>
              <a:rPr lang="en-US" dirty="0" err="1"/>
              <a:t>hindrar</a:t>
            </a:r>
            <a:r>
              <a:rPr lang="en-US" dirty="0"/>
              <a:t> fusion </a:t>
            </a:r>
            <a:r>
              <a:rPr lang="en-US" dirty="0" err="1"/>
              <a:t>av</a:t>
            </a:r>
            <a:r>
              <a:rPr lang="en-US" dirty="0"/>
              <a:t> </a:t>
            </a:r>
            <a:r>
              <a:rPr lang="en-US" dirty="0" err="1"/>
              <a:t>vesikeln</a:t>
            </a:r>
            <a:r>
              <a:rPr lang="en-US" dirty="0"/>
              <a:t> med </a:t>
            </a:r>
            <a:r>
              <a:rPr lang="en-US" dirty="0" err="1"/>
              <a:t>membranet</a:t>
            </a:r>
            <a:endParaRPr lang="en-US" dirty="0"/>
          </a:p>
        </p:txBody>
      </p:sp>
      <p:grpSp>
        <p:nvGrpSpPr>
          <p:cNvPr id="2" name="Group 44"/>
          <p:cNvGrpSpPr>
            <a:grpSpLocks/>
          </p:cNvGrpSpPr>
          <p:nvPr/>
        </p:nvGrpSpPr>
        <p:grpSpPr bwMode="auto">
          <a:xfrm>
            <a:off x="3643313" y="3278187"/>
            <a:ext cx="3381375" cy="1517650"/>
            <a:chOff x="2295" y="2146"/>
            <a:chExt cx="2130" cy="956"/>
          </a:xfrm>
        </p:grpSpPr>
        <p:sp>
          <p:nvSpPr>
            <p:cNvPr id="3094" name="Text Box 45"/>
            <p:cNvSpPr txBox="1">
              <a:spLocks noChangeArrowheads="1"/>
            </p:cNvSpPr>
            <p:nvPr/>
          </p:nvSpPr>
          <p:spPr bwMode="auto">
            <a:xfrm>
              <a:off x="3098" y="2151"/>
              <a:ext cx="1002" cy="251"/>
            </a:xfrm>
            <a:prstGeom prst="rect">
              <a:avLst/>
            </a:prstGeom>
            <a:noFill/>
            <a:ln w="9525">
              <a:noFill/>
              <a:miter lim="800000"/>
              <a:headEnd/>
              <a:tailEnd/>
            </a:ln>
          </p:spPr>
          <p:txBody>
            <a:bodyPr anchor="ctr"/>
            <a:lstStyle/>
            <a:p>
              <a:r>
                <a:rPr lang="en-US" sz="1050" dirty="0">
                  <a:cs typeface="Arial" pitchFamily="34" charset="0"/>
                </a:rPr>
                <a:t>Types B, D, F, G:  VAMP</a:t>
              </a:r>
            </a:p>
          </p:txBody>
        </p:sp>
        <p:sp>
          <p:nvSpPr>
            <p:cNvPr id="3095" name="Text Box 46"/>
            <p:cNvSpPr txBox="1">
              <a:spLocks noChangeArrowheads="1"/>
            </p:cNvSpPr>
            <p:nvPr/>
          </p:nvSpPr>
          <p:spPr bwMode="auto">
            <a:xfrm>
              <a:off x="2295" y="2697"/>
              <a:ext cx="751" cy="250"/>
            </a:xfrm>
            <a:prstGeom prst="rect">
              <a:avLst/>
            </a:prstGeom>
            <a:noFill/>
            <a:ln w="9525">
              <a:noFill/>
              <a:miter lim="800000"/>
              <a:headEnd/>
              <a:tailEnd/>
            </a:ln>
          </p:spPr>
          <p:txBody>
            <a:bodyPr anchor="ctr"/>
            <a:lstStyle/>
            <a:p>
              <a:r>
                <a:rPr lang="en-US" sz="1050" dirty="0">
                  <a:cs typeface="Arial" pitchFamily="34" charset="0"/>
                </a:rPr>
                <a:t>Types A, C, E:</a:t>
              </a:r>
              <a:br>
                <a:rPr lang="en-US" sz="1050" dirty="0">
                  <a:cs typeface="Arial" pitchFamily="34" charset="0"/>
                </a:rPr>
              </a:br>
              <a:r>
                <a:rPr lang="en-US" sz="1050" dirty="0">
                  <a:cs typeface="Arial" pitchFamily="34" charset="0"/>
                </a:rPr>
                <a:t>SNAP-25</a:t>
              </a:r>
            </a:p>
          </p:txBody>
        </p:sp>
        <p:grpSp>
          <p:nvGrpSpPr>
            <p:cNvPr id="3" name="Group 47"/>
            <p:cNvGrpSpPr>
              <a:grpSpLocks/>
            </p:cNvGrpSpPr>
            <p:nvPr/>
          </p:nvGrpSpPr>
          <p:grpSpPr bwMode="auto">
            <a:xfrm>
              <a:off x="2876" y="2146"/>
              <a:ext cx="1549" cy="956"/>
              <a:chOff x="2876" y="2146"/>
              <a:chExt cx="1549" cy="956"/>
            </a:xfrm>
          </p:grpSpPr>
          <p:grpSp>
            <p:nvGrpSpPr>
              <p:cNvPr id="4" name="Group 48"/>
              <p:cNvGrpSpPr>
                <a:grpSpLocks/>
              </p:cNvGrpSpPr>
              <p:nvPr/>
            </p:nvGrpSpPr>
            <p:grpSpPr bwMode="auto">
              <a:xfrm>
                <a:off x="2876" y="2583"/>
                <a:ext cx="613" cy="519"/>
                <a:chOff x="2876" y="2583"/>
                <a:chExt cx="613" cy="519"/>
              </a:xfrm>
            </p:grpSpPr>
            <p:sp>
              <p:nvSpPr>
                <p:cNvPr id="3101" name="Line 49"/>
                <p:cNvSpPr>
                  <a:spLocks noChangeShapeType="1"/>
                </p:cNvSpPr>
                <p:nvPr/>
              </p:nvSpPr>
              <p:spPr bwMode="auto">
                <a:xfrm>
                  <a:off x="2876" y="2583"/>
                  <a:ext cx="301" cy="352"/>
                </a:xfrm>
                <a:prstGeom prst="line">
                  <a:avLst/>
                </a:prstGeom>
                <a:noFill/>
                <a:ln w="9525">
                  <a:solidFill>
                    <a:schemeClr val="tx1"/>
                  </a:solidFill>
                  <a:round/>
                  <a:headEnd/>
                  <a:tailEnd type="triangle" w="med" len="med"/>
                </a:ln>
              </p:spPr>
              <p:txBody>
                <a:bodyPr/>
                <a:lstStyle/>
                <a:p>
                  <a:endParaRPr lang="en-US" sz="1600" dirty="0">
                    <a:cs typeface="Arial" pitchFamily="34" charset="0"/>
                  </a:endParaRPr>
                </a:p>
              </p:txBody>
            </p:sp>
            <p:pic>
              <p:nvPicPr>
                <p:cNvPr id="3102" name="Picture 50" descr="blue"/>
                <p:cNvPicPr>
                  <a:picLocks noChangeAspect="1" noChangeArrowheads="1"/>
                </p:cNvPicPr>
                <p:nvPr/>
              </p:nvPicPr>
              <p:blipFill>
                <a:blip r:embed="rId4" cstate="print">
                  <a:clrChange>
                    <a:clrFrom>
                      <a:srgbClr val="004179"/>
                    </a:clrFrom>
                    <a:clrTo>
                      <a:srgbClr val="004179">
                        <a:alpha val="0"/>
                      </a:srgbClr>
                    </a:clrTo>
                  </a:clrChange>
                </a:blip>
                <a:srcRect/>
                <a:stretch>
                  <a:fillRect/>
                </a:stretch>
              </p:blipFill>
              <p:spPr bwMode="auto">
                <a:xfrm rot="1413335">
                  <a:off x="3199" y="2826"/>
                  <a:ext cx="290" cy="276"/>
                </a:xfrm>
                <a:prstGeom prst="rect">
                  <a:avLst/>
                </a:prstGeom>
                <a:noFill/>
                <a:ln w="9525">
                  <a:noFill/>
                  <a:miter lim="800000"/>
                  <a:headEnd/>
                  <a:tailEnd/>
                </a:ln>
              </p:spPr>
            </p:pic>
          </p:grpSp>
          <p:grpSp>
            <p:nvGrpSpPr>
              <p:cNvPr id="5" name="Group 51"/>
              <p:cNvGrpSpPr>
                <a:grpSpLocks/>
              </p:cNvGrpSpPr>
              <p:nvPr/>
            </p:nvGrpSpPr>
            <p:grpSpPr bwMode="auto">
              <a:xfrm>
                <a:off x="3046" y="2146"/>
                <a:ext cx="1379" cy="276"/>
                <a:chOff x="3046" y="2146"/>
                <a:chExt cx="1379" cy="276"/>
              </a:xfrm>
            </p:grpSpPr>
            <p:sp>
              <p:nvSpPr>
                <p:cNvPr id="3099" name="Line 52"/>
                <p:cNvSpPr>
                  <a:spLocks noChangeShapeType="1"/>
                </p:cNvSpPr>
                <p:nvPr/>
              </p:nvSpPr>
              <p:spPr bwMode="auto">
                <a:xfrm flipV="1">
                  <a:off x="3046" y="2385"/>
                  <a:ext cx="965" cy="0"/>
                </a:xfrm>
                <a:prstGeom prst="line">
                  <a:avLst/>
                </a:prstGeom>
                <a:noFill/>
                <a:ln w="9525">
                  <a:solidFill>
                    <a:schemeClr val="tx1"/>
                  </a:solidFill>
                  <a:round/>
                  <a:headEnd/>
                  <a:tailEnd type="triangle" w="med" len="med"/>
                </a:ln>
              </p:spPr>
              <p:txBody>
                <a:bodyPr/>
                <a:lstStyle/>
                <a:p>
                  <a:endParaRPr lang="en-US" sz="1600" dirty="0">
                    <a:cs typeface="Arial" pitchFamily="34" charset="0"/>
                  </a:endParaRPr>
                </a:p>
              </p:txBody>
            </p:sp>
            <p:pic>
              <p:nvPicPr>
                <p:cNvPr id="3100" name="Picture 53" descr="blue"/>
                <p:cNvPicPr>
                  <a:picLocks noChangeAspect="1" noChangeArrowheads="1"/>
                </p:cNvPicPr>
                <p:nvPr/>
              </p:nvPicPr>
              <p:blipFill>
                <a:blip r:embed="rId4" cstate="print">
                  <a:clrChange>
                    <a:clrFrom>
                      <a:srgbClr val="004179"/>
                    </a:clrFrom>
                    <a:clrTo>
                      <a:srgbClr val="004179">
                        <a:alpha val="0"/>
                      </a:srgbClr>
                    </a:clrTo>
                  </a:clrChange>
                </a:blip>
                <a:srcRect/>
                <a:stretch>
                  <a:fillRect/>
                </a:stretch>
              </p:blipFill>
              <p:spPr bwMode="auto">
                <a:xfrm rot="1413335">
                  <a:off x="4135" y="2146"/>
                  <a:ext cx="290" cy="276"/>
                </a:xfrm>
                <a:prstGeom prst="rect">
                  <a:avLst/>
                </a:prstGeom>
                <a:noFill/>
                <a:ln w="9525">
                  <a:noFill/>
                  <a:miter lim="800000"/>
                  <a:headEnd/>
                  <a:tailEnd/>
                </a:ln>
              </p:spPr>
            </p:pic>
          </p:grpSp>
        </p:grpSp>
      </p:grpSp>
      <p:sp>
        <p:nvSpPr>
          <p:cNvPr id="1172554" name="Text Box 74"/>
          <p:cNvSpPr txBox="1">
            <a:spLocks noChangeArrowheads="1"/>
          </p:cNvSpPr>
          <p:nvPr/>
        </p:nvSpPr>
        <p:spPr bwMode="auto">
          <a:xfrm>
            <a:off x="6683375" y="4087812"/>
            <a:ext cx="2070100" cy="715963"/>
          </a:xfrm>
          <a:prstGeom prst="rect">
            <a:avLst/>
          </a:prstGeom>
          <a:noFill/>
          <a:ln w="9525">
            <a:noFill/>
            <a:miter lim="800000"/>
            <a:headEnd/>
            <a:tailEnd/>
          </a:ln>
        </p:spPr>
        <p:txBody>
          <a:bodyPr lIns="0" tIns="0" rIns="0" bIns="0" anchor="ctr"/>
          <a:lstStyle/>
          <a:p>
            <a:pPr marL="171450" indent="-171450"/>
            <a:r>
              <a:rPr lang="en-US" sz="1100" b="1" dirty="0">
                <a:solidFill>
                  <a:srgbClr val="4D4D4D"/>
                </a:solidFill>
                <a:cs typeface="Arial" pitchFamily="34" charset="0"/>
              </a:rPr>
              <a:t>4. SNARE complex </a:t>
            </a:r>
            <a:br>
              <a:rPr lang="en-US" sz="1100" b="1" dirty="0">
                <a:solidFill>
                  <a:srgbClr val="4D4D4D"/>
                </a:solidFill>
                <a:cs typeface="Arial" pitchFamily="34" charset="0"/>
              </a:rPr>
            </a:br>
            <a:r>
              <a:rPr lang="en-US" sz="1100" b="1" dirty="0">
                <a:solidFill>
                  <a:srgbClr val="4D4D4D"/>
                </a:solidFill>
                <a:cs typeface="Arial" pitchFamily="34" charset="0"/>
              </a:rPr>
              <a:t>does not form</a:t>
            </a:r>
          </a:p>
        </p:txBody>
      </p:sp>
      <p:sp>
        <p:nvSpPr>
          <p:cNvPr id="1172555" name="Text Box 75"/>
          <p:cNvSpPr txBox="1">
            <a:spLocks noChangeArrowheads="1"/>
          </p:cNvSpPr>
          <p:nvPr/>
        </p:nvSpPr>
        <p:spPr bwMode="auto">
          <a:xfrm>
            <a:off x="160338" y="2625725"/>
            <a:ext cx="1893887" cy="558800"/>
          </a:xfrm>
          <a:prstGeom prst="rect">
            <a:avLst/>
          </a:prstGeom>
          <a:noFill/>
          <a:ln w="9525">
            <a:noFill/>
            <a:miter lim="800000"/>
            <a:headEnd/>
            <a:tailEnd/>
          </a:ln>
        </p:spPr>
        <p:txBody>
          <a:bodyPr lIns="0" tIns="0" rIns="0" bIns="0" anchor="ctr"/>
          <a:lstStyle/>
          <a:p>
            <a:pPr marL="171450" indent="-171450"/>
            <a:r>
              <a:rPr lang="en-US" sz="1100" b="1" dirty="0">
                <a:solidFill>
                  <a:srgbClr val="4D4D4D"/>
                </a:solidFill>
                <a:cs typeface="Arial" pitchFamily="34" charset="0"/>
              </a:rPr>
              <a:t>1. Botulinum toxin </a:t>
            </a:r>
            <a:br>
              <a:rPr lang="en-US" sz="1100" b="1" dirty="0">
                <a:solidFill>
                  <a:srgbClr val="4D4D4D"/>
                </a:solidFill>
                <a:cs typeface="Arial" pitchFamily="34" charset="0"/>
              </a:rPr>
            </a:br>
            <a:r>
              <a:rPr lang="en-US" sz="1100" b="1" dirty="0">
                <a:solidFill>
                  <a:srgbClr val="4D4D4D"/>
                </a:solidFill>
                <a:cs typeface="Arial" pitchFamily="34" charset="0"/>
              </a:rPr>
              <a:t>binds to receptor</a:t>
            </a:r>
          </a:p>
        </p:txBody>
      </p:sp>
      <p:sp>
        <p:nvSpPr>
          <p:cNvPr id="1172556" name="Text Box 76"/>
          <p:cNvSpPr txBox="1">
            <a:spLocks noChangeArrowheads="1"/>
          </p:cNvSpPr>
          <p:nvPr/>
        </p:nvSpPr>
        <p:spPr bwMode="auto">
          <a:xfrm>
            <a:off x="2181542" y="1467642"/>
            <a:ext cx="1571625" cy="398463"/>
          </a:xfrm>
          <a:prstGeom prst="rect">
            <a:avLst/>
          </a:prstGeom>
          <a:noFill/>
          <a:ln w="9525">
            <a:noFill/>
            <a:miter lim="800000"/>
            <a:headEnd/>
            <a:tailEnd/>
          </a:ln>
        </p:spPr>
        <p:txBody>
          <a:bodyPr lIns="0" tIns="0" rIns="0" bIns="0" anchor="ctr"/>
          <a:lstStyle/>
          <a:p>
            <a:pPr marL="171450" indent="-171450"/>
            <a:r>
              <a:rPr lang="en-US" sz="1100" b="1" dirty="0">
                <a:solidFill>
                  <a:srgbClr val="4D4D4D"/>
                </a:solidFill>
                <a:cs typeface="Arial" pitchFamily="34" charset="0"/>
              </a:rPr>
              <a:t>2. Botulinum toxin endocytosed</a:t>
            </a:r>
          </a:p>
        </p:txBody>
      </p:sp>
      <p:sp>
        <p:nvSpPr>
          <p:cNvPr id="22" name="TextBox 11"/>
          <p:cNvSpPr txBox="1">
            <a:spLocks noChangeArrowheads="1"/>
          </p:cNvSpPr>
          <p:nvPr/>
        </p:nvSpPr>
        <p:spPr bwMode="auto">
          <a:xfrm>
            <a:off x="468000" y="6211048"/>
            <a:ext cx="6550152" cy="246221"/>
          </a:xfrm>
          <a:prstGeom prst="rect">
            <a:avLst/>
          </a:prstGeom>
          <a:noFill/>
          <a:ln w="9525">
            <a:noFill/>
            <a:miter lim="800000"/>
            <a:headEnd/>
            <a:tailEnd/>
          </a:ln>
        </p:spPr>
        <p:txBody>
          <a:bodyPr wrap="square" anchor="b">
            <a:spAutoFit/>
          </a:bodyPr>
          <a:lstStyle/>
          <a:p>
            <a:r>
              <a:rPr lang="en-US" sz="1000" dirty="0">
                <a:solidFill>
                  <a:srgbClr val="4D4D4D"/>
                </a:solidFill>
                <a:cs typeface="Arial" pitchFamily="34" charset="0"/>
              </a:rPr>
              <a:t>Adapted from </a:t>
            </a:r>
            <a:r>
              <a:rPr lang="en-US" sz="1000" dirty="0" err="1">
                <a:solidFill>
                  <a:srgbClr val="4D4D4D"/>
                </a:solidFill>
                <a:cs typeface="Arial" pitchFamily="34" charset="0"/>
              </a:rPr>
              <a:t>Arnon</a:t>
            </a:r>
            <a:r>
              <a:rPr lang="en-US" sz="1000" dirty="0">
                <a:solidFill>
                  <a:srgbClr val="4D4D4D"/>
                </a:solidFill>
                <a:cs typeface="Arial" pitchFamily="34" charset="0"/>
              </a:rPr>
              <a:t> SS et al. </a:t>
            </a:r>
            <a:r>
              <a:rPr lang="en-US" sz="1000" i="1" dirty="0">
                <a:solidFill>
                  <a:srgbClr val="4D4D4D"/>
                </a:solidFill>
                <a:cs typeface="Arial" pitchFamily="34" charset="0"/>
              </a:rPr>
              <a:t>JAMA</a:t>
            </a:r>
            <a:r>
              <a:rPr lang="en-US" sz="1000" dirty="0">
                <a:solidFill>
                  <a:srgbClr val="4D4D4D"/>
                </a:solidFill>
                <a:cs typeface="Arial" pitchFamily="34" charset="0"/>
              </a:rPr>
              <a:t>. 2001;285:1059-1070.</a:t>
            </a:r>
          </a:p>
        </p:txBody>
      </p:sp>
      <p:sp>
        <p:nvSpPr>
          <p:cNvPr id="23" name="Date Placeholder 22"/>
          <p:cNvSpPr>
            <a:spLocks noGrp="1"/>
          </p:cNvSpPr>
          <p:nvPr>
            <p:ph type="dt" sz="half" idx="10"/>
          </p:nvPr>
        </p:nvSpPr>
        <p:spPr/>
        <p:txBody>
          <a:bodyPr/>
          <a:lstStyle/>
          <a:p>
            <a:fld id="{571E51AA-C419-4887-989A-6B418967EB8E}" type="datetime1">
              <a:rPr lang="sv-SE" smtClean="0"/>
              <a:pPr/>
              <a:t>2022-10-31</a:t>
            </a:fld>
            <a:endParaRPr lang="sv-SE"/>
          </a:p>
        </p:txBody>
      </p:sp>
      <p:sp>
        <p:nvSpPr>
          <p:cNvPr id="24" name="Footer Placeholder 23"/>
          <p:cNvSpPr>
            <a:spLocks noGrp="1"/>
          </p:cNvSpPr>
          <p:nvPr>
            <p:ph type="ftr" sz="quarter" idx="11"/>
          </p:nvPr>
        </p:nvSpPr>
        <p:spPr/>
        <p:txBody>
          <a:bodyPr/>
          <a:lstStyle/>
          <a:p>
            <a:r>
              <a:rPr lang="sv-SE"/>
              <a:t>Caroline Elmér MD, Gynekolog och Urolog, Sthlms Urogynmott</a:t>
            </a:r>
          </a:p>
        </p:txBody>
      </p:sp>
      <p:pic>
        <p:nvPicPr>
          <p:cNvPr id="26" name="Bildobjekt 1"/>
          <p:cNvPicPr/>
          <p:nvPr/>
        </p:nvPicPr>
        <p:blipFill>
          <a:blip r:embed="rId5" cstate="print"/>
          <a:stretch>
            <a:fillRect/>
          </a:stretch>
        </p:blipFill>
        <p:spPr>
          <a:xfrm>
            <a:off x="7634278" y="6357958"/>
            <a:ext cx="1509722" cy="500066"/>
          </a:xfrm>
          <a:prstGeom prst="rect">
            <a:avLst/>
          </a:prstGeom>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Botoxhistorik</a:t>
            </a:r>
          </a:p>
        </p:txBody>
      </p:sp>
      <p:sp>
        <p:nvSpPr>
          <p:cNvPr id="4" name="Line 18"/>
          <p:cNvSpPr>
            <a:spLocks noChangeShapeType="1"/>
          </p:cNvSpPr>
          <p:nvPr/>
        </p:nvSpPr>
        <p:spPr bwMode="auto">
          <a:xfrm flipV="1">
            <a:off x="6012160" y="1905000"/>
            <a:ext cx="0" cy="182880"/>
          </a:xfrm>
          <a:prstGeom prst="line">
            <a:avLst/>
          </a:prstGeom>
          <a:noFill/>
          <a:ln w="19050">
            <a:solidFill>
              <a:schemeClr val="accent1"/>
            </a:solidFill>
            <a:round/>
            <a:headEnd/>
            <a:tailEnd/>
          </a:ln>
        </p:spPr>
        <p:txBody>
          <a:bodyPr/>
          <a:lstStyle/>
          <a:p>
            <a:endParaRPr lang="en-US" sz="2800" dirty="0">
              <a:solidFill>
                <a:prstClr val="black"/>
              </a:solidFill>
            </a:endParaRPr>
          </a:p>
        </p:txBody>
      </p:sp>
      <p:sp>
        <p:nvSpPr>
          <p:cNvPr id="5" name="Line 7"/>
          <p:cNvSpPr>
            <a:spLocks noChangeShapeType="1"/>
          </p:cNvSpPr>
          <p:nvPr/>
        </p:nvSpPr>
        <p:spPr bwMode="auto">
          <a:xfrm flipV="1">
            <a:off x="1905000" y="1916832"/>
            <a:ext cx="2704" cy="2016040"/>
          </a:xfrm>
          <a:prstGeom prst="line">
            <a:avLst/>
          </a:prstGeom>
          <a:noFill/>
          <a:ln w="19050">
            <a:solidFill>
              <a:schemeClr val="accent1"/>
            </a:solidFill>
            <a:round/>
            <a:headEnd/>
            <a:tailEnd/>
          </a:ln>
        </p:spPr>
        <p:txBody>
          <a:bodyPr/>
          <a:lstStyle/>
          <a:p>
            <a:endParaRPr lang="en-US" sz="2800" dirty="0">
              <a:solidFill>
                <a:prstClr val="black"/>
              </a:solidFill>
            </a:endParaRPr>
          </a:p>
        </p:txBody>
      </p:sp>
      <p:sp>
        <p:nvSpPr>
          <p:cNvPr id="6" name="Line 18"/>
          <p:cNvSpPr>
            <a:spLocks noChangeShapeType="1"/>
          </p:cNvSpPr>
          <p:nvPr/>
        </p:nvSpPr>
        <p:spPr bwMode="auto">
          <a:xfrm flipV="1">
            <a:off x="3200400" y="1916832"/>
            <a:ext cx="3448" cy="539030"/>
          </a:xfrm>
          <a:prstGeom prst="line">
            <a:avLst/>
          </a:prstGeom>
          <a:noFill/>
          <a:ln w="19050">
            <a:solidFill>
              <a:schemeClr val="accent1"/>
            </a:solidFill>
            <a:round/>
            <a:headEnd/>
            <a:tailEnd/>
          </a:ln>
        </p:spPr>
        <p:txBody>
          <a:bodyPr/>
          <a:lstStyle/>
          <a:p>
            <a:endParaRPr lang="en-US" sz="2800" dirty="0">
              <a:solidFill>
                <a:prstClr val="black"/>
              </a:solidFill>
            </a:endParaRPr>
          </a:p>
        </p:txBody>
      </p:sp>
      <p:sp>
        <p:nvSpPr>
          <p:cNvPr id="7" name="Line 18"/>
          <p:cNvSpPr>
            <a:spLocks noChangeShapeType="1"/>
          </p:cNvSpPr>
          <p:nvPr/>
        </p:nvSpPr>
        <p:spPr bwMode="auto">
          <a:xfrm flipV="1">
            <a:off x="868362" y="1811338"/>
            <a:ext cx="0" cy="398462"/>
          </a:xfrm>
          <a:prstGeom prst="line">
            <a:avLst/>
          </a:prstGeom>
          <a:noFill/>
          <a:ln w="19050">
            <a:solidFill>
              <a:schemeClr val="accent1"/>
            </a:solidFill>
            <a:round/>
            <a:headEnd/>
            <a:tailEnd/>
          </a:ln>
        </p:spPr>
        <p:txBody>
          <a:bodyPr/>
          <a:lstStyle/>
          <a:p>
            <a:endParaRPr lang="en-US" sz="2800" dirty="0">
              <a:solidFill>
                <a:prstClr val="black"/>
              </a:solidFill>
            </a:endParaRPr>
          </a:p>
        </p:txBody>
      </p:sp>
      <p:sp>
        <p:nvSpPr>
          <p:cNvPr id="8" name="Rectangle 13"/>
          <p:cNvSpPr>
            <a:spLocks noChangeArrowheads="1"/>
          </p:cNvSpPr>
          <p:nvPr/>
        </p:nvSpPr>
        <p:spPr bwMode="auto">
          <a:xfrm>
            <a:off x="2339752" y="1468317"/>
            <a:ext cx="1368425" cy="542200"/>
          </a:xfrm>
          <a:prstGeom prst="rect">
            <a:avLst/>
          </a:prstGeom>
          <a:noFill/>
          <a:ln w="12700">
            <a:noFill/>
            <a:miter lim="800000"/>
            <a:headEnd/>
            <a:tailEnd/>
          </a:ln>
        </p:spPr>
        <p:txBody>
          <a:bodyPr lIns="90488" tIns="44450" rIns="90488" bIns="44450">
            <a:spAutoFit/>
          </a:bodyPr>
          <a:lstStyle/>
          <a:p>
            <a:pPr marL="114300" indent="-114300" algn="ctr" eaLnBrk="0" hangingPunct="0">
              <a:lnSpc>
                <a:spcPct val="105000"/>
              </a:lnSpc>
              <a:spcBef>
                <a:spcPct val="50000"/>
              </a:spcBef>
            </a:pPr>
            <a:r>
              <a:rPr lang="en-US" sz="2800" b="1" dirty="0">
                <a:cs typeface="Arial" pitchFamily="34" charset="0"/>
              </a:rPr>
              <a:t>2000</a:t>
            </a:r>
          </a:p>
        </p:txBody>
      </p:sp>
      <p:sp>
        <p:nvSpPr>
          <p:cNvPr id="9" name="Rectangle 15"/>
          <p:cNvSpPr>
            <a:spLocks noChangeArrowheads="1"/>
          </p:cNvSpPr>
          <p:nvPr/>
        </p:nvSpPr>
        <p:spPr bwMode="auto">
          <a:xfrm>
            <a:off x="261937" y="1467631"/>
            <a:ext cx="1368425" cy="542200"/>
          </a:xfrm>
          <a:prstGeom prst="rect">
            <a:avLst/>
          </a:prstGeom>
          <a:noFill/>
          <a:ln w="12700">
            <a:noFill/>
            <a:miter lim="800000"/>
            <a:headEnd/>
            <a:tailEnd/>
          </a:ln>
        </p:spPr>
        <p:txBody>
          <a:bodyPr lIns="90488" tIns="44450" rIns="90488" bIns="44450">
            <a:spAutoFit/>
          </a:bodyPr>
          <a:lstStyle/>
          <a:p>
            <a:pPr marL="114300" indent="-114300" algn="ctr" eaLnBrk="0" hangingPunct="0">
              <a:lnSpc>
                <a:spcPct val="105000"/>
              </a:lnSpc>
              <a:spcBef>
                <a:spcPct val="50000"/>
              </a:spcBef>
            </a:pPr>
            <a:r>
              <a:rPr lang="en-US" sz="2800" b="1" dirty="0">
                <a:cs typeface="Arial" pitchFamily="34" charset="0"/>
              </a:rPr>
              <a:t>1989</a:t>
            </a:r>
          </a:p>
        </p:txBody>
      </p:sp>
      <p:grpSp>
        <p:nvGrpSpPr>
          <p:cNvPr id="10" name="Group 61"/>
          <p:cNvGrpSpPr>
            <a:grpSpLocks/>
          </p:cNvGrpSpPr>
          <p:nvPr/>
        </p:nvGrpSpPr>
        <p:grpSpPr bwMode="auto">
          <a:xfrm>
            <a:off x="309412" y="2171700"/>
            <a:ext cx="1401762" cy="1649767"/>
            <a:chOff x="2866031" y="2172190"/>
            <a:chExt cx="1401762" cy="1649767"/>
          </a:xfrm>
        </p:grpSpPr>
        <p:sp>
          <p:nvSpPr>
            <p:cNvPr id="11" name="Rectangle 9"/>
            <p:cNvSpPr>
              <a:spLocks noChangeArrowheads="1"/>
            </p:cNvSpPr>
            <p:nvPr/>
          </p:nvSpPr>
          <p:spPr bwMode="auto">
            <a:xfrm>
              <a:off x="2866031" y="2172190"/>
              <a:ext cx="1401762" cy="865365"/>
            </a:xfrm>
            <a:prstGeom prst="rect">
              <a:avLst/>
            </a:prstGeom>
            <a:noFill/>
            <a:ln w="12700">
              <a:noFill/>
              <a:miter lim="800000"/>
              <a:headEnd/>
              <a:tailEnd/>
            </a:ln>
          </p:spPr>
          <p:txBody>
            <a:bodyPr lIns="90488" tIns="44450" rIns="90488" bIns="44450">
              <a:spAutoFit/>
            </a:bodyPr>
            <a:lstStyle/>
            <a:p>
              <a:pPr eaLnBrk="0" hangingPunct="0">
                <a:lnSpc>
                  <a:spcPct val="105000"/>
                </a:lnSpc>
                <a:spcBef>
                  <a:spcPct val="50000"/>
                </a:spcBef>
              </a:pPr>
              <a:r>
                <a:rPr lang="en-US" sz="1200" dirty="0">
                  <a:solidFill>
                    <a:srgbClr val="4D4D4D"/>
                  </a:solidFill>
                  <a:cs typeface="Arial" pitchFamily="34" charset="0"/>
                </a:rPr>
                <a:t>First approval of </a:t>
              </a:r>
              <a:br>
                <a:rPr lang="en-US" sz="1200" dirty="0">
                  <a:solidFill>
                    <a:srgbClr val="4D4D4D"/>
                  </a:solidFill>
                  <a:cs typeface="Arial" pitchFamily="34" charset="0"/>
                </a:rPr>
              </a:br>
              <a:r>
                <a:rPr lang="en-US" sz="1200" dirty="0">
                  <a:solidFill>
                    <a:srgbClr val="4D4D4D"/>
                  </a:solidFill>
                  <a:cs typeface="Arial" pitchFamily="34" charset="0"/>
                </a:rPr>
                <a:t>botulinum toxin for Blepharospasm, Strabismus</a:t>
              </a:r>
              <a:r>
                <a:rPr lang="en-US" sz="1200" baseline="30000" dirty="0">
                  <a:solidFill>
                    <a:srgbClr val="4D4D4D"/>
                  </a:solidFill>
                  <a:cs typeface="Arial" pitchFamily="34" charset="0"/>
                </a:rPr>
                <a:t>1,2</a:t>
              </a:r>
            </a:p>
          </p:txBody>
        </p:sp>
        <p:pic>
          <p:nvPicPr>
            <p:cNvPr id="12" name="Picture 19" descr="Group 32_pptX"/>
            <p:cNvPicPr preferRelativeResize="0">
              <a:picLocks noChangeAspect="1" noChangeArrowheads="1"/>
            </p:cNvPicPr>
            <p:nvPr>
              <p:custDataLst>
                <p:tags r:id="rId1"/>
              </p:custDataLst>
            </p:nvPr>
          </p:nvPicPr>
          <p:blipFill rotWithShape="1">
            <a:blip r:embed="rId5" cstate="print"/>
            <a:srcRect r="9722" b="17069"/>
            <a:stretch/>
          </p:blipFill>
          <p:spPr bwMode="auto">
            <a:xfrm>
              <a:off x="3124150" y="3548113"/>
              <a:ext cx="515938" cy="273844"/>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p:spPr>
        </p:pic>
        <p:pic>
          <p:nvPicPr>
            <p:cNvPr id="13" name="Picture 20" descr="Rectangle 4659240_pptX"/>
            <p:cNvPicPr preferRelativeResize="0">
              <a:picLocks noChangeAspect="1" noChangeArrowheads="1"/>
            </p:cNvPicPr>
            <p:nvPr>
              <p:custDataLst>
                <p:tags r:id="rId2"/>
              </p:custDataLst>
            </p:nvPr>
          </p:nvPicPr>
          <p:blipFill rotWithShape="1">
            <a:blip r:embed="rId6" cstate="print"/>
            <a:srcRect r="9722" b="15217"/>
            <a:stretch/>
          </p:blipFill>
          <p:spPr bwMode="auto">
            <a:xfrm>
              <a:off x="3124150" y="3167114"/>
              <a:ext cx="515938" cy="278606"/>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p:spPr>
        </p:pic>
      </p:grpSp>
      <p:grpSp>
        <p:nvGrpSpPr>
          <p:cNvPr id="14" name="Group 63"/>
          <p:cNvGrpSpPr>
            <a:grpSpLocks/>
          </p:cNvGrpSpPr>
          <p:nvPr/>
        </p:nvGrpSpPr>
        <p:grpSpPr bwMode="auto">
          <a:xfrm>
            <a:off x="2411760" y="2276872"/>
            <a:ext cx="1563688" cy="1490223"/>
            <a:chOff x="5953059" y="2010605"/>
            <a:chExt cx="1563688" cy="1490799"/>
          </a:xfrm>
          <a:effectLst/>
        </p:grpSpPr>
        <p:sp>
          <p:nvSpPr>
            <p:cNvPr id="15" name="Rectangle 25"/>
            <p:cNvSpPr>
              <a:spLocks noChangeArrowheads="1"/>
            </p:cNvSpPr>
            <p:nvPr/>
          </p:nvSpPr>
          <p:spPr bwMode="auto">
            <a:xfrm>
              <a:off x="5953059" y="2010605"/>
              <a:ext cx="1563688" cy="644015"/>
            </a:xfrm>
            <a:prstGeom prst="rect">
              <a:avLst/>
            </a:prstGeom>
            <a:noFill/>
            <a:ln w="12700">
              <a:noFill/>
              <a:miter lim="800000"/>
              <a:headEnd/>
              <a:tailEnd/>
            </a:ln>
          </p:spPr>
          <p:txBody>
            <a:bodyPr lIns="90488" tIns="44450" rIns="90488" bIns="44450">
              <a:spAutoFit/>
            </a:bodyPr>
            <a:lstStyle/>
            <a:p>
              <a:pPr eaLnBrk="0" hangingPunct="0"/>
              <a:r>
                <a:rPr lang="en-US" sz="1200" dirty="0">
                  <a:solidFill>
                    <a:srgbClr val="4D4D4D"/>
                  </a:solidFill>
                  <a:cs typeface="Arial" pitchFamily="34" charset="0"/>
                </a:rPr>
                <a:t>Approval of </a:t>
              </a:r>
              <a:br>
                <a:rPr lang="en-US" sz="1200" dirty="0">
                  <a:solidFill>
                    <a:srgbClr val="4D4D4D"/>
                  </a:solidFill>
                  <a:cs typeface="Arial" pitchFamily="34" charset="0"/>
                </a:rPr>
              </a:br>
              <a:r>
                <a:rPr lang="en-US" sz="1200" dirty="0">
                  <a:solidFill>
                    <a:srgbClr val="4D4D4D"/>
                  </a:solidFill>
                  <a:cs typeface="Arial" pitchFamily="34" charset="0"/>
                </a:rPr>
                <a:t>BOTOX</a:t>
              </a:r>
              <a:r>
                <a:rPr lang="en-US" sz="1200" baseline="30000" dirty="0">
                  <a:solidFill>
                    <a:srgbClr val="4D4D4D"/>
                  </a:solidFill>
                  <a:cs typeface="Arial" pitchFamily="34" charset="0"/>
                </a:rPr>
                <a:t>®</a:t>
              </a:r>
              <a:r>
                <a:rPr lang="en-US" sz="1200" dirty="0">
                  <a:solidFill>
                    <a:srgbClr val="4D4D4D"/>
                  </a:solidFill>
                  <a:cs typeface="Arial" pitchFamily="34" charset="0"/>
                </a:rPr>
                <a:t> for Cervical </a:t>
              </a:r>
              <a:br>
                <a:rPr lang="en-US" sz="1200" dirty="0">
                  <a:solidFill>
                    <a:srgbClr val="4D4D4D"/>
                  </a:solidFill>
                  <a:cs typeface="Arial" pitchFamily="34" charset="0"/>
                </a:rPr>
              </a:br>
              <a:r>
                <a:rPr lang="en-US" sz="1200" dirty="0">
                  <a:solidFill>
                    <a:srgbClr val="4D4D4D"/>
                  </a:solidFill>
                  <a:cs typeface="Arial" pitchFamily="34" charset="0"/>
                </a:rPr>
                <a:t>Dystonia (CD)</a:t>
              </a:r>
              <a:r>
                <a:rPr lang="en-US" sz="1200" baseline="30000" dirty="0">
                  <a:solidFill>
                    <a:srgbClr val="4D4D4D"/>
                  </a:solidFill>
                  <a:cs typeface="Arial" pitchFamily="34" charset="0"/>
                </a:rPr>
                <a:t>2,3</a:t>
              </a:r>
            </a:p>
          </p:txBody>
        </p:sp>
        <p:pic>
          <p:nvPicPr>
            <p:cNvPr id="16" name="Picture 27" descr="BTX Illus 1"/>
            <p:cNvPicPr preferRelativeResize="0">
              <a:picLocks noChangeAspect="1" noChangeArrowheads="1"/>
            </p:cNvPicPr>
            <p:nvPr/>
          </p:nvPicPr>
          <p:blipFill>
            <a:blip r:embed="rId7" cstate="print"/>
            <a:srcRect/>
            <a:stretch>
              <a:fillRect/>
            </a:stretch>
          </p:blipFill>
          <p:spPr bwMode="auto">
            <a:xfrm>
              <a:off x="6325111" y="2723835"/>
              <a:ext cx="606089" cy="777569"/>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p:spPr>
        </p:pic>
      </p:grpSp>
      <p:sp>
        <p:nvSpPr>
          <p:cNvPr id="17" name="Rectangle 44"/>
          <p:cNvSpPr>
            <a:spLocks noChangeArrowheads="1"/>
          </p:cNvSpPr>
          <p:nvPr/>
        </p:nvSpPr>
        <p:spPr bwMode="auto">
          <a:xfrm>
            <a:off x="1143000" y="1466850"/>
            <a:ext cx="1368425" cy="542200"/>
          </a:xfrm>
          <a:prstGeom prst="rect">
            <a:avLst/>
          </a:prstGeom>
          <a:noFill/>
          <a:ln w="12700">
            <a:noFill/>
            <a:miter lim="800000"/>
            <a:headEnd/>
            <a:tailEnd/>
          </a:ln>
        </p:spPr>
        <p:txBody>
          <a:bodyPr lIns="90488" tIns="44450" rIns="90488" bIns="44450">
            <a:spAutoFit/>
          </a:bodyPr>
          <a:lstStyle/>
          <a:p>
            <a:pPr marL="114300" indent="-114300" algn="ctr" eaLnBrk="0" hangingPunct="0">
              <a:lnSpc>
                <a:spcPct val="105000"/>
              </a:lnSpc>
              <a:spcBef>
                <a:spcPct val="50000"/>
              </a:spcBef>
            </a:pPr>
            <a:r>
              <a:rPr lang="en-US" sz="2800" b="1" dirty="0">
                <a:cs typeface="Arial" pitchFamily="34" charset="0"/>
              </a:rPr>
              <a:t>1991</a:t>
            </a:r>
          </a:p>
        </p:txBody>
      </p:sp>
      <p:grpSp>
        <p:nvGrpSpPr>
          <p:cNvPr id="18" name="Group 40"/>
          <p:cNvGrpSpPr>
            <a:grpSpLocks/>
          </p:cNvGrpSpPr>
          <p:nvPr/>
        </p:nvGrpSpPr>
        <p:grpSpPr bwMode="auto">
          <a:xfrm>
            <a:off x="1043608" y="3934797"/>
            <a:ext cx="1831573" cy="1600014"/>
            <a:chOff x="3101408" y="4045888"/>
            <a:chExt cx="1831402" cy="1599345"/>
          </a:xfrm>
        </p:grpSpPr>
        <p:sp>
          <p:nvSpPr>
            <p:cNvPr id="19" name="Text Box 46"/>
            <p:cNvSpPr txBox="1">
              <a:spLocks noChangeArrowheads="1"/>
            </p:cNvSpPr>
            <p:nvPr/>
          </p:nvSpPr>
          <p:spPr bwMode="auto">
            <a:xfrm>
              <a:off x="3101408" y="4045888"/>
              <a:ext cx="1831402" cy="646061"/>
            </a:xfrm>
            <a:prstGeom prst="rect">
              <a:avLst/>
            </a:prstGeom>
            <a:noFill/>
            <a:ln w="9525" algn="ctr">
              <a:noFill/>
              <a:miter lim="800000"/>
              <a:headEnd/>
              <a:tailEnd/>
            </a:ln>
          </p:spPr>
          <p:txBody>
            <a:bodyPr wrap="square">
              <a:spAutoFit/>
            </a:bodyPr>
            <a:lstStyle/>
            <a:p>
              <a:pPr>
                <a:spcBef>
                  <a:spcPct val="50000"/>
                </a:spcBef>
                <a:defRPr/>
              </a:pPr>
              <a:r>
                <a:rPr lang="en-US" sz="1200" spc="-30" dirty="0">
                  <a:solidFill>
                    <a:srgbClr val="4D4D4D"/>
                  </a:solidFill>
                  <a:cs typeface="Arial" pitchFamily="34" charset="0"/>
                </a:rPr>
                <a:t>Allergan acquires </a:t>
              </a:r>
              <a:r>
                <a:rPr lang="en-US" sz="1200" i="1" spc="-30" dirty="0">
                  <a:solidFill>
                    <a:srgbClr val="4D4D4D"/>
                  </a:solidFill>
                  <a:cs typeface="Arial" pitchFamily="34" charset="0"/>
                </a:rPr>
                <a:t>Oculinum</a:t>
              </a:r>
              <a:r>
                <a:rPr lang="en-US" sz="1200" spc="-30" dirty="0">
                  <a:solidFill>
                    <a:srgbClr val="4D4D4D"/>
                  </a:solidFill>
                  <a:cs typeface="Arial" pitchFamily="34" charset="0"/>
                </a:rPr>
                <a:t> and changes product name to BOTOX</a:t>
              </a:r>
              <a:r>
                <a:rPr lang="en-US" sz="1200" spc="-30" baseline="30000" dirty="0">
                  <a:solidFill>
                    <a:srgbClr val="4D4D4D"/>
                  </a:solidFill>
                  <a:cs typeface="Arial" pitchFamily="34" charset="0"/>
                </a:rPr>
                <a:t>®</a:t>
              </a:r>
              <a:r>
                <a:rPr lang="en-US" sz="1200" spc="-30" dirty="0">
                  <a:solidFill>
                    <a:srgbClr val="4D4D4D"/>
                  </a:solidFill>
                  <a:cs typeface="Arial" pitchFamily="34" charset="0"/>
                </a:rPr>
                <a:t> </a:t>
              </a:r>
              <a:r>
                <a:rPr lang="en-US" sz="1200" spc="-30" baseline="30000" dirty="0">
                  <a:solidFill>
                    <a:srgbClr val="4D4D4D"/>
                  </a:solidFill>
                  <a:cs typeface="Arial" pitchFamily="34" charset="0"/>
                </a:rPr>
                <a:t>3</a:t>
              </a:r>
            </a:p>
          </p:txBody>
        </p:sp>
        <p:pic>
          <p:nvPicPr>
            <p:cNvPr id="20" name="Picture 39" descr="100u Vial.JPG"/>
            <p:cNvPicPr>
              <a:picLocks noChangeAspect="1"/>
            </p:cNvPicPr>
            <p:nvPr/>
          </p:nvPicPr>
          <p:blipFill>
            <a:blip r:embed="rId8" cstate="print"/>
            <a:srcRect/>
            <a:stretch>
              <a:fillRect/>
            </a:stretch>
          </p:blipFill>
          <p:spPr bwMode="auto">
            <a:xfrm>
              <a:off x="3670140" y="4654074"/>
              <a:ext cx="643939" cy="991159"/>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p:spPr>
        </p:pic>
      </p:grpSp>
      <p:sp>
        <p:nvSpPr>
          <p:cNvPr id="21" name="Line 18"/>
          <p:cNvSpPr>
            <a:spLocks noChangeShapeType="1"/>
          </p:cNvSpPr>
          <p:nvPr/>
        </p:nvSpPr>
        <p:spPr bwMode="auto">
          <a:xfrm flipV="1">
            <a:off x="3962400" y="1828800"/>
            <a:ext cx="0" cy="2377440"/>
          </a:xfrm>
          <a:prstGeom prst="line">
            <a:avLst/>
          </a:prstGeom>
          <a:noFill/>
          <a:ln w="19050">
            <a:solidFill>
              <a:schemeClr val="accent1"/>
            </a:solidFill>
            <a:round/>
            <a:headEnd/>
            <a:tailEnd/>
          </a:ln>
        </p:spPr>
        <p:txBody>
          <a:bodyPr/>
          <a:lstStyle/>
          <a:p>
            <a:endParaRPr lang="en-US" sz="2800" dirty="0">
              <a:solidFill>
                <a:prstClr val="black"/>
              </a:solidFill>
            </a:endParaRPr>
          </a:p>
        </p:txBody>
      </p:sp>
      <p:sp>
        <p:nvSpPr>
          <p:cNvPr id="22" name="Rectangle 13"/>
          <p:cNvSpPr>
            <a:spLocks noChangeArrowheads="1"/>
          </p:cNvSpPr>
          <p:nvPr/>
        </p:nvSpPr>
        <p:spPr bwMode="auto">
          <a:xfrm>
            <a:off x="3276600" y="1468317"/>
            <a:ext cx="1368425" cy="542200"/>
          </a:xfrm>
          <a:prstGeom prst="rect">
            <a:avLst/>
          </a:prstGeom>
          <a:noFill/>
          <a:ln w="12700">
            <a:noFill/>
            <a:miter lim="800000"/>
            <a:headEnd/>
            <a:tailEnd/>
          </a:ln>
        </p:spPr>
        <p:txBody>
          <a:bodyPr lIns="90488" tIns="44450" rIns="90488" bIns="44450">
            <a:spAutoFit/>
          </a:bodyPr>
          <a:lstStyle/>
          <a:p>
            <a:pPr marL="114300" indent="-114300" algn="ctr" eaLnBrk="0" hangingPunct="0">
              <a:lnSpc>
                <a:spcPct val="105000"/>
              </a:lnSpc>
              <a:spcBef>
                <a:spcPct val="50000"/>
              </a:spcBef>
            </a:pPr>
            <a:r>
              <a:rPr lang="en-US" sz="2800" b="1" dirty="0">
                <a:cs typeface="Arial" pitchFamily="34" charset="0"/>
              </a:rPr>
              <a:t>2002</a:t>
            </a:r>
          </a:p>
        </p:txBody>
      </p:sp>
      <p:sp>
        <p:nvSpPr>
          <p:cNvPr id="23" name="Rectangle 25"/>
          <p:cNvSpPr>
            <a:spLocks noChangeArrowheads="1"/>
          </p:cNvSpPr>
          <p:nvPr/>
        </p:nvSpPr>
        <p:spPr bwMode="auto">
          <a:xfrm>
            <a:off x="3459020" y="4207230"/>
            <a:ext cx="1563688" cy="828432"/>
          </a:xfrm>
          <a:prstGeom prst="rect">
            <a:avLst/>
          </a:prstGeom>
          <a:noFill/>
          <a:ln w="12700">
            <a:noFill/>
            <a:miter lim="800000"/>
            <a:headEnd/>
            <a:tailEnd/>
          </a:ln>
        </p:spPr>
        <p:txBody>
          <a:bodyPr lIns="90488" tIns="44450" rIns="90488" bIns="44450">
            <a:spAutoFit/>
          </a:bodyPr>
          <a:lstStyle/>
          <a:p>
            <a:pPr eaLnBrk="0" hangingPunct="0"/>
            <a:r>
              <a:rPr lang="en-US" sz="1200" dirty="0">
                <a:solidFill>
                  <a:srgbClr val="4D4D4D"/>
                </a:solidFill>
                <a:cs typeface="Arial" pitchFamily="34" charset="0"/>
              </a:rPr>
              <a:t>Approval of BOTOX</a:t>
            </a:r>
            <a:r>
              <a:rPr lang="en-US" sz="1200" baseline="50000" dirty="0">
                <a:solidFill>
                  <a:srgbClr val="4D4D4D"/>
                </a:solidFill>
                <a:cs typeface="Arial" pitchFamily="34" charset="0"/>
              </a:rPr>
              <a:t>® </a:t>
            </a:r>
            <a:r>
              <a:rPr lang="en-US" sz="1200" dirty="0">
                <a:solidFill>
                  <a:srgbClr val="4D4D4D"/>
                </a:solidFill>
                <a:cs typeface="Arial" pitchFamily="34" charset="0"/>
              </a:rPr>
              <a:t>Cosmetic for Moderate to Severe </a:t>
            </a:r>
            <a:r>
              <a:rPr lang="en-US" sz="1200" dirty="0" err="1">
                <a:solidFill>
                  <a:srgbClr val="4D4D4D"/>
                </a:solidFill>
                <a:cs typeface="Arial" pitchFamily="34" charset="0"/>
              </a:rPr>
              <a:t>Glabellar</a:t>
            </a:r>
            <a:r>
              <a:rPr lang="en-US" sz="1200" dirty="0">
                <a:solidFill>
                  <a:srgbClr val="4D4D4D"/>
                </a:solidFill>
                <a:cs typeface="Arial" pitchFamily="34" charset="0"/>
              </a:rPr>
              <a:t> Lines</a:t>
            </a:r>
            <a:r>
              <a:rPr lang="en-US" sz="1200" baseline="30000" dirty="0">
                <a:solidFill>
                  <a:srgbClr val="4D4D4D"/>
                </a:solidFill>
                <a:cs typeface="Arial" pitchFamily="34" charset="0"/>
              </a:rPr>
              <a:t>3</a:t>
            </a:r>
          </a:p>
        </p:txBody>
      </p:sp>
      <p:sp>
        <p:nvSpPr>
          <p:cNvPr id="24" name="Rectangle 13"/>
          <p:cNvSpPr>
            <a:spLocks noChangeArrowheads="1"/>
          </p:cNvSpPr>
          <p:nvPr/>
        </p:nvSpPr>
        <p:spPr bwMode="auto">
          <a:xfrm>
            <a:off x="6511280" y="1468317"/>
            <a:ext cx="1368425" cy="542200"/>
          </a:xfrm>
          <a:prstGeom prst="rect">
            <a:avLst/>
          </a:prstGeom>
          <a:noFill/>
          <a:ln w="12700">
            <a:noFill/>
            <a:miter lim="800000"/>
            <a:headEnd/>
            <a:tailEnd/>
          </a:ln>
        </p:spPr>
        <p:txBody>
          <a:bodyPr lIns="90488" tIns="44450" rIns="90488" bIns="44450">
            <a:spAutoFit/>
          </a:bodyPr>
          <a:lstStyle/>
          <a:p>
            <a:pPr marL="114300" indent="-114300" algn="ctr" eaLnBrk="0" hangingPunct="0">
              <a:lnSpc>
                <a:spcPct val="105000"/>
              </a:lnSpc>
              <a:spcBef>
                <a:spcPct val="50000"/>
              </a:spcBef>
            </a:pPr>
            <a:r>
              <a:rPr lang="en-US" sz="2800" b="1" dirty="0">
                <a:cs typeface="Arial" pitchFamily="34" charset="0"/>
              </a:rPr>
              <a:t>2011</a:t>
            </a:r>
          </a:p>
        </p:txBody>
      </p:sp>
      <p:sp>
        <p:nvSpPr>
          <p:cNvPr id="25" name="Rectangle 13"/>
          <p:cNvSpPr>
            <a:spLocks noChangeArrowheads="1"/>
          </p:cNvSpPr>
          <p:nvPr/>
        </p:nvSpPr>
        <p:spPr bwMode="auto">
          <a:xfrm>
            <a:off x="5295255" y="1468317"/>
            <a:ext cx="1368425" cy="542200"/>
          </a:xfrm>
          <a:prstGeom prst="rect">
            <a:avLst/>
          </a:prstGeom>
          <a:noFill/>
          <a:ln w="12700">
            <a:noFill/>
            <a:miter lim="800000"/>
            <a:headEnd/>
            <a:tailEnd/>
          </a:ln>
        </p:spPr>
        <p:txBody>
          <a:bodyPr lIns="90488" tIns="44450" rIns="90488" bIns="44450">
            <a:spAutoFit/>
          </a:bodyPr>
          <a:lstStyle/>
          <a:p>
            <a:pPr marL="114300" indent="-114300" algn="ctr" eaLnBrk="0" hangingPunct="0">
              <a:lnSpc>
                <a:spcPct val="105000"/>
              </a:lnSpc>
              <a:spcBef>
                <a:spcPct val="50000"/>
              </a:spcBef>
            </a:pPr>
            <a:r>
              <a:rPr lang="en-US" sz="2800" b="1" dirty="0">
                <a:cs typeface="Arial" pitchFamily="34" charset="0"/>
              </a:rPr>
              <a:t>2010</a:t>
            </a:r>
          </a:p>
        </p:txBody>
      </p:sp>
      <p:sp>
        <p:nvSpPr>
          <p:cNvPr id="26" name="Rectangle 35"/>
          <p:cNvSpPr>
            <a:spLocks noChangeArrowheads="1"/>
          </p:cNvSpPr>
          <p:nvPr/>
        </p:nvSpPr>
        <p:spPr bwMode="auto">
          <a:xfrm>
            <a:off x="5292080" y="4146908"/>
            <a:ext cx="1600200" cy="671466"/>
          </a:xfrm>
          <a:prstGeom prst="rect">
            <a:avLst/>
          </a:prstGeom>
          <a:noFill/>
          <a:ln w="12700">
            <a:noFill/>
            <a:miter lim="800000"/>
            <a:headEnd/>
            <a:tailEnd/>
          </a:ln>
        </p:spPr>
        <p:txBody>
          <a:bodyPr wrap="square" lIns="90488" tIns="44450" rIns="90488" bIns="44450">
            <a:spAutoFit/>
          </a:bodyPr>
          <a:lstStyle/>
          <a:p>
            <a:pPr eaLnBrk="0" hangingPunct="0">
              <a:lnSpc>
                <a:spcPct val="105000"/>
              </a:lnSpc>
              <a:spcBef>
                <a:spcPct val="50000"/>
              </a:spcBef>
            </a:pPr>
            <a:r>
              <a:rPr lang="en-US" sz="1200" dirty="0">
                <a:solidFill>
                  <a:srgbClr val="4D4D4D"/>
                </a:solidFill>
                <a:cs typeface="Arial" pitchFamily="34" charset="0"/>
              </a:rPr>
              <a:t>Approval of BOTOX</a:t>
            </a:r>
            <a:r>
              <a:rPr lang="en-US" sz="1200" baseline="30000" dirty="0">
                <a:solidFill>
                  <a:srgbClr val="4D4D4D"/>
                </a:solidFill>
                <a:cs typeface="Arial" pitchFamily="34" charset="0"/>
              </a:rPr>
              <a:t>®</a:t>
            </a:r>
            <a:r>
              <a:rPr lang="en-US" sz="1200" dirty="0">
                <a:solidFill>
                  <a:srgbClr val="4D4D4D"/>
                </a:solidFill>
                <a:cs typeface="Arial" pitchFamily="34" charset="0"/>
              </a:rPr>
              <a:t> Adults with Upper Limb Spasticity </a:t>
            </a:r>
            <a:r>
              <a:rPr lang="en-US" sz="1200" baseline="30000" dirty="0">
                <a:solidFill>
                  <a:srgbClr val="4D4D4D"/>
                </a:solidFill>
                <a:cs typeface="Arial" pitchFamily="34" charset="0"/>
              </a:rPr>
              <a:t>5</a:t>
            </a:r>
          </a:p>
        </p:txBody>
      </p:sp>
      <p:pic>
        <p:nvPicPr>
          <p:cNvPr id="27" name="Picture 2" descr="Ver imagen en tamaño completo">
            <a:hlinkClick r:id="rId9"/>
          </p:cNvPr>
          <p:cNvPicPr>
            <a:picLocks noChangeAspect="1" noChangeArrowheads="1"/>
          </p:cNvPicPr>
          <p:nvPr/>
        </p:nvPicPr>
        <p:blipFill>
          <a:blip r:embed="rId10" cstate="print"/>
          <a:srcRect/>
          <a:stretch>
            <a:fillRect/>
          </a:stretch>
        </p:blipFill>
        <p:spPr bwMode="auto">
          <a:xfrm>
            <a:off x="3389901" y="4957330"/>
            <a:ext cx="1276350" cy="619126"/>
          </a:xfrm>
          <a:prstGeom prst="rect">
            <a:avLst/>
          </a:prstGeom>
          <a:noFill/>
          <a:effectLst/>
        </p:spPr>
      </p:pic>
      <p:sp>
        <p:nvSpPr>
          <p:cNvPr id="28" name="Line 18"/>
          <p:cNvSpPr>
            <a:spLocks noChangeShapeType="1"/>
          </p:cNvSpPr>
          <p:nvPr/>
        </p:nvSpPr>
        <p:spPr bwMode="auto">
          <a:xfrm flipV="1">
            <a:off x="7264637" y="1905000"/>
            <a:ext cx="0" cy="1188720"/>
          </a:xfrm>
          <a:prstGeom prst="line">
            <a:avLst/>
          </a:prstGeom>
          <a:noFill/>
          <a:ln w="19050">
            <a:solidFill>
              <a:schemeClr val="accent1"/>
            </a:solidFill>
            <a:round/>
            <a:headEnd/>
            <a:tailEnd/>
          </a:ln>
        </p:spPr>
        <p:txBody>
          <a:bodyPr/>
          <a:lstStyle/>
          <a:p>
            <a:endParaRPr lang="en-US" sz="2800" dirty="0">
              <a:solidFill>
                <a:prstClr val="black"/>
              </a:solidFill>
            </a:endParaRPr>
          </a:p>
        </p:txBody>
      </p:sp>
      <p:sp>
        <p:nvSpPr>
          <p:cNvPr id="29" name="Rectangle 13"/>
          <p:cNvSpPr>
            <a:spLocks noChangeArrowheads="1"/>
          </p:cNvSpPr>
          <p:nvPr/>
        </p:nvSpPr>
        <p:spPr bwMode="auto">
          <a:xfrm>
            <a:off x="4211687" y="1468317"/>
            <a:ext cx="1368425" cy="542200"/>
          </a:xfrm>
          <a:prstGeom prst="rect">
            <a:avLst/>
          </a:prstGeom>
          <a:noFill/>
          <a:ln w="12700">
            <a:noFill/>
            <a:miter lim="800000"/>
            <a:headEnd/>
            <a:tailEnd/>
          </a:ln>
        </p:spPr>
        <p:txBody>
          <a:bodyPr lIns="90488" tIns="44450" rIns="90488" bIns="44450">
            <a:spAutoFit/>
          </a:bodyPr>
          <a:lstStyle/>
          <a:p>
            <a:pPr marL="114300" indent="-114300" algn="ctr" eaLnBrk="0" hangingPunct="0">
              <a:lnSpc>
                <a:spcPct val="105000"/>
              </a:lnSpc>
              <a:spcBef>
                <a:spcPct val="50000"/>
              </a:spcBef>
            </a:pPr>
            <a:r>
              <a:rPr lang="en-US" sz="2800" b="1" dirty="0">
                <a:cs typeface="Arial" pitchFamily="34" charset="0"/>
              </a:rPr>
              <a:t>2004</a:t>
            </a:r>
          </a:p>
        </p:txBody>
      </p:sp>
      <p:sp>
        <p:nvSpPr>
          <p:cNvPr id="30" name="Line 18"/>
          <p:cNvSpPr>
            <a:spLocks noChangeShapeType="1"/>
          </p:cNvSpPr>
          <p:nvPr/>
        </p:nvSpPr>
        <p:spPr bwMode="auto">
          <a:xfrm flipV="1">
            <a:off x="4648200" y="1905000"/>
            <a:ext cx="0" cy="365760"/>
          </a:xfrm>
          <a:prstGeom prst="line">
            <a:avLst/>
          </a:prstGeom>
          <a:noFill/>
          <a:ln w="19050">
            <a:solidFill>
              <a:schemeClr val="accent1"/>
            </a:solidFill>
            <a:round/>
            <a:headEnd/>
            <a:tailEnd/>
          </a:ln>
        </p:spPr>
        <p:txBody>
          <a:bodyPr/>
          <a:lstStyle/>
          <a:p>
            <a:endParaRPr lang="en-US" sz="2800" dirty="0">
              <a:solidFill>
                <a:prstClr val="black"/>
              </a:solidFill>
            </a:endParaRPr>
          </a:p>
        </p:txBody>
      </p:sp>
      <p:sp>
        <p:nvSpPr>
          <p:cNvPr id="31" name="Rectangle 25"/>
          <p:cNvSpPr>
            <a:spLocks noChangeArrowheads="1"/>
          </p:cNvSpPr>
          <p:nvPr/>
        </p:nvSpPr>
        <p:spPr bwMode="auto">
          <a:xfrm>
            <a:off x="3995936" y="2060848"/>
            <a:ext cx="1560920" cy="643766"/>
          </a:xfrm>
          <a:prstGeom prst="rect">
            <a:avLst/>
          </a:prstGeom>
          <a:noFill/>
          <a:ln w="12700">
            <a:noFill/>
            <a:miter lim="800000"/>
            <a:headEnd/>
            <a:tailEnd/>
          </a:ln>
        </p:spPr>
        <p:txBody>
          <a:bodyPr wrap="square" lIns="90488" tIns="44450" rIns="90488" bIns="44450">
            <a:spAutoFit/>
          </a:bodyPr>
          <a:lstStyle/>
          <a:p>
            <a:pPr eaLnBrk="0" hangingPunct="0"/>
            <a:r>
              <a:rPr lang="en-US" sz="1200" dirty="0">
                <a:solidFill>
                  <a:srgbClr val="4D4D4D"/>
                </a:solidFill>
                <a:cs typeface="Arial" pitchFamily="34" charset="0"/>
              </a:rPr>
              <a:t>Approval for</a:t>
            </a:r>
            <a:br>
              <a:rPr lang="en-US" sz="1200" dirty="0">
                <a:solidFill>
                  <a:srgbClr val="4D4D4D"/>
                </a:solidFill>
                <a:cs typeface="Arial" pitchFamily="34" charset="0"/>
              </a:rPr>
            </a:br>
            <a:r>
              <a:rPr lang="en-US" sz="1200" dirty="0" err="1">
                <a:solidFill>
                  <a:srgbClr val="4D4D4D"/>
                </a:solidFill>
                <a:cs typeface="Arial" pitchFamily="34" charset="0"/>
              </a:rPr>
              <a:t>Axillary</a:t>
            </a:r>
            <a:r>
              <a:rPr lang="en-US" sz="1200" dirty="0">
                <a:solidFill>
                  <a:srgbClr val="4D4D4D"/>
                </a:solidFill>
                <a:cs typeface="Arial" pitchFamily="34" charset="0"/>
              </a:rPr>
              <a:t> Hyperhidrosis</a:t>
            </a:r>
            <a:r>
              <a:rPr lang="en-US" sz="1200" baseline="30000" dirty="0">
                <a:solidFill>
                  <a:srgbClr val="4D4D4D"/>
                </a:solidFill>
                <a:cs typeface="Arial" pitchFamily="34" charset="0"/>
              </a:rPr>
              <a:t>2</a:t>
            </a:r>
          </a:p>
        </p:txBody>
      </p:sp>
      <p:pic>
        <p:nvPicPr>
          <p:cNvPr id="32" name="Picture 38"/>
          <p:cNvPicPr>
            <a:picLocks noChangeAspect="1" noChangeArrowheads="1"/>
          </p:cNvPicPr>
          <p:nvPr/>
        </p:nvPicPr>
        <p:blipFill>
          <a:blip r:embed="rId11" cstate="print"/>
          <a:srcRect l="1007" t="1369" r="3301" b="5563"/>
          <a:stretch>
            <a:fillRect/>
          </a:stretch>
        </p:blipFill>
        <p:spPr bwMode="auto">
          <a:xfrm>
            <a:off x="6875757" y="4962872"/>
            <a:ext cx="1277938" cy="914400"/>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p:spPr>
      </p:pic>
      <p:pic>
        <p:nvPicPr>
          <p:cNvPr id="33" name="Picture 7"/>
          <p:cNvPicPr>
            <a:picLocks noChangeAspect="1" noChangeArrowheads="1"/>
          </p:cNvPicPr>
          <p:nvPr/>
        </p:nvPicPr>
        <p:blipFill>
          <a:blip r:embed="rId12" cstate="print"/>
          <a:srcRect/>
          <a:stretch>
            <a:fillRect/>
          </a:stretch>
        </p:blipFill>
        <p:spPr bwMode="gray">
          <a:xfrm>
            <a:off x="5655796" y="4787834"/>
            <a:ext cx="646112" cy="544513"/>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pic>
      <p:sp>
        <p:nvSpPr>
          <p:cNvPr id="34" name="Rectangle 35"/>
          <p:cNvSpPr>
            <a:spLocks noChangeArrowheads="1"/>
          </p:cNvSpPr>
          <p:nvPr/>
        </p:nvSpPr>
        <p:spPr bwMode="auto">
          <a:xfrm>
            <a:off x="6762976" y="3092450"/>
            <a:ext cx="1639888" cy="1751762"/>
          </a:xfrm>
          <a:prstGeom prst="rect">
            <a:avLst/>
          </a:prstGeom>
          <a:noFill/>
          <a:ln w="12700">
            <a:noFill/>
            <a:miter lim="800000"/>
            <a:headEnd/>
            <a:tailEnd/>
          </a:ln>
        </p:spPr>
        <p:txBody>
          <a:bodyPr lIns="90488" tIns="44450" rIns="90488" bIns="44450">
            <a:spAutoFit/>
          </a:bodyPr>
          <a:lstStyle/>
          <a:p>
            <a:pPr>
              <a:defRPr/>
            </a:pPr>
            <a:r>
              <a:rPr lang="en-US" sz="1200" dirty="0">
                <a:solidFill>
                  <a:srgbClr val="4D4D4D"/>
                </a:solidFill>
                <a:cs typeface="Arial" pitchFamily="34" charset="0"/>
              </a:rPr>
              <a:t>Approval of BOTOX</a:t>
            </a:r>
            <a:r>
              <a:rPr lang="en-US" sz="1200" baseline="30000" dirty="0">
                <a:solidFill>
                  <a:srgbClr val="4D4D4D"/>
                </a:solidFill>
                <a:cs typeface="Arial" pitchFamily="34" charset="0"/>
              </a:rPr>
              <a:t>®</a:t>
            </a:r>
            <a:r>
              <a:rPr lang="en-US" sz="1200" dirty="0">
                <a:solidFill>
                  <a:srgbClr val="4D4D4D"/>
                </a:solidFill>
                <a:cs typeface="Arial" pitchFamily="34" charset="0"/>
              </a:rPr>
              <a:t> for the treatment of urinary incontinence caused by neurogenic detrusor overactivity in patients who have not been adequately managed with anticholinergic therapy</a:t>
            </a:r>
            <a:endParaRPr lang="en-US" sz="1200" baseline="30000" dirty="0">
              <a:solidFill>
                <a:srgbClr val="4D4D4D"/>
              </a:solidFill>
              <a:cs typeface="Arial" pitchFamily="34" charset="0"/>
            </a:endParaRPr>
          </a:p>
        </p:txBody>
      </p:sp>
      <p:pic>
        <p:nvPicPr>
          <p:cNvPr id="35" name="Picture 2" descr="headache"/>
          <p:cNvPicPr>
            <a:picLocks noChangeAspect="1" noChangeArrowheads="1"/>
          </p:cNvPicPr>
          <p:nvPr/>
        </p:nvPicPr>
        <p:blipFill>
          <a:blip r:embed="rId13" cstate="print"/>
          <a:srcRect l="16399" r="2972"/>
          <a:stretch>
            <a:fillRect/>
          </a:stretch>
        </p:blipFill>
        <p:spPr bwMode="auto">
          <a:xfrm>
            <a:off x="5654240" y="3071101"/>
            <a:ext cx="649224" cy="616231"/>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p:spPr>
      </p:pic>
      <p:pic>
        <p:nvPicPr>
          <p:cNvPr id="36" name="Picture 1" descr="0408652 UnBrand SA Cov"/>
          <p:cNvPicPr>
            <a:picLocks noChangeAspect="1" noChangeArrowheads="1"/>
          </p:cNvPicPr>
          <p:nvPr/>
        </p:nvPicPr>
        <p:blipFill>
          <a:blip r:embed="rId14" cstate="print"/>
          <a:srcRect/>
          <a:stretch>
            <a:fillRect/>
          </a:stretch>
        </p:blipFill>
        <p:spPr bwMode="auto">
          <a:xfrm>
            <a:off x="4271325" y="2707374"/>
            <a:ext cx="839058" cy="771118"/>
          </a:xfrm>
          <a:prstGeom prst="rect">
            <a:avLst/>
          </a:prstGeom>
          <a:noFill/>
          <a:ln>
            <a:solidFill>
              <a:schemeClr val="accent1"/>
            </a:solidFill>
          </a:ln>
          <a:effectLst>
            <a:outerShdw blurRad="50800" dist="38100" dir="2700000" algn="tl" rotWithShape="0">
              <a:prstClr val="black">
                <a:alpha val="40000"/>
              </a:prstClr>
            </a:outerShdw>
          </a:effectLst>
        </p:spPr>
      </p:pic>
      <p:sp>
        <p:nvSpPr>
          <p:cNvPr id="37" name="Rectangle 35"/>
          <p:cNvSpPr>
            <a:spLocks noChangeArrowheads="1"/>
          </p:cNvSpPr>
          <p:nvPr/>
        </p:nvSpPr>
        <p:spPr bwMode="auto">
          <a:xfrm>
            <a:off x="5404139" y="2026765"/>
            <a:ext cx="1600200" cy="1059264"/>
          </a:xfrm>
          <a:prstGeom prst="rect">
            <a:avLst/>
          </a:prstGeom>
          <a:noFill/>
          <a:ln w="12700">
            <a:noFill/>
            <a:miter lim="800000"/>
            <a:headEnd/>
            <a:tailEnd/>
          </a:ln>
        </p:spPr>
        <p:txBody>
          <a:bodyPr wrap="square" lIns="90488" tIns="44450" rIns="90488" bIns="44450">
            <a:spAutoFit/>
          </a:bodyPr>
          <a:lstStyle/>
          <a:p>
            <a:pPr eaLnBrk="0" hangingPunct="0">
              <a:lnSpc>
                <a:spcPct val="105000"/>
              </a:lnSpc>
              <a:spcBef>
                <a:spcPct val="50000"/>
              </a:spcBef>
            </a:pPr>
            <a:r>
              <a:rPr lang="en-US" sz="1200" dirty="0">
                <a:solidFill>
                  <a:srgbClr val="4D4D4D"/>
                </a:solidFill>
                <a:cs typeface="Arial" pitchFamily="34" charset="0"/>
              </a:rPr>
              <a:t>Approval of BOTOX</a:t>
            </a:r>
            <a:r>
              <a:rPr lang="en-US" sz="1200" baseline="30000" dirty="0">
                <a:solidFill>
                  <a:srgbClr val="4D4D4D"/>
                </a:solidFill>
                <a:cs typeface="Arial" pitchFamily="34" charset="0"/>
              </a:rPr>
              <a:t>®</a:t>
            </a:r>
            <a:r>
              <a:rPr lang="en-US" sz="1200" dirty="0">
                <a:solidFill>
                  <a:srgbClr val="4D4D4D"/>
                </a:solidFill>
                <a:cs typeface="Arial" pitchFamily="34" charset="0"/>
              </a:rPr>
              <a:t> for the prophylaxis of headaches in Adult Patients with Chronic Migraine</a:t>
            </a:r>
            <a:r>
              <a:rPr lang="en-US" sz="1200" baseline="30000" dirty="0">
                <a:solidFill>
                  <a:srgbClr val="4D4D4D"/>
                </a:solidFill>
                <a:cs typeface="Arial" pitchFamily="34" charset="0"/>
              </a:rPr>
              <a:t>4*</a:t>
            </a:r>
          </a:p>
        </p:txBody>
      </p:sp>
      <p:sp>
        <p:nvSpPr>
          <p:cNvPr id="38" name="Line 18"/>
          <p:cNvSpPr>
            <a:spLocks noChangeShapeType="1"/>
          </p:cNvSpPr>
          <p:nvPr/>
        </p:nvSpPr>
        <p:spPr bwMode="auto">
          <a:xfrm flipV="1">
            <a:off x="6009257" y="3724828"/>
            <a:ext cx="0" cy="457200"/>
          </a:xfrm>
          <a:prstGeom prst="line">
            <a:avLst/>
          </a:prstGeom>
          <a:noFill/>
          <a:ln w="19050">
            <a:solidFill>
              <a:schemeClr val="accent1"/>
            </a:solidFill>
            <a:round/>
            <a:headEnd/>
            <a:tailEnd/>
          </a:ln>
        </p:spPr>
        <p:txBody>
          <a:bodyPr/>
          <a:lstStyle/>
          <a:p>
            <a:endParaRPr lang="en-US" sz="2800" dirty="0">
              <a:solidFill>
                <a:prstClr val="black"/>
              </a:solidFill>
            </a:endParaRPr>
          </a:p>
        </p:txBody>
      </p:sp>
      <p:sp>
        <p:nvSpPr>
          <p:cNvPr id="39" name="Rectangle 13"/>
          <p:cNvSpPr>
            <a:spLocks noChangeArrowheads="1"/>
          </p:cNvSpPr>
          <p:nvPr/>
        </p:nvSpPr>
        <p:spPr bwMode="auto">
          <a:xfrm>
            <a:off x="7452047" y="1484784"/>
            <a:ext cx="1368425" cy="542200"/>
          </a:xfrm>
          <a:prstGeom prst="rect">
            <a:avLst/>
          </a:prstGeom>
          <a:noFill/>
          <a:ln w="12700">
            <a:noFill/>
            <a:miter lim="800000"/>
            <a:headEnd/>
            <a:tailEnd/>
          </a:ln>
        </p:spPr>
        <p:txBody>
          <a:bodyPr lIns="90488" tIns="44450" rIns="90488" bIns="44450">
            <a:spAutoFit/>
          </a:bodyPr>
          <a:lstStyle/>
          <a:p>
            <a:pPr marL="114300" indent="-114300" algn="ctr" eaLnBrk="0" hangingPunct="0">
              <a:lnSpc>
                <a:spcPct val="105000"/>
              </a:lnSpc>
              <a:spcBef>
                <a:spcPct val="50000"/>
              </a:spcBef>
            </a:pPr>
            <a:r>
              <a:rPr lang="en-US" sz="2800" b="1" dirty="0">
                <a:solidFill>
                  <a:srgbClr val="FF0000"/>
                </a:solidFill>
                <a:cs typeface="Arial" pitchFamily="34" charset="0"/>
              </a:rPr>
              <a:t>2013</a:t>
            </a:r>
          </a:p>
        </p:txBody>
      </p:sp>
      <p:sp>
        <p:nvSpPr>
          <p:cNvPr id="40" name="Line 18"/>
          <p:cNvSpPr>
            <a:spLocks noChangeShapeType="1"/>
          </p:cNvSpPr>
          <p:nvPr/>
        </p:nvSpPr>
        <p:spPr bwMode="auto">
          <a:xfrm flipV="1">
            <a:off x="8172400" y="1916832"/>
            <a:ext cx="0" cy="288032"/>
          </a:xfrm>
          <a:prstGeom prst="line">
            <a:avLst/>
          </a:prstGeom>
          <a:noFill/>
          <a:ln w="19050">
            <a:solidFill>
              <a:schemeClr val="accent1"/>
            </a:solidFill>
            <a:round/>
            <a:headEnd/>
            <a:tailEnd/>
          </a:ln>
        </p:spPr>
        <p:txBody>
          <a:bodyPr/>
          <a:lstStyle/>
          <a:p>
            <a:endParaRPr lang="en-US" sz="2800" dirty="0">
              <a:solidFill>
                <a:prstClr val="black"/>
              </a:solidFill>
            </a:endParaRPr>
          </a:p>
        </p:txBody>
      </p:sp>
      <p:sp>
        <p:nvSpPr>
          <p:cNvPr id="41" name="Rectangle 35"/>
          <p:cNvSpPr>
            <a:spLocks noChangeArrowheads="1"/>
          </p:cNvSpPr>
          <p:nvPr/>
        </p:nvSpPr>
        <p:spPr bwMode="auto">
          <a:xfrm>
            <a:off x="7580312" y="2132856"/>
            <a:ext cx="1600200" cy="865365"/>
          </a:xfrm>
          <a:prstGeom prst="rect">
            <a:avLst/>
          </a:prstGeom>
          <a:noFill/>
          <a:ln w="12700">
            <a:noFill/>
            <a:miter lim="800000"/>
            <a:headEnd/>
            <a:tailEnd/>
          </a:ln>
        </p:spPr>
        <p:txBody>
          <a:bodyPr wrap="square" lIns="90488" tIns="44450" rIns="90488" bIns="44450">
            <a:spAutoFit/>
          </a:bodyPr>
          <a:lstStyle/>
          <a:p>
            <a:pPr eaLnBrk="0" hangingPunct="0">
              <a:lnSpc>
                <a:spcPct val="105000"/>
              </a:lnSpc>
              <a:spcBef>
                <a:spcPct val="50000"/>
              </a:spcBef>
            </a:pPr>
            <a:r>
              <a:rPr lang="en-US" sz="1200" dirty="0">
                <a:solidFill>
                  <a:srgbClr val="4D4D4D"/>
                </a:solidFill>
                <a:cs typeface="Arial" pitchFamily="34" charset="0"/>
              </a:rPr>
              <a:t>Approval of BOTOX</a:t>
            </a:r>
            <a:r>
              <a:rPr lang="en-US" sz="1200" baseline="30000" dirty="0">
                <a:solidFill>
                  <a:srgbClr val="4D4D4D"/>
                </a:solidFill>
                <a:cs typeface="Arial" pitchFamily="34" charset="0"/>
              </a:rPr>
              <a:t>®</a:t>
            </a:r>
            <a:r>
              <a:rPr lang="en-US" sz="1200" dirty="0">
                <a:solidFill>
                  <a:srgbClr val="4D4D4D"/>
                </a:solidFill>
                <a:cs typeface="Arial" pitchFamily="34" charset="0"/>
              </a:rPr>
              <a:t>  for the treatment of idiopathic detrusor overactivity</a:t>
            </a:r>
            <a:endParaRPr lang="en-US" sz="1200" baseline="30000" dirty="0">
              <a:solidFill>
                <a:srgbClr val="4D4D4D"/>
              </a:solidFill>
              <a:cs typeface="Arial" pitchFamily="34" charset="0"/>
            </a:endParaRPr>
          </a:p>
        </p:txBody>
      </p:sp>
      <p:sp>
        <p:nvSpPr>
          <p:cNvPr id="42" name="Date Placeholder 41"/>
          <p:cNvSpPr>
            <a:spLocks noGrp="1"/>
          </p:cNvSpPr>
          <p:nvPr>
            <p:ph type="dt" sz="half" idx="10"/>
          </p:nvPr>
        </p:nvSpPr>
        <p:spPr/>
        <p:txBody>
          <a:bodyPr/>
          <a:lstStyle/>
          <a:p>
            <a:fld id="{644E4894-1A53-4339-8E55-EABD3C1E453E}" type="datetime1">
              <a:rPr lang="sv-SE" smtClean="0"/>
              <a:pPr/>
              <a:t>2022-10-31</a:t>
            </a:fld>
            <a:endParaRPr lang="sv-SE" dirty="0"/>
          </a:p>
        </p:txBody>
      </p:sp>
      <p:sp>
        <p:nvSpPr>
          <p:cNvPr id="43" name="Footer Placeholder 42"/>
          <p:cNvSpPr>
            <a:spLocks noGrp="1"/>
          </p:cNvSpPr>
          <p:nvPr>
            <p:ph type="ftr" sz="quarter" idx="11"/>
          </p:nvPr>
        </p:nvSpPr>
        <p:spPr/>
        <p:txBody>
          <a:bodyPr/>
          <a:lstStyle/>
          <a:p>
            <a:r>
              <a:rPr lang="sv-SE" dirty="0"/>
              <a:t>Caroline Elmér MD, Gynekolog och Urolog, </a:t>
            </a:r>
            <a:r>
              <a:rPr lang="sv-SE" dirty="0" err="1"/>
              <a:t>Sthlms</a:t>
            </a:r>
            <a:r>
              <a:rPr lang="sv-SE" dirty="0"/>
              <a:t> </a:t>
            </a:r>
            <a:r>
              <a:rPr lang="sv-SE" dirty="0" err="1"/>
              <a:t>Urogynmott</a:t>
            </a:r>
            <a:endParaRPr lang="sv-SE" dirty="0"/>
          </a:p>
        </p:txBody>
      </p:sp>
      <p:sp>
        <p:nvSpPr>
          <p:cNvPr id="45" name="Down Arrow 44"/>
          <p:cNvSpPr/>
          <p:nvPr/>
        </p:nvSpPr>
        <p:spPr>
          <a:xfrm>
            <a:off x="2483768" y="1268760"/>
            <a:ext cx="28803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800"/>
          </a:p>
        </p:txBody>
      </p:sp>
      <p:sp>
        <p:nvSpPr>
          <p:cNvPr id="46" name="Down Arrow 45"/>
          <p:cNvSpPr/>
          <p:nvPr/>
        </p:nvSpPr>
        <p:spPr>
          <a:xfrm>
            <a:off x="4283968" y="1268760"/>
            <a:ext cx="28803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800"/>
          </a:p>
        </p:txBody>
      </p:sp>
      <p:pic>
        <p:nvPicPr>
          <p:cNvPr id="47" name="Bildobjekt 1"/>
          <p:cNvPicPr/>
          <p:nvPr/>
        </p:nvPicPr>
        <p:blipFill>
          <a:blip r:embed="rId15" cstate="print"/>
          <a:stretch>
            <a:fillRect/>
          </a:stretch>
        </p:blipFill>
        <p:spPr>
          <a:xfrm>
            <a:off x="7634278" y="6357958"/>
            <a:ext cx="1509722" cy="5000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1+#ppt_w/2"/>
                                          </p:val>
                                        </p:tav>
                                        <p:tav tm="100000">
                                          <p:val>
                                            <p:strVal val="#ppt_x"/>
                                          </p:val>
                                        </p:tav>
                                      </p:tavLst>
                                    </p:anim>
                                    <p:anim calcmode="lin" valueType="num">
                                      <p:cBhvr additive="base">
                                        <p:cTn id="12" dur="500" fill="hold"/>
                                        <p:tgtEl>
                                          <p:spTgt spid="4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1+#ppt_w/2"/>
                                          </p:val>
                                        </p:tav>
                                        <p:tav tm="100000">
                                          <p:val>
                                            <p:strVal val="#ppt_x"/>
                                          </p:val>
                                        </p:tav>
                                      </p:tavLst>
                                    </p:anim>
                                    <p:anim calcmode="lin" valueType="num">
                                      <p:cBhvr additive="base">
                                        <p:cTn id="16"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additive="base">
                                        <p:cTn id="21" dur="500" fill="hold"/>
                                        <p:tgtEl>
                                          <p:spTgt spid="45"/>
                                        </p:tgtEl>
                                        <p:attrNameLst>
                                          <p:attrName>ppt_x</p:attrName>
                                        </p:attrNameLst>
                                      </p:cBhvr>
                                      <p:tavLst>
                                        <p:tav tm="0">
                                          <p:val>
                                            <p:strVal val="1+#ppt_w/2"/>
                                          </p:val>
                                        </p:tav>
                                        <p:tav tm="100000">
                                          <p:val>
                                            <p:strVal val="#ppt_x"/>
                                          </p:val>
                                        </p:tav>
                                      </p:tavLst>
                                    </p:anim>
                                    <p:anim calcmode="lin" valueType="num">
                                      <p:cBhvr additive="base">
                                        <p:cTn id="22"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500" fill="hold"/>
                                        <p:tgtEl>
                                          <p:spTgt spid="46"/>
                                        </p:tgtEl>
                                        <p:attrNameLst>
                                          <p:attrName>ppt_x</p:attrName>
                                        </p:attrNameLst>
                                      </p:cBhvr>
                                      <p:tavLst>
                                        <p:tav tm="0">
                                          <p:val>
                                            <p:strVal val="1+#ppt_w/2"/>
                                          </p:val>
                                        </p:tav>
                                        <p:tav tm="100000">
                                          <p:val>
                                            <p:strVal val="#ppt_x"/>
                                          </p:val>
                                        </p:tav>
                                      </p:tavLst>
                                    </p:anim>
                                    <p:anim calcmode="lin" valueType="num">
                                      <p:cBhvr additive="base">
                                        <p:cTn id="28"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animBg="1"/>
      <p:bldP spid="41" grpId="0"/>
      <p:bldP spid="45" grpId="0" animBg="1"/>
      <p:bldP spid="4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804390482"/>
              </p:ext>
            </p:extLst>
          </p:nvPr>
        </p:nvGraphicFramePr>
        <p:xfrm>
          <a:off x="642910" y="285728"/>
          <a:ext cx="8321578" cy="2296160"/>
        </p:xfrm>
        <a:graphic>
          <a:graphicData uri="http://schemas.openxmlformats.org/drawingml/2006/table">
            <a:tbl>
              <a:tblPr firstRow="1" bandRow="1">
                <a:tableStyleId>{5C22544A-7EE6-4342-B048-85BDC9FD1C3A}</a:tableStyleId>
              </a:tblPr>
              <a:tblGrid>
                <a:gridCol w="1192786">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1944216">
                  <a:extLst>
                    <a:ext uri="{9D8B030D-6E8A-4147-A177-3AD203B41FA5}">
                      <a16:colId xmlns:a16="http://schemas.microsoft.com/office/drawing/2014/main" val="3263634461"/>
                    </a:ext>
                  </a:extLst>
                </a:gridCol>
              </a:tblGrid>
              <a:tr h="370840">
                <a:tc>
                  <a:txBody>
                    <a:bodyPr/>
                    <a:lstStyle/>
                    <a:p>
                      <a:endParaRPr lang="en-GB" dirty="0"/>
                    </a:p>
                  </a:txBody>
                  <a:tcPr/>
                </a:tc>
                <a:tc>
                  <a:txBody>
                    <a:bodyPr/>
                    <a:lstStyle/>
                    <a:p>
                      <a:r>
                        <a:rPr lang="en-GB" dirty="0"/>
                        <a:t>Botox</a:t>
                      </a:r>
                    </a:p>
                  </a:txBody>
                  <a:tcPr/>
                </a:tc>
                <a:tc>
                  <a:txBody>
                    <a:bodyPr/>
                    <a:lstStyle/>
                    <a:p>
                      <a:r>
                        <a:rPr lang="en-GB" dirty="0" err="1"/>
                        <a:t>Dysport</a:t>
                      </a:r>
                      <a:endParaRPr lang="en-GB" dirty="0"/>
                    </a:p>
                  </a:txBody>
                  <a:tcPr/>
                </a:tc>
                <a:tc>
                  <a:txBody>
                    <a:bodyPr/>
                    <a:lstStyle/>
                    <a:p>
                      <a:r>
                        <a:rPr lang="en-GB" dirty="0" err="1"/>
                        <a:t>Xeomin</a:t>
                      </a:r>
                      <a:endParaRPr lang="en-GB" dirty="0"/>
                    </a:p>
                  </a:txBody>
                  <a:tcPr/>
                </a:tc>
                <a:tc>
                  <a:txBody>
                    <a:bodyPr/>
                    <a:lstStyle/>
                    <a:p>
                      <a:r>
                        <a:rPr lang="en-GB" dirty="0" err="1"/>
                        <a:t>Neurobloc</a:t>
                      </a:r>
                      <a:endParaRPr lang="en-GB" dirty="0"/>
                    </a:p>
                  </a:txBody>
                  <a:tcPr/>
                </a:tc>
                <a:extLst>
                  <a:ext uri="{0D108BD9-81ED-4DB2-BD59-A6C34878D82A}">
                    <a16:rowId xmlns:a16="http://schemas.microsoft.com/office/drawing/2014/main" val="10000"/>
                  </a:ext>
                </a:extLst>
              </a:tr>
              <a:tr h="370840">
                <a:tc>
                  <a:txBody>
                    <a:bodyPr/>
                    <a:lstStyle/>
                    <a:p>
                      <a:r>
                        <a:rPr lang="en-GB" dirty="0"/>
                        <a:t>Name</a:t>
                      </a:r>
                    </a:p>
                  </a:txBody>
                  <a:tcPr/>
                </a:tc>
                <a:tc>
                  <a:txBody>
                    <a:bodyPr/>
                    <a:lstStyle/>
                    <a:p>
                      <a:r>
                        <a:rPr lang="en-GB" dirty="0" err="1"/>
                        <a:t>Onabotulinum</a:t>
                      </a:r>
                      <a:endParaRPr lang="en-GB" dirty="0"/>
                    </a:p>
                  </a:txBody>
                  <a:tcPr/>
                </a:tc>
                <a:tc>
                  <a:txBody>
                    <a:bodyPr/>
                    <a:lstStyle/>
                    <a:p>
                      <a:r>
                        <a:rPr lang="en-GB" dirty="0" err="1"/>
                        <a:t>Abobotulinum</a:t>
                      </a:r>
                      <a:endParaRPr lang="en-GB" dirty="0"/>
                    </a:p>
                  </a:txBody>
                  <a:tcPr/>
                </a:tc>
                <a:tc>
                  <a:txBody>
                    <a:bodyPr/>
                    <a:lstStyle/>
                    <a:p>
                      <a:r>
                        <a:rPr lang="en-GB" dirty="0" err="1"/>
                        <a:t>Incobotulinum</a:t>
                      </a:r>
                      <a:endParaRPr lang="en-GB" dirty="0"/>
                    </a:p>
                  </a:txBody>
                  <a:tcPr/>
                </a:tc>
                <a:tc>
                  <a:txBody>
                    <a:bodyPr/>
                    <a:lstStyle/>
                    <a:p>
                      <a:r>
                        <a:rPr lang="en-GB" dirty="0" err="1"/>
                        <a:t>Botulinumtoxin</a:t>
                      </a:r>
                      <a:r>
                        <a:rPr lang="en-GB" dirty="0"/>
                        <a:t> B</a:t>
                      </a:r>
                    </a:p>
                  </a:txBody>
                  <a:tcPr/>
                </a:tc>
                <a:extLst>
                  <a:ext uri="{0D108BD9-81ED-4DB2-BD59-A6C34878D82A}">
                    <a16:rowId xmlns:a16="http://schemas.microsoft.com/office/drawing/2014/main" val="10001"/>
                  </a:ext>
                </a:extLst>
              </a:tr>
              <a:tr h="401328">
                <a:tc>
                  <a:txBody>
                    <a:bodyPr/>
                    <a:lstStyle/>
                    <a:p>
                      <a:r>
                        <a:rPr lang="en-GB" dirty="0"/>
                        <a:t>Molecular</a:t>
                      </a:r>
                      <a:r>
                        <a:rPr lang="en-GB" baseline="0" dirty="0"/>
                        <a:t> size</a:t>
                      </a:r>
                      <a:endParaRPr lang="en-GB" dirty="0"/>
                    </a:p>
                  </a:txBody>
                  <a:tcPr/>
                </a:tc>
                <a:tc>
                  <a:txBody>
                    <a:bodyPr/>
                    <a:lstStyle/>
                    <a:p>
                      <a:r>
                        <a:rPr lang="en-GB" dirty="0"/>
                        <a:t>900 </a:t>
                      </a:r>
                      <a:r>
                        <a:rPr lang="en-GB" dirty="0" err="1"/>
                        <a:t>kD</a:t>
                      </a:r>
                      <a:endParaRPr lang="en-GB" dirty="0"/>
                    </a:p>
                  </a:txBody>
                  <a:tcPr/>
                </a:tc>
                <a:tc>
                  <a:txBody>
                    <a:bodyPr/>
                    <a:lstStyle/>
                    <a:p>
                      <a:r>
                        <a:rPr lang="en-GB" dirty="0"/>
                        <a:t>400 </a:t>
                      </a:r>
                      <a:r>
                        <a:rPr lang="en-GB" dirty="0" err="1"/>
                        <a:t>kD</a:t>
                      </a:r>
                      <a:endParaRPr lang="en-GB" dirty="0"/>
                    </a:p>
                  </a:txBody>
                  <a:tcPr/>
                </a:tc>
                <a:tc>
                  <a:txBody>
                    <a:bodyPr/>
                    <a:lstStyle/>
                    <a:p>
                      <a:r>
                        <a:rPr lang="en-GB" dirty="0"/>
                        <a:t>150 </a:t>
                      </a:r>
                      <a:r>
                        <a:rPr lang="en-GB" dirty="0" err="1"/>
                        <a:t>kD</a:t>
                      </a:r>
                      <a:endParaRPr lang="en-GB" dirty="0"/>
                    </a:p>
                  </a:txBody>
                  <a:tcPr/>
                </a:tc>
                <a:tc>
                  <a:txBody>
                    <a:bodyPr/>
                    <a:lstStyle/>
                    <a:p>
                      <a:endParaRPr lang="en-GB" dirty="0"/>
                    </a:p>
                  </a:txBody>
                  <a:tcPr/>
                </a:tc>
                <a:extLst>
                  <a:ext uri="{0D108BD9-81ED-4DB2-BD59-A6C34878D82A}">
                    <a16:rowId xmlns:a16="http://schemas.microsoft.com/office/drawing/2014/main" val="10002"/>
                  </a:ext>
                </a:extLst>
              </a:tr>
              <a:tr h="370840">
                <a:tc>
                  <a:txBody>
                    <a:bodyPr/>
                    <a:lstStyle/>
                    <a:p>
                      <a:r>
                        <a:rPr lang="en-GB" dirty="0"/>
                        <a:t>Vial size</a:t>
                      </a:r>
                    </a:p>
                  </a:txBody>
                  <a:tcPr/>
                </a:tc>
                <a:tc>
                  <a:txBody>
                    <a:bodyPr/>
                    <a:lstStyle/>
                    <a:p>
                      <a:r>
                        <a:rPr lang="en-GB" dirty="0"/>
                        <a:t>100 Botox units</a:t>
                      </a:r>
                    </a:p>
                    <a:p>
                      <a:r>
                        <a:rPr lang="en-GB" dirty="0"/>
                        <a:t>200</a:t>
                      </a:r>
                    </a:p>
                    <a:p>
                      <a:r>
                        <a:rPr lang="en-GB" dirty="0"/>
                        <a:t>50</a:t>
                      </a:r>
                    </a:p>
                  </a:txBody>
                  <a:tcPr/>
                </a:tc>
                <a:tc>
                  <a:txBody>
                    <a:bodyPr/>
                    <a:lstStyle/>
                    <a:p>
                      <a:r>
                        <a:rPr lang="en-GB" dirty="0"/>
                        <a:t>300 </a:t>
                      </a:r>
                      <a:r>
                        <a:rPr lang="en-GB" dirty="0" err="1"/>
                        <a:t>Ipsen</a:t>
                      </a:r>
                      <a:r>
                        <a:rPr lang="en-GB" dirty="0"/>
                        <a:t> units</a:t>
                      </a:r>
                    </a:p>
                    <a:p>
                      <a:r>
                        <a:rPr lang="en-GB" dirty="0"/>
                        <a:t>500</a:t>
                      </a:r>
                    </a:p>
                  </a:txBody>
                  <a:tcPr/>
                </a:tc>
                <a:tc>
                  <a:txBody>
                    <a:bodyPr/>
                    <a:lstStyle/>
                    <a:p>
                      <a:r>
                        <a:rPr lang="en-GB" dirty="0"/>
                        <a:t>50 </a:t>
                      </a:r>
                      <a:r>
                        <a:rPr lang="en-GB" dirty="0" err="1"/>
                        <a:t>Merz</a:t>
                      </a:r>
                      <a:r>
                        <a:rPr lang="en-GB" baseline="0" dirty="0"/>
                        <a:t> units</a:t>
                      </a:r>
                    </a:p>
                    <a:p>
                      <a:r>
                        <a:rPr lang="en-GB" baseline="0" dirty="0"/>
                        <a:t>100</a:t>
                      </a:r>
                      <a:endParaRPr lang="en-GB" dirty="0"/>
                    </a:p>
                  </a:txBody>
                  <a:tcPr/>
                </a:tc>
                <a:tc>
                  <a:txBody>
                    <a:bodyPr/>
                    <a:lstStyle/>
                    <a:p>
                      <a:r>
                        <a:rPr lang="en-GB" dirty="0"/>
                        <a:t>10000  Sloan units</a:t>
                      </a:r>
                    </a:p>
                    <a:p>
                      <a:r>
                        <a:rPr lang="en-GB" dirty="0"/>
                        <a:t>till</a:t>
                      </a:r>
                    </a:p>
                    <a:p>
                      <a:r>
                        <a:rPr lang="en-GB" dirty="0"/>
                        <a:t>2500</a:t>
                      </a:r>
                    </a:p>
                  </a:txBody>
                  <a:tcPr/>
                </a:tc>
                <a:extLst>
                  <a:ext uri="{0D108BD9-81ED-4DB2-BD59-A6C34878D82A}">
                    <a16:rowId xmlns:a16="http://schemas.microsoft.com/office/drawing/2014/main" val="10003"/>
                  </a:ext>
                </a:extLst>
              </a:tr>
            </a:tbl>
          </a:graphicData>
        </a:graphic>
      </p:graphicFrame>
      <p:sp>
        <p:nvSpPr>
          <p:cNvPr id="7" name="Date Placeholder 6"/>
          <p:cNvSpPr>
            <a:spLocks noGrp="1"/>
          </p:cNvSpPr>
          <p:nvPr>
            <p:ph type="dt" sz="half" idx="10"/>
          </p:nvPr>
        </p:nvSpPr>
        <p:spPr/>
        <p:txBody>
          <a:bodyPr/>
          <a:lstStyle/>
          <a:p>
            <a:fld id="{BA3E18EF-A36B-45EE-B11D-F154BBE09346}" type="datetime1">
              <a:rPr lang="sv-SE" smtClean="0"/>
              <a:pPr/>
              <a:t>2022-10-31</a:t>
            </a:fld>
            <a:endParaRPr lang="sv-SE"/>
          </a:p>
        </p:txBody>
      </p:sp>
      <p:sp>
        <p:nvSpPr>
          <p:cNvPr id="8" name="Footer Placeholder 7"/>
          <p:cNvSpPr>
            <a:spLocks noGrp="1"/>
          </p:cNvSpPr>
          <p:nvPr>
            <p:ph type="ftr" sz="quarter" idx="11"/>
          </p:nvPr>
        </p:nvSpPr>
        <p:spPr/>
        <p:txBody>
          <a:bodyPr/>
          <a:lstStyle/>
          <a:p>
            <a:r>
              <a:rPr lang="sv-SE"/>
              <a:t>Caroline Elmér MD, Gynekolog och Urolog, Sthlms Urogynmott</a:t>
            </a:r>
          </a:p>
        </p:txBody>
      </p:sp>
      <p:pic>
        <p:nvPicPr>
          <p:cNvPr id="11" name="Bildobjekt 1"/>
          <p:cNvPicPr/>
          <p:nvPr/>
        </p:nvPicPr>
        <p:blipFill>
          <a:blip r:embed="rId3" cstate="print"/>
          <a:stretch>
            <a:fillRect/>
          </a:stretch>
        </p:blipFill>
        <p:spPr>
          <a:xfrm>
            <a:off x="7634278" y="6357958"/>
            <a:ext cx="1509722" cy="500066"/>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2911341482"/>
              </p:ext>
            </p:extLst>
          </p:nvPr>
        </p:nvGraphicFramePr>
        <p:xfrm>
          <a:off x="660353" y="2627179"/>
          <a:ext cx="8088111" cy="4065005"/>
        </p:xfrm>
        <a:graphic>
          <a:graphicData uri="http://schemas.openxmlformats.org/drawingml/2006/table">
            <a:tbl>
              <a:tblPr firstRow="1" bandRow="1">
                <a:tableStyleId>{5C22544A-7EE6-4342-B048-85BDC9FD1C3A}</a:tableStyleId>
              </a:tblPr>
              <a:tblGrid>
                <a:gridCol w="1196770">
                  <a:extLst>
                    <a:ext uri="{9D8B030D-6E8A-4147-A177-3AD203B41FA5}">
                      <a16:colId xmlns:a16="http://schemas.microsoft.com/office/drawing/2014/main" val="20000"/>
                    </a:ext>
                  </a:extLst>
                </a:gridCol>
                <a:gridCol w="1634757">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1728192">
                  <a:extLst>
                    <a:ext uri="{9D8B030D-6E8A-4147-A177-3AD203B41FA5}">
                      <a16:colId xmlns:a16="http://schemas.microsoft.com/office/drawing/2014/main" val="20003"/>
                    </a:ext>
                  </a:extLst>
                </a:gridCol>
                <a:gridCol w="1800200">
                  <a:extLst>
                    <a:ext uri="{9D8B030D-6E8A-4147-A177-3AD203B41FA5}">
                      <a16:colId xmlns:a16="http://schemas.microsoft.com/office/drawing/2014/main" val="680826405"/>
                    </a:ext>
                  </a:extLst>
                </a:gridCol>
              </a:tblGrid>
              <a:tr h="210824">
                <a:tc rowSpan="8">
                  <a:txBody>
                    <a:bodyPr/>
                    <a:lstStyle/>
                    <a:p>
                      <a:r>
                        <a:rPr lang="en-GB" dirty="0" err="1"/>
                        <a:t>Godkända</a:t>
                      </a:r>
                      <a:r>
                        <a:rPr lang="en-GB" dirty="0"/>
                        <a:t> </a:t>
                      </a:r>
                      <a:r>
                        <a:rPr lang="en-GB" dirty="0" err="1"/>
                        <a:t>Indikationer</a:t>
                      </a:r>
                      <a:r>
                        <a:rPr lang="en-GB" dirty="0"/>
                        <a:t> </a:t>
                      </a:r>
                      <a:r>
                        <a:rPr lang="en-GB" dirty="0" err="1"/>
                        <a:t>i</a:t>
                      </a:r>
                      <a:r>
                        <a:rPr lang="en-GB" dirty="0"/>
                        <a:t> EU</a:t>
                      </a:r>
                    </a:p>
                  </a:txBody>
                  <a:tcPr/>
                </a:tc>
                <a:tc>
                  <a:txBody>
                    <a:bodyPr/>
                    <a:lstStyle/>
                    <a:p>
                      <a:r>
                        <a:rPr lang="en-GB" dirty="0"/>
                        <a:t>Botox</a:t>
                      </a:r>
                    </a:p>
                  </a:txBody>
                  <a:tcPr/>
                </a:tc>
                <a:tc>
                  <a:txBody>
                    <a:bodyPr/>
                    <a:lstStyle/>
                    <a:p>
                      <a:r>
                        <a:rPr lang="en-GB" dirty="0" err="1"/>
                        <a:t>Dysport</a:t>
                      </a:r>
                      <a:endParaRPr lang="en-GB" dirty="0"/>
                    </a:p>
                  </a:txBody>
                  <a:tcPr/>
                </a:tc>
                <a:tc>
                  <a:txBody>
                    <a:bodyPr/>
                    <a:lstStyle/>
                    <a:p>
                      <a:r>
                        <a:rPr lang="en-GB" dirty="0" err="1"/>
                        <a:t>Xeomin</a:t>
                      </a:r>
                      <a:endParaRPr lang="en-GB" dirty="0"/>
                    </a:p>
                  </a:txBody>
                  <a:tcPr/>
                </a:tc>
                <a:tc>
                  <a:txBody>
                    <a:bodyPr/>
                    <a:lstStyle/>
                    <a:p>
                      <a:r>
                        <a:rPr lang="en-GB" dirty="0" err="1"/>
                        <a:t>Neurobloc</a:t>
                      </a:r>
                      <a:endParaRPr lang="en-GB" dirty="0"/>
                    </a:p>
                  </a:txBody>
                  <a:tcPr/>
                </a:tc>
                <a:extLst>
                  <a:ext uri="{0D108BD9-81ED-4DB2-BD59-A6C34878D82A}">
                    <a16:rowId xmlns:a16="http://schemas.microsoft.com/office/drawing/2014/main" val="10000"/>
                  </a:ext>
                </a:extLst>
              </a:tr>
              <a:tr h="885109">
                <a:tc vMerge="1">
                  <a:txBody>
                    <a:bodyPr/>
                    <a:lstStyle/>
                    <a:p>
                      <a:endParaRPr lang="en-GB"/>
                    </a:p>
                  </a:txBody>
                  <a:tcPr/>
                </a:tc>
                <a:tc>
                  <a:txBody>
                    <a:bodyPr/>
                    <a:lstStyle/>
                    <a:p>
                      <a:r>
                        <a:rPr lang="en-GB" dirty="0"/>
                        <a:t>Cervical </a:t>
                      </a:r>
                      <a:r>
                        <a:rPr lang="en-GB" dirty="0" err="1"/>
                        <a:t>dystoni</a:t>
                      </a:r>
                      <a:endParaRPr lang="en-GB" dirty="0"/>
                    </a:p>
                  </a:txBody>
                  <a:tcPr/>
                </a:tc>
                <a:tc>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Cervical </a:t>
                      </a:r>
                      <a:r>
                        <a:rPr lang="en-GB" dirty="0" err="1"/>
                        <a:t>dystoni</a:t>
                      </a:r>
                      <a:endParaRPr lang="en-GB" dirty="0"/>
                    </a:p>
                    <a:p>
                      <a:endParaRPr lang="en-GB" dirty="0"/>
                    </a:p>
                  </a:txBody>
                  <a:tcPr/>
                </a:tc>
                <a:tc>
                  <a:txBody>
                    <a:bodyPr/>
                    <a:lstStyle/>
                    <a:p>
                      <a:r>
                        <a:rPr lang="en-GB" dirty="0"/>
                        <a:t>Cervical </a:t>
                      </a:r>
                      <a:r>
                        <a:rPr lang="en-GB" dirty="0" err="1"/>
                        <a:t>dystoni</a:t>
                      </a:r>
                      <a:endParaRPr lang="en-GB" dirty="0"/>
                    </a:p>
                  </a:txBody>
                  <a:tcPr/>
                </a:tc>
                <a:extLst>
                  <a:ext uri="{0D108BD9-81ED-4DB2-BD59-A6C34878D82A}">
                    <a16:rowId xmlns:a16="http://schemas.microsoft.com/office/drawing/2014/main" val="10001"/>
                  </a:ext>
                </a:extLst>
              </a:tr>
              <a:tr h="619576">
                <a:tc vMerge="1">
                  <a:txBody>
                    <a:bodyPr/>
                    <a:lstStyle/>
                    <a:p>
                      <a:endParaRPr lang="en-GB"/>
                    </a:p>
                  </a:txBody>
                  <a:tcPr/>
                </a:tc>
                <a:tc>
                  <a:txBody>
                    <a:bodyPr/>
                    <a:lstStyle/>
                    <a:p>
                      <a:r>
                        <a:rPr lang="en-GB" dirty="0" err="1"/>
                        <a:t>Blepharospasm</a:t>
                      </a:r>
                      <a:endParaRPr lang="en-GB" dirty="0"/>
                    </a:p>
                  </a:txBody>
                  <a:tcPr/>
                </a:tc>
                <a:tc>
                  <a:txBody>
                    <a:bodyPr/>
                    <a:lstStyle/>
                    <a:p>
                      <a:r>
                        <a:rPr lang="en-GB" dirty="0" err="1"/>
                        <a:t>Blepharospasm</a:t>
                      </a:r>
                      <a:endParaRPr lang="en-GB" dirty="0"/>
                    </a:p>
                  </a:txBody>
                  <a:tcPr/>
                </a:tc>
                <a:tc>
                  <a:txBody>
                    <a:bodyPr/>
                    <a:lstStyle/>
                    <a:p>
                      <a:r>
                        <a:rPr lang="en-GB" dirty="0" err="1"/>
                        <a:t>Blepharospasm</a:t>
                      </a:r>
                      <a:r>
                        <a:rPr lang="en-GB" dirty="0"/>
                        <a:t> *</a:t>
                      </a:r>
                    </a:p>
                  </a:txBody>
                  <a:tcPr/>
                </a:tc>
                <a:tc>
                  <a:txBody>
                    <a:bodyPr/>
                    <a:lstStyle/>
                    <a:p>
                      <a:endParaRPr lang="en-GB" dirty="0"/>
                    </a:p>
                  </a:txBody>
                  <a:tcPr/>
                </a:tc>
                <a:extLst>
                  <a:ext uri="{0D108BD9-81ED-4DB2-BD59-A6C34878D82A}">
                    <a16:rowId xmlns:a16="http://schemas.microsoft.com/office/drawing/2014/main" val="10002"/>
                  </a:ext>
                </a:extLst>
              </a:tr>
              <a:tr h="354043">
                <a:tc vMerge="1">
                  <a:txBody>
                    <a:bodyPr/>
                    <a:lstStyle/>
                    <a:p>
                      <a:endParaRPr lang="en-GB"/>
                    </a:p>
                  </a:txBody>
                  <a:tcPr/>
                </a:tc>
                <a:tc>
                  <a:txBody>
                    <a:bodyPr/>
                    <a:lstStyle/>
                    <a:p>
                      <a:r>
                        <a:rPr lang="en-GB" dirty="0" err="1"/>
                        <a:t>Hyperhidros</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619576">
                <a:tc vMerge="1">
                  <a:txBody>
                    <a:bodyPr/>
                    <a:lstStyle/>
                    <a:p>
                      <a:endParaRPr lang="en-GB"/>
                    </a:p>
                  </a:txBody>
                  <a:tcPr/>
                </a:tc>
                <a:tc>
                  <a:txBody>
                    <a:bodyPr/>
                    <a:lstStyle/>
                    <a:p>
                      <a:r>
                        <a:rPr lang="en-GB" dirty="0" err="1"/>
                        <a:t>Kronisk</a:t>
                      </a:r>
                      <a:r>
                        <a:rPr lang="en-GB" baseline="0" dirty="0"/>
                        <a:t> </a:t>
                      </a:r>
                      <a:r>
                        <a:rPr lang="en-GB" baseline="0" dirty="0" err="1"/>
                        <a:t>migrän</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4"/>
                  </a:ext>
                </a:extLst>
              </a:tr>
              <a:tr h="354043">
                <a:tc vMerge="1">
                  <a:txBody>
                    <a:bodyPr/>
                    <a:lstStyle/>
                    <a:p>
                      <a:endParaRPr lang="en-GB"/>
                    </a:p>
                  </a:txBody>
                  <a:tcPr/>
                </a:tc>
                <a:tc>
                  <a:txBody>
                    <a:bodyPr/>
                    <a:lstStyle/>
                    <a:p>
                      <a:r>
                        <a:rPr lang="en-GB" dirty="0" err="1"/>
                        <a:t>Strabism</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5"/>
                  </a:ext>
                </a:extLst>
              </a:tr>
              <a:tr h="354043">
                <a:tc vMerge="1">
                  <a:txBody>
                    <a:bodyPr/>
                    <a:lstStyle/>
                    <a:p>
                      <a:endParaRPr lang="en-GB"/>
                    </a:p>
                  </a:txBody>
                  <a:tcPr/>
                </a:tc>
                <a:tc>
                  <a:txBody>
                    <a:bodyPr/>
                    <a:lstStyle/>
                    <a:p>
                      <a:r>
                        <a:rPr lang="en-GB" dirty="0" err="1"/>
                        <a:t>Spacticitet</a:t>
                      </a:r>
                      <a:r>
                        <a:rPr lang="en-GB" dirty="0"/>
                        <a:t> **</a:t>
                      </a:r>
                    </a:p>
                  </a:txBody>
                  <a:tcPr/>
                </a:tc>
                <a:tc>
                  <a:txBody>
                    <a:bodyPr/>
                    <a:lstStyle/>
                    <a:p>
                      <a:r>
                        <a:rPr lang="en-GB" dirty="0" err="1"/>
                        <a:t>Spacticitet</a:t>
                      </a:r>
                      <a:endParaRPr lang="en-GB" dirty="0"/>
                    </a:p>
                  </a:txBody>
                  <a:tcPr/>
                </a:tc>
                <a:tc>
                  <a:txBody>
                    <a:bodyPr/>
                    <a:lstStyle/>
                    <a:p>
                      <a:r>
                        <a:rPr lang="en-GB" dirty="0" err="1"/>
                        <a:t>Spacticitet</a:t>
                      </a:r>
                      <a:endParaRPr lang="en-GB" dirty="0"/>
                    </a:p>
                  </a:txBody>
                  <a:tcPr/>
                </a:tc>
                <a:tc>
                  <a:txBody>
                    <a:bodyPr/>
                    <a:lstStyle/>
                    <a:p>
                      <a:endParaRPr lang="en-GB" dirty="0"/>
                    </a:p>
                  </a:txBody>
                  <a:tcPr/>
                </a:tc>
                <a:extLst>
                  <a:ext uri="{0D108BD9-81ED-4DB2-BD59-A6C34878D82A}">
                    <a16:rowId xmlns:a16="http://schemas.microsoft.com/office/drawing/2014/main" val="10006"/>
                  </a:ext>
                </a:extLst>
              </a:tr>
              <a:tr h="442554">
                <a:tc vMerge="1">
                  <a:txBody>
                    <a:bodyPr/>
                    <a:lstStyle/>
                    <a:p>
                      <a:endParaRPr lang="en-GB" dirty="0"/>
                    </a:p>
                  </a:txBody>
                  <a:tcPr/>
                </a:tc>
                <a:tc>
                  <a:txBody>
                    <a:bodyPr/>
                    <a:lstStyle/>
                    <a:p>
                      <a:r>
                        <a:rPr lang="en-GB" dirty="0"/>
                        <a:t>OAB</a:t>
                      </a:r>
                    </a:p>
                  </a:txBody>
                  <a:tcPr/>
                </a:tc>
                <a:tc>
                  <a:txBody>
                    <a:bodyPr/>
                    <a:lstStyle/>
                    <a:p>
                      <a:endParaRPr lang="en-GB"/>
                    </a:p>
                  </a:txBody>
                  <a:tcPr/>
                </a:tc>
                <a:tc>
                  <a:txBody>
                    <a:bodyPr/>
                    <a:lstStyle/>
                    <a:p>
                      <a:r>
                        <a:rPr lang="en-GB" sz="1200" dirty="0"/>
                        <a:t>* </a:t>
                      </a:r>
                      <a:r>
                        <a:rPr lang="en-GB" sz="1200" dirty="0" err="1"/>
                        <a:t>Efter</a:t>
                      </a:r>
                      <a:r>
                        <a:rPr lang="en-GB" sz="1200" dirty="0"/>
                        <a:t> Botox ** </a:t>
                      </a:r>
                      <a:r>
                        <a:rPr lang="en-GB" sz="1200" dirty="0" err="1"/>
                        <a:t>Överarm</a:t>
                      </a:r>
                      <a:endParaRPr lang="en-GB" dirty="0"/>
                    </a:p>
                  </a:txBody>
                  <a:tcPr/>
                </a:tc>
                <a:tc>
                  <a:txBody>
                    <a:bodyPr/>
                    <a:lstStyle/>
                    <a:p>
                      <a:endParaRPr lang="en-GB" dirty="0"/>
                    </a:p>
                  </a:txBody>
                  <a:tcPr/>
                </a:tc>
                <a:extLst>
                  <a:ext uri="{0D108BD9-81ED-4DB2-BD59-A6C34878D82A}">
                    <a16:rowId xmlns:a16="http://schemas.microsoft.com/office/drawing/2014/main" val="10007"/>
                  </a:ext>
                </a:extLst>
              </a:tr>
            </a:tbl>
          </a:graphicData>
        </a:graphic>
      </p:graphicFrame>
      <p:sp>
        <p:nvSpPr>
          <p:cNvPr id="13" name="Right Arrow 12"/>
          <p:cNvSpPr/>
          <p:nvPr/>
        </p:nvSpPr>
        <p:spPr>
          <a:xfrm rot="21101142">
            <a:off x="142120" y="1949512"/>
            <a:ext cx="1714512" cy="64106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2">
                  <a:lumMod val="75000"/>
                </a:schemeClr>
              </a:solidFill>
            </a:endParaRPr>
          </a:p>
        </p:txBody>
      </p:sp>
      <p:sp>
        <p:nvSpPr>
          <p:cNvPr id="14" name="Right Arrow 13"/>
          <p:cNvSpPr/>
          <p:nvPr/>
        </p:nvSpPr>
        <p:spPr>
          <a:xfrm rot="21101142">
            <a:off x="142120" y="6218379"/>
            <a:ext cx="1714512" cy="64106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a:t>Botox hämmar både </a:t>
            </a:r>
            <a:br>
              <a:rPr lang="sv-SE" dirty="0"/>
            </a:br>
            <a:r>
              <a:rPr lang="sv-SE" dirty="0">
                <a:solidFill>
                  <a:schemeClr val="tx2">
                    <a:lumMod val="60000"/>
                    <a:lumOff val="40000"/>
                  </a:schemeClr>
                </a:solidFill>
              </a:rPr>
              <a:t>afferens</a:t>
            </a:r>
            <a:r>
              <a:rPr lang="sv-SE" dirty="0"/>
              <a:t> och </a:t>
            </a:r>
            <a:r>
              <a:rPr lang="sv-SE" dirty="0">
                <a:solidFill>
                  <a:schemeClr val="accent6">
                    <a:lumMod val="75000"/>
                  </a:schemeClr>
                </a:solidFill>
              </a:rPr>
              <a:t>efferens</a:t>
            </a:r>
          </a:p>
        </p:txBody>
      </p:sp>
      <p:sp>
        <p:nvSpPr>
          <p:cNvPr id="3" name="Content Placeholder 2"/>
          <p:cNvSpPr>
            <a:spLocks noGrp="1"/>
          </p:cNvSpPr>
          <p:nvPr>
            <p:ph sz="half" idx="1"/>
          </p:nvPr>
        </p:nvSpPr>
        <p:spPr/>
        <p:txBody>
          <a:bodyPr>
            <a:normAutofit/>
          </a:bodyPr>
          <a:lstStyle/>
          <a:p>
            <a:r>
              <a:rPr lang="sv-SE" b="1" dirty="0">
                <a:solidFill>
                  <a:schemeClr val="accent6">
                    <a:lumMod val="75000"/>
                  </a:schemeClr>
                </a:solidFill>
              </a:rPr>
              <a:t>Efferenta</a:t>
            </a:r>
            <a:r>
              <a:rPr lang="sv-SE" b="1" dirty="0"/>
              <a:t> </a:t>
            </a:r>
            <a:r>
              <a:rPr lang="sv-SE" dirty="0"/>
              <a:t> nerver: </a:t>
            </a:r>
            <a:r>
              <a:rPr lang="en-US" dirty="0" err="1"/>
              <a:t>Minskat</a:t>
            </a:r>
            <a:r>
              <a:rPr lang="en-US" dirty="0"/>
              <a:t> </a:t>
            </a:r>
            <a:r>
              <a:rPr lang="en-US" dirty="0" err="1"/>
              <a:t>frisläpp</a:t>
            </a:r>
            <a:r>
              <a:rPr lang="en-US" dirty="0"/>
              <a:t> </a:t>
            </a:r>
            <a:r>
              <a:rPr lang="en-US" dirty="0" err="1"/>
              <a:t>av</a:t>
            </a:r>
            <a:r>
              <a:rPr lang="en-US" dirty="0"/>
              <a:t>  </a:t>
            </a:r>
            <a:br>
              <a:rPr lang="en-US" dirty="0"/>
            </a:br>
            <a:r>
              <a:rPr lang="en-US" dirty="0"/>
              <a:t>Ach </a:t>
            </a:r>
            <a:r>
              <a:rPr lang="en-US" dirty="0" err="1"/>
              <a:t>fr</a:t>
            </a:r>
            <a:r>
              <a:rPr lang="en-US" dirty="0"/>
              <a:t> </a:t>
            </a:r>
            <a:r>
              <a:rPr lang="en-US" dirty="0" err="1"/>
              <a:t>parasympatiska</a:t>
            </a:r>
            <a:r>
              <a:rPr lang="en-US" dirty="0"/>
              <a:t>-</a:t>
            </a:r>
            <a:br>
              <a:rPr lang="en-US" dirty="0"/>
            </a:br>
            <a:r>
              <a:rPr lang="en-US" dirty="0"/>
              <a:t>NA </a:t>
            </a:r>
            <a:r>
              <a:rPr lang="en-US" dirty="0" err="1"/>
              <a:t>fr</a:t>
            </a:r>
            <a:r>
              <a:rPr lang="en-US" dirty="0"/>
              <a:t> </a:t>
            </a:r>
            <a:r>
              <a:rPr lang="en-US" dirty="0" err="1"/>
              <a:t>sympatiska</a:t>
            </a:r>
            <a:r>
              <a:rPr lang="en-US" dirty="0"/>
              <a:t> - </a:t>
            </a:r>
            <a:r>
              <a:rPr lang="en-US" dirty="0" err="1"/>
              <a:t>banor</a:t>
            </a:r>
            <a:endParaRPr lang="sv-SE" dirty="0"/>
          </a:p>
          <a:p>
            <a:r>
              <a:rPr lang="sv-SE" b="1" dirty="0">
                <a:solidFill>
                  <a:schemeClr val="tx2">
                    <a:lumMod val="60000"/>
                    <a:lumOff val="40000"/>
                  </a:schemeClr>
                </a:solidFill>
              </a:rPr>
              <a:t>Afferenta</a:t>
            </a:r>
            <a:r>
              <a:rPr lang="sv-SE" dirty="0"/>
              <a:t> nerver:</a:t>
            </a:r>
            <a:r>
              <a:rPr lang="en-US" dirty="0"/>
              <a:t> </a:t>
            </a:r>
            <a:r>
              <a:rPr lang="en-US" dirty="0" err="1"/>
              <a:t>Minskat</a:t>
            </a:r>
            <a:r>
              <a:rPr lang="en-US" dirty="0"/>
              <a:t> Glutamate </a:t>
            </a:r>
            <a:r>
              <a:rPr lang="en-US" dirty="0" err="1"/>
              <a:t>och</a:t>
            </a:r>
            <a:r>
              <a:rPr lang="en-US" dirty="0"/>
              <a:t> </a:t>
            </a:r>
            <a:r>
              <a:rPr lang="en-US" dirty="0" err="1"/>
              <a:t>Neuropeptider</a:t>
            </a:r>
            <a:r>
              <a:rPr lang="en-US" dirty="0"/>
              <a:t> </a:t>
            </a:r>
            <a:r>
              <a:rPr lang="en-US" dirty="0" err="1"/>
              <a:t>fr</a:t>
            </a:r>
            <a:r>
              <a:rPr lang="en-US" dirty="0"/>
              <a:t> </a:t>
            </a:r>
            <a:r>
              <a:rPr lang="en-US" dirty="0" err="1"/>
              <a:t>sensoriska</a:t>
            </a:r>
            <a:r>
              <a:rPr lang="en-US" dirty="0"/>
              <a:t> </a:t>
            </a:r>
            <a:r>
              <a:rPr lang="en-US" dirty="0" err="1"/>
              <a:t>banor</a:t>
            </a:r>
            <a:r>
              <a:rPr lang="en-US" dirty="0"/>
              <a:t>.</a:t>
            </a:r>
            <a:endParaRPr lang="sv-SE" dirty="0"/>
          </a:p>
        </p:txBody>
      </p:sp>
      <p:sp>
        <p:nvSpPr>
          <p:cNvPr id="5" name="Content Placeholder 4"/>
          <p:cNvSpPr>
            <a:spLocks noGrp="1"/>
          </p:cNvSpPr>
          <p:nvPr>
            <p:ph sz="half" idx="2"/>
          </p:nvPr>
        </p:nvSpPr>
        <p:spPr/>
        <p:txBody>
          <a:bodyPr>
            <a:normAutofit/>
          </a:bodyPr>
          <a:lstStyle/>
          <a:p>
            <a:endParaRPr lang="sv-SE"/>
          </a:p>
        </p:txBody>
      </p:sp>
      <p:pic>
        <p:nvPicPr>
          <p:cNvPr id="31746" name="Picture 2" descr="http://bluestarr.files.wordpress.com/2011/12/neorogenic-detrusor-instability.jpg"/>
          <p:cNvPicPr>
            <a:picLocks noChangeAspect="1" noChangeArrowheads="1"/>
          </p:cNvPicPr>
          <p:nvPr/>
        </p:nvPicPr>
        <p:blipFill>
          <a:blip r:embed="rId2" cstate="print"/>
          <a:srcRect/>
          <a:stretch>
            <a:fillRect/>
          </a:stretch>
        </p:blipFill>
        <p:spPr bwMode="auto">
          <a:xfrm>
            <a:off x="4391025" y="1431379"/>
            <a:ext cx="4752975" cy="4733925"/>
          </a:xfrm>
          <a:prstGeom prst="rect">
            <a:avLst/>
          </a:prstGeom>
          <a:noFill/>
        </p:spPr>
      </p:pic>
      <p:sp>
        <p:nvSpPr>
          <p:cNvPr id="6" name="Date Placeholder 5"/>
          <p:cNvSpPr>
            <a:spLocks noGrp="1"/>
          </p:cNvSpPr>
          <p:nvPr>
            <p:ph type="dt" sz="half" idx="10"/>
          </p:nvPr>
        </p:nvSpPr>
        <p:spPr/>
        <p:txBody>
          <a:bodyPr/>
          <a:lstStyle/>
          <a:p>
            <a:fld id="{EE71AE9B-CA8B-4EEE-83BC-E4C28B6B095F}" type="datetime1">
              <a:rPr lang="sv-SE" smtClean="0"/>
              <a:pPr/>
              <a:t>2022-10-31</a:t>
            </a:fld>
            <a:endParaRPr lang="sv-SE"/>
          </a:p>
        </p:txBody>
      </p:sp>
      <p:sp>
        <p:nvSpPr>
          <p:cNvPr id="7" name="Footer Placeholder 6"/>
          <p:cNvSpPr>
            <a:spLocks noGrp="1"/>
          </p:cNvSpPr>
          <p:nvPr>
            <p:ph type="ftr" sz="quarter" idx="11"/>
          </p:nvPr>
        </p:nvSpPr>
        <p:spPr/>
        <p:txBody>
          <a:bodyPr/>
          <a:lstStyle/>
          <a:p>
            <a:r>
              <a:rPr lang="sv-SE"/>
              <a:t>Caroline Elmér MD, Gynekolog och Urolog, Sthlms Urogynmott</a:t>
            </a:r>
          </a:p>
        </p:txBody>
      </p:sp>
      <p:pic>
        <p:nvPicPr>
          <p:cNvPr id="9" name="Bildobjekt 1"/>
          <p:cNvPicPr/>
          <p:nvPr/>
        </p:nvPicPr>
        <p:blipFill>
          <a:blip r:embed="rId3" cstate="print"/>
          <a:stretch>
            <a:fillRect/>
          </a:stretch>
        </p:blipFill>
        <p:spPr>
          <a:xfrm>
            <a:off x="7634278" y="6357958"/>
            <a:ext cx="1509722" cy="50006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Sensorisk hämning vid Bladder Pain</a:t>
            </a:r>
          </a:p>
        </p:txBody>
      </p:sp>
      <p:sp>
        <p:nvSpPr>
          <p:cNvPr id="3" name="Content Placeholder 2"/>
          <p:cNvSpPr>
            <a:spLocks noGrp="1"/>
          </p:cNvSpPr>
          <p:nvPr>
            <p:ph sz="half" idx="1"/>
          </p:nvPr>
        </p:nvSpPr>
        <p:spPr>
          <a:xfrm>
            <a:off x="428596" y="1643050"/>
            <a:ext cx="8072494" cy="4483113"/>
          </a:xfrm>
        </p:spPr>
        <p:txBody>
          <a:bodyPr>
            <a:noAutofit/>
          </a:bodyPr>
          <a:lstStyle/>
          <a:p>
            <a:pPr marL="342900" lvl="1" indent="-342900">
              <a:buFont typeface="Arial" pitchFamily="34" charset="0"/>
              <a:buChar char="•"/>
            </a:pPr>
            <a:r>
              <a:rPr lang="sv-SE" sz="2800" i="1" dirty="0"/>
              <a:t>Francesco Cruz et al 2010 Eur Urol</a:t>
            </a:r>
            <a:br>
              <a:rPr lang="sv-SE" sz="2800" i="1" dirty="0"/>
            </a:br>
            <a:r>
              <a:rPr lang="sv-SE" sz="2800" dirty="0"/>
              <a:t>Trigonala injektioner i 26 kvinnor med refraktär BPS/IC, Övergående minskning av NGF och BDNF i urin, </a:t>
            </a:r>
            <a:r>
              <a:rPr lang="sv-SE" sz="2800" b="1" dirty="0"/>
              <a:t>Subjektiv förbättring, ökad cystometrisk kapacitet</a:t>
            </a:r>
          </a:p>
          <a:p>
            <a:r>
              <a:rPr lang="sv-SE" i="1" dirty="0"/>
              <a:t>Manning 2014 Int Urogynecol J </a:t>
            </a:r>
            <a:r>
              <a:rPr lang="sv-SE" dirty="0"/>
              <a:t>Australiensisk RCT : </a:t>
            </a:r>
            <a:r>
              <a:rPr lang="sv-SE" b="1" dirty="0"/>
              <a:t>ingen sign skillnad </a:t>
            </a:r>
            <a:r>
              <a:rPr lang="sv-SE" dirty="0"/>
              <a:t>mellan hydrodistension + Botox jmf med hydrodistension + NaCl. </a:t>
            </a:r>
          </a:p>
          <a:p>
            <a:r>
              <a:rPr lang="sv-SE" i="1" dirty="0"/>
              <a:t>Jiang 2015 Urol Sci</a:t>
            </a:r>
            <a:r>
              <a:rPr lang="sv-SE" dirty="0"/>
              <a:t> </a:t>
            </a:r>
            <a:br>
              <a:rPr lang="sv-SE" dirty="0"/>
            </a:br>
            <a:r>
              <a:rPr lang="sv-SE" dirty="0"/>
              <a:t>liknande Taiwanesisk RCT : </a:t>
            </a:r>
            <a:r>
              <a:rPr lang="sv-SE" b="1" dirty="0"/>
              <a:t>sign skillnad</a:t>
            </a:r>
          </a:p>
        </p:txBody>
      </p:sp>
      <p:sp>
        <p:nvSpPr>
          <p:cNvPr id="7" name="Date Placeholder 6"/>
          <p:cNvSpPr>
            <a:spLocks noGrp="1"/>
          </p:cNvSpPr>
          <p:nvPr>
            <p:ph type="dt" sz="half" idx="10"/>
          </p:nvPr>
        </p:nvSpPr>
        <p:spPr/>
        <p:txBody>
          <a:bodyPr/>
          <a:lstStyle/>
          <a:p>
            <a:fld id="{DA470AB2-75BF-4BFD-9234-8DC24AB31219}" type="datetime1">
              <a:rPr lang="sv-SE" smtClean="0"/>
              <a:pPr/>
              <a:t>2022-10-31</a:t>
            </a:fld>
            <a:endParaRPr lang="sv-SE"/>
          </a:p>
        </p:txBody>
      </p:sp>
      <p:sp>
        <p:nvSpPr>
          <p:cNvPr id="8" name="Footer Placeholder 7"/>
          <p:cNvSpPr>
            <a:spLocks noGrp="1"/>
          </p:cNvSpPr>
          <p:nvPr>
            <p:ph type="ftr" sz="quarter" idx="11"/>
          </p:nvPr>
        </p:nvSpPr>
        <p:spPr/>
        <p:txBody>
          <a:bodyPr/>
          <a:lstStyle/>
          <a:p>
            <a:r>
              <a:rPr lang="sv-SE"/>
              <a:t>Caroline Elmér MD, Gynekolog och Urolog, Sthlms Urogynmott</a:t>
            </a:r>
          </a:p>
        </p:txBody>
      </p:sp>
      <p:pic>
        <p:nvPicPr>
          <p:cNvPr id="10" name="Bildobjekt 1"/>
          <p:cNvPicPr/>
          <p:nvPr/>
        </p:nvPicPr>
        <p:blipFill>
          <a:blip r:embed="rId3" cstate="print"/>
          <a:stretch>
            <a:fillRect/>
          </a:stretch>
        </p:blipFill>
        <p:spPr>
          <a:xfrm>
            <a:off x="7634278" y="6357958"/>
            <a:ext cx="1509722" cy="50006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978EC7-0228-4157-8434-34A3F5921AA3}" type="datetime1">
              <a:rPr lang="sv-SE" smtClean="0"/>
              <a:pPr/>
              <a:t>2022-10-31</a:t>
            </a:fld>
            <a:endParaRPr lang="sv-SE"/>
          </a:p>
        </p:txBody>
      </p:sp>
      <p:sp>
        <p:nvSpPr>
          <p:cNvPr id="5" name="Footer Placeholder 4"/>
          <p:cNvSpPr>
            <a:spLocks noGrp="1"/>
          </p:cNvSpPr>
          <p:nvPr>
            <p:ph type="ftr" sz="quarter" idx="11"/>
          </p:nvPr>
        </p:nvSpPr>
        <p:spPr/>
        <p:txBody>
          <a:bodyPr/>
          <a:lstStyle/>
          <a:p>
            <a:r>
              <a:rPr lang="sv-SE"/>
              <a:t>Caroline Elmér MD, Gynekolog och Urolog, Sthlms Urogynmott</a:t>
            </a:r>
          </a:p>
        </p:txBody>
      </p:sp>
      <p:graphicFrame>
        <p:nvGraphicFramePr>
          <p:cNvPr id="6" name="Diagram 5"/>
          <p:cNvGraphicFramePr/>
          <p:nvPr/>
        </p:nvGraphicFramePr>
        <p:xfrm>
          <a:off x="179512" y="0"/>
          <a:ext cx="8964488" cy="6525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Bildobjekt 1"/>
          <p:cNvPicPr/>
          <p:nvPr/>
        </p:nvPicPr>
        <p:blipFill>
          <a:blip r:embed="rId7" cstate="print"/>
          <a:stretch>
            <a:fillRect/>
          </a:stretch>
        </p:blipFill>
        <p:spPr>
          <a:xfrm>
            <a:off x="7634278" y="6357958"/>
            <a:ext cx="1509722" cy="50006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a:t>Ska</a:t>
            </a:r>
            <a:r>
              <a:rPr lang="en-GB" dirty="0"/>
              <a:t> </a:t>
            </a:r>
            <a:r>
              <a:rPr lang="en-GB" dirty="0" err="1"/>
              <a:t>urodynamik</a:t>
            </a:r>
            <a:r>
              <a:rPr lang="en-GB" dirty="0"/>
              <a:t> </a:t>
            </a:r>
            <a:r>
              <a:rPr lang="en-GB" dirty="0" err="1"/>
              <a:t>utföras</a:t>
            </a:r>
            <a:r>
              <a:rPr lang="en-GB" dirty="0"/>
              <a:t> </a:t>
            </a:r>
            <a:r>
              <a:rPr lang="en-GB" dirty="0" err="1"/>
              <a:t>inför</a:t>
            </a:r>
            <a:r>
              <a:rPr lang="en-GB" dirty="0"/>
              <a:t> Botox?</a:t>
            </a:r>
          </a:p>
        </p:txBody>
      </p:sp>
      <p:sp>
        <p:nvSpPr>
          <p:cNvPr id="7" name="Content Placeholder 6"/>
          <p:cNvSpPr>
            <a:spLocks noGrp="1"/>
          </p:cNvSpPr>
          <p:nvPr>
            <p:ph idx="1"/>
          </p:nvPr>
        </p:nvSpPr>
        <p:spPr/>
        <p:txBody>
          <a:bodyPr/>
          <a:lstStyle/>
          <a:p>
            <a:r>
              <a:rPr lang="en-GB" dirty="0"/>
              <a:t>EAU guidelines:</a:t>
            </a:r>
          </a:p>
          <a:p>
            <a:pPr lvl="1"/>
            <a:r>
              <a:rPr lang="en-GB" dirty="0" err="1"/>
              <a:t>Urodynamisk</a:t>
            </a:r>
            <a:r>
              <a:rPr lang="en-GB" dirty="0"/>
              <a:t> </a:t>
            </a:r>
            <a:r>
              <a:rPr lang="en-GB" dirty="0" err="1"/>
              <a:t>undersökning</a:t>
            </a:r>
            <a:r>
              <a:rPr lang="en-GB" dirty="0"/>
              <a:t> </a:t>
            </a:r>
            <a:r>
              <a:rPr lang="en-GB" dirty="0" err="1"/>
              <a:t>bör</a:t>
            </a:r>
            <a:r>
              <a:rPr lang="en-GB" dirty="0"/>
              <a:t> </a:t>
            </a:r>
            <a:r>
              <a:rPr lang="en-GB" dirty="0" err="1"/>
              <a:t>utföras</a:t>
            </a:r>
            <a:r>
              <a:rPr lang="en-GB" dirty="0"/>
              <a:t> </a:t>
            </a:r>
            <a:r>
              <a:rPr lang="en-GB" dirty="0" err="1"/>
              <a:t>om</a:t>
            </a:r>
            <a:r>
              <a:rPr lang="en-GB" dirty="0"/>
              <a:t> </a:t>
            </a:r>
            <a:r>
              <a:rPr lang="en-GB" dirty="0" err="1"/>
              <a:t>det</a:t>
            </a:r>
            <a:r>
              <a:rPr lang="en-GB" dirty="0"/>
              <a:t> </a:t>
            </a:r>
            <a:r>
              <a:rPr lang="en-GB" dirty="0" err="1"/>
              <a:t>påverkar</a:t>
            </a:r>
            <a:r>
              <a:rPr lang="en-GB" dirty="0"/>
              <a:t> </a:t>
            </a:r>
            <a:r>
              <a:rPr lang="en-GB" dirty="0" err="1"/>
              <a:t>beslutet</a:t>
            </a:r>
            <a:r>
              <a:rPr lang="en-GB" dirty="0"/>
              <a:t> </a:t>
            </a:r>
            <a:r>
              <a:rPr lang="en-GB" dirty="0" err="1"/>
              <a:t>att</a:t>
            </a:r>
            <a:r>
              <a:rPr lang="en-GB" dirty="0"/>
              <a:t> </a:t>
            </a:r>
            <a:r>
              <a:rPr lang="en-GB" dirty="0" err="1"/>
              <a:t>behandla</a:t>
            </a:r>
            <a:r>
              <a:rPr lang="en-GB" dirty="0"/>
              <a:t> med Botox</a:t>
            </a:r>
          </a:p>
          <a:p>
            <a:endParaRPr lang="en-GB" dirty="0"/>
          </a:p>
          <a:p>
            <a:r>
              <a:rPr lang="en-GB" dirty="0" err="1"/>
              <a:t>Internationell</a:t>
            </a:r>
            <a:r>
              <a:rPr lang="en-GB" dirty="0"/>
              <a:t> </a:t>
            </a:r>
            <a:r>
              <a:rPr lang="en-GB" dirty="0" err="1"/>
              <a:t>expertpanel</a:t>
            </a:r>
            <a:r>
              <a:rPr lang="en-GB" dirty="0"/>
              <a:t>:</a:t>
            </a:r>
          </a:p>
          <a:p>
            <a:pPr lvl="1"/>
            <a:r>
              <a:rPr lang="en-GB" dirty="0" err="1"/>
              <a:t>Urodynamisk</a:t>
            </a:r>
            <a:r>
              <a:rPr lang="en-GB" dirty="0"/>
              <a:t> </a:t>
            </a:r>
            <a:r>
              <a:rPr lang="en-GB" dirty="0" err="1"/>
              <a:t>undersökning</a:t>
            </a:r>
            <a:r>
              <a:rPr lang="en-GB" dirty="0"/>
              <a:t> </a:t>
            </a:r>
            <a:r>
              <a:rPr lang="en-GB" dirty="0" err="1"/>
              <a:t>bör</a:t>
            </a:r>
            <a:r>
              <a:rPr lang="en-GB" dirty="0"/>
              <a:t> </a:t>
            </a:r>
            <a:r>
              <a:rPr lang="en-GB" dirty="0" err="1"/>
              <a:t>utföras</a:t>
            </a:r>
            <a:r>
              <a:rPr lang="en-GB" dirty="0"/>
              <a:t> </a:t>
            </a:r>
            <a:r>
              <a:rPr lang="en-GB" dirty="0" err="1"/>
              <a:t>inför</a:t>
            </a:r>
            <a:r>
              <a:rPr lang="en-GB" dirty="0"/>
              <a:t> </a:t>
            </a:r>
            <a:r>
              <a:rPr lang="en-GB" dirty="0" err="1"/>
              <a:t>första</a:t>
            </a:r>
            <a:r>
              <a:rPr lang="en-GB" dirty="0"/>
              <a:t> </a:t>
            </a:r>
            <a:r>
              <a:rPr lang="en-GB" dirty="0" err="1"/>
              <a:t>Botoxbehandlingen</a:t>
            </a:r>
            <a:r>
              <a:rPr lang="en-GB" dirty="0"/>
              <a:t>. </a:t>
            </a:r>
            <a:r>
              <a:rPr lang="en-GB" sz="1800" i="1" dirty="0" err="1"/>
              <a:t>Karsenty</a:t>
            </a:r>
            <a:r>
              <a:rPr lang="en-GB" sz="1800" i="1" dirty="0"/>
              <a:t> et al 2014</a:t>
            </a:r>
            <a:endParaRPr lang="en-GB" i="1" dirty="0"/>
          </a:p>
        </p:txBody>
      </p:sp>
      <p:sp>
        <p:nvSpPr>
          <p:cNvPr id="5" name="Date Placeholder 4"/>
          <p:cNvSpPr>
            <a:spLocks noGrp="1"/>
          </p:cNvSpPr>
          <p:nvPr>
            <p:ph type="dt" sz="half" idx="10"/>
          </p:nvPr>
        </p:nvSpPr>
        <p:spPr/>
        <p:txBody>
          <a:bodyPr/>
          <a:lstStyle/>
          <a:p>
            <a:fld id="{33E48A64-462D-46AA-8E70-3891A305AD3F}" type="datetime1">
              <a:rPr lang="sv-SE" smtClean="0"/>
              <a:pPr/>
              <a:t>2022-10-31</a:t>
            </a:fld>
            <a:endParaRPr lang="sv-SE"/>
          </a:p>
        </p:txBody>
      </p:sp>
      <p:sp>
        <p:nvSpPr>
          <p:cNvPr id="6" name="Footer Placeholder 5"/>
          <p:cNvSpPr>
            <a:spLocks noGrp="1"/>
          </p:cNvSpPr>
          <p:nvPr>
            <p:ph type="ftr" sz="quarter" idx="11"/>
          </p:nvPr>
        </p:nvSpPr>
        <p:spPr/>
        <p:txBody>
          <a:bodyPr/>
          <a:lstStyle/>
          <a:p>
            <a:r>
              <a:rPr lang="sv-SE"/>
              <a:t>Caroline Elmér MD, Gynekolog och Urolog, Sthlms Urogynmott</a:t>
            </a:r>
          </a:p>
        </p:txBody>
      </p:sp>
      <p:pic>
        <p:nvPicPr>
          <p:cNvPr id="8" name="Bildobjekt 1"/>
          <p:cNvPicPr/>
          <p:nvPr/>
        </p:nvPicPr>
        <p:blipFill>
          <a:blip r:embed="rId2" cstate="print"/>
          <a:stretch>
            <a:fillRect/>
          </a:stretch>
        </p:blipFill>
        <p:spPr>
          <a:xfrm>
            <a:off x="7634278" y="6357958"/>
            <a:ext cx="1509722" cy="50006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a:t>Förekomst av Detrusoröveraktivitet hos patienter med OAB</a:t>
            </a:r>
          </a:p>
        </p:txBody>
      </p:sp>
      <p:sp>
        <p:nvSpPr>
          <p:cNvPr id="3" name="Content Placeholder 2"/>
          <p:cNvSpPr>
            <a:spLocks noGrp="1"/>
          </p:cNvSpPr>
          <p:nvPr>
            <p:ph idx="1"/>
          </p:nvPr>
        </p:nvSpPr>
        <p:spPr>
          <a:xfrm>
            <a:off x="3491880" y="5661248"/>
            <a:ext cx="5616624" cy="936104"/>
          </a:xfrm>
        </p:spPr>
        <p:txBody>
          <a:bodyPr/>
          <a:lstStyle/>
          <a:p>
            <a:pPr lvl="3"/>
            <a:r>
              <a:rPr lang="sv-SE" i="1" dirty="0"/>
              <a:t>Hashim &amp; Abrams J Urol 2006</a:t>
            </a:r>
          </a:p>
        </p:txBody>
      </p:sp>
      <p:sp>
        <p:nvSpPr>
          <p:cNvPr id="4" name="Date Placeholder 3"/>
          <p:cNvSpPr>
            <a:spLocks noGrp="1"/>
          </p:cNvSpPr>
          <p:nvPr>
            <p:ph type="dt" sz="half" idx="10"/>
          </p:nvPr>
        </p:nvSpPr>
        <p:spPr/>
        <p:txBody>
          <a:bodyPr/>
          <a:lstStyle/>
          <a:p>
            <a:fld id="{4C978EC7-0228-4157-8434-34A3F5921AA3}" type="datetime1">
              <a:rPr lang="sv-SE" smtClean="0"/>
              <a:pPr/>
              <a:t>2022-10-31</a:t>
            </a:fld>
            <a:endParaRPr lang="sv-SE"/>
          </a:p>
        </p:txBody>
      </p:sp>
      <p:sp>
        <p:nvSpPr>
          <p:cNvPr id="5" name="Footer Placeholder 4"/>
          <p:cNvSpPr>
            <a:spLocks noGrp="1"/>
          </p:cNvSpPr>
          <p:nvPr>
            <p:ph type="ftr" sz="quarter" idx="11"/>
          </p:nvPr>
        </p:nvSpPr>
        <p:spPr/>
        <p:txBody>
          <a:bodyPr/>
          <a:lstStyle/>
          <a:p>
            <a:r>
              <a:rPr lang="sv-SE"/>
              <a:t>Caroline Elmér MD, Gynekolog och Urolog, Sthlms Urogynmott</a:t>
            </a:r>
          </a:p>
        </p:txBody>
      </p:sp>
      <p:pic>
        <p:nvPicPr>
          <p:cNvPr id="13" name="Bildobjekt 1"/>
          <p:cNvPicPr/>
          <p:nvPr/>
        </p:nvPicPr>
        <p:blipFill>
          <a:blip r:embed="rId3" cstate="print"/>
          <a:stretch>
            <a:fillRect/>
          </a:stretch>
        </p:blipFill>
        <p:spPr>
          <a:xfrm>
            <a:off x="7634278" y="6357958"/>
            <a:ext cx="1509722" cy="500066"/>
          </a:xfrm>
          <a:prstGeom prst="rect">
            <a:avLst/>
          </a:prstGeom>
        </p:spPr>
      </p:pic>
      <p:grpSp>
        <p:nvGrpSpPr>
          <p:cNvPr id="22" name="Group 21"/>
          <p:cNvGrpSpPr/>
          <p:nvPr/>
        </p:nvGrpSpPr>
        <p:grpSpPr>
          <a:xfrm>
            <a:off x="642910" y="1293826"/>
            <a:ext cx="6881818" cy="4492628"/>
            <a:chOff x="642910" y="1142984"/>
            <a:chExt cx="6881818" cy="4492628"/>
          </a:xfrm>
        </p:grpSpPr>
        <p:grpSp>
          <p:nvGrpSpPr>
            <p:cNvPr id="17" name="Group 16"/>
            <p:cNvGrpSpPr/>
            <p:nvPr/>
          </p:nvGrpSpPr>
          <p:grpSpPr>
            <a:xfrm>
              <a:off x="642910" y="1142984"/>
              <a:ext cx="6881818" cy="4492628"/>
              <a:chOff x="1500166" y="1643050"/>
              <a:chExt cx="6096000" cy="4064000"/>
            </a:xfrm>
          </p:grpSpPr>
          <p:graphicFrame>
            <p:nvGraphicFramePr>
              <p:cNvPr id="14" name="Chart 13"/>
              <p:cNvGraphicFramePr/>
              <p:nvPr/>
            </p:nvGraphicFramePr>
            <p:xfrm>
              <a:off x="1500166" y="1643050"/>
              <a:ext cx="60960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rot="16200000">
                <a:off x="648981" y="3422929"/>
                <a:ext cx="2357454" cy="369332"/>
              </a:xfrm>
              <a:prstGeom prst="rect">
                <a:avLst/>
              </a:prstGeom>
              <a:noFill/>
            </p:spPr>
            <p:txBody>
              <a:bodyPr wrap="square" rtlCol="0">
                <a:spAutoFit/>
              </a:bodyPr>
              <a:lstStyle/>
              <a:p>
                <a:r>
                  <a:rPr lang="en-GB" dirty="0"/>
                  <a:t>Percent % of patients</a:t>
                </a:r>
              </a:p>
            </p:txBody>
          </p:sp>
        </p:grpSp>
        <p:sp>
          <p:nvSpPr>
            <p:cNvPr id="18" name="TextBox 17"/>
            <p:cNvSpPr txBox="1"/>
            <p:nvPr/>
          </p:nvSpPr>
          <p:spPr>
            <a:xfrm>
              <a:off x="2571736" y="1500174"/>
              <a:ext cx="500034" cy="369332"/>
            </a:xfrm>
            <a:prstGeom prst="rect">
              <a:avLst/>
            </a:prstGeom>
            <a:noFill/>
          </p:spPr>
          <p:txBody>
            <a:bodyPr wrap="square" rtlCol="0">
              <a:spAutoFit/>
            </a:bodyPr>
            <a:lstStyle/>
            <a:p>
              <a:r>
                <a:rPr lang="en-GB" dirty="0"/>
                <a:t>90</a:t>
              </a:r>
            </a:p>
          </p:txBody>
        </p:sp>
        <p:sp>
          <p:nvSpPr>
            <p:cNvPr id="19" name="TextBox 18"/>
            <p:cNvSpPr txBox="1"/>
            <p:nvPr/>
          </p:nvSpPr>
          <p:spPr>
            <a:xfrm>
              <a:off x="3143240" y="2571744"/>
              <a:ext cx="500034" cy="369332"/>
            </a:xfrm>
            <a:prstGeom prst="rect">
              <a:avLst/>
            </a:prstGeom>
            <a:noFill/>
          </p:spPr>
          <p:txBody>
            <a:bodyPr wrap="square" rtlCol="0">
              <a:spAutoFit/>
            </a:bodyPr>
            <a:lstStyle/>
            <a:p>
              <a:r>
                <a:rPr lang="en-GB" dirty="0"/>
                <a:t>58</a:t>
              </a:r>
            </a:p>
          </p:txBody>
        </p:sp>
        <p:sp>
          <p:nvSpPr>
            <p:cNvPr id="20" name="TextBox 19"/>
            <p:cNvSpPr txBox="1"/>
            <p:nvPr/>
          </p:nvSpPr>
          <p:spPr>
            <a:xfrm>
              <a:off x="4857752" y="2285992"/>
              <a:ext cx="500034" cy="369332"/>
            </a:xfrm>
            <a:prstGeom prst="rect">
              <a:avLst/>
            </a:prstGeom>
            <a:noFill/>
          </p:spPr>
          <p:txBody>
            <a:bodyPr wrap="square" rtlCol="0">
              <a:spAutoFit/>
            </a:bodyPr>
            <a:lstStyle/>
            <a:p>
              <a:r>
                <a:rPr lang="en-GB" dirty="0"/>
                <a:t>66</a:t>
              </a:r>
            </a:p>
          </p:txBody>
        </p:sp>
        <p:sp>
          <p:nvSpPr>
            <p:cNvPr id="21" name="TextBox 20"/>
            <p:cNvSpPr txBox="1"/>
            <p:nvPr/>
          </p:nvSpPr>
          <p:spPr>
            <a:xfrm>
              <a:off x="5500694" y="3071810"/>
              <a:ext cx="500034" cy="369332"/>
            </a:xfrm>
            <a:prstGeom prst="rect">
              <a:avLst/>
            </a:prstGeom>
            <a:noFill/>
          </p:spPr>
          <p:txBody>
            <a:bodyPr wrap="square" rtlCol="0">
              <a:spAutoFit/>
            </a:bodyPr>
            <a:lstStyle/>
            <a:p>
              <a:r>
                <a:rPr lang="en-GB" dirty="0"/>
                <a:t>44</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a:t>Värdet av Urodynamik inför behandling</a:t>
            </a:r>
          </a:p>
        </p:txBody>
      </p:sp>
      <p:sp>
        <p:nvSpPr>
          <p:cNvPr id="3" name="Content Placeholder 2"/>
          <p:cNvSpPr>
            <a:spLocks noGrp="1"/>
          </p:cNvSpPr>
          <p:nvPr>
            <p:ph idx="1"/>
          </p:nvPr>
        </p:nvSpPr>
        <p:spPr>
          <a:xfrm>
            <a:off x="650044" y="1623209"/>
            <a:ext cx="8229600" cy="4525963"/>
          </a:xfrm>
        </p:spPr>
        <p:txBody>
          <a:bodyPr>
            <a:normAutofit fontScale="92500" lnSpcReduction="10000"/>
          </a:bodyPr>
          <a:lstStyle/>
          <a:p>
            <a:pPr>
              <a:buNone/>
            </a:pPr>
            <a:r>
              <a:rPr lang="sv-SE" dirty="0"/>
              <a:t>”Detection of DO does not predict response to antimuscarinic drugs in OAB patients”</a:t>
            </a:r>
          </a:p>
          <a:p>
            <a:pPr lvl="3"/>
            <a:r>
              <a:rPr lang="sv-SE" i="1" dirty="0"/>
              <a:t>Malone-Lee &amp; Al Buheissi BJU int 2009</a:t>
            </a:r>
          </a:p>
          <a:p>
            <a:pPr>
              <a:buNone/>
            </a:pPr>
            <a:r>
              <a:rPr lang="sv-SE" dirty="0"/>
              <a:t>”Presence of DO does not predict the outcome of bladder injections of Botulinum tox typ A in OAB patients”</a:t>
            </a:r>
          </a:p>
          <a:p>
            <a:pPr lvl="3"/>
            <a:r>
              <a:rPr lang="sv-SE" i="1" dirty="0"/>
              <a:t>Rovner et al Neurourol Urodyn 2011</a:t>
            </a:r>
          </a:p>
          <a:p>
            <a:pPr lvl="3"/>
            <a:endParaRPr lang="sv-SE" dirty="0"/>
          </a:p>
          <a:p>
            <a:pPr>
              <a:buNone/>
            </a:pPr>
            <a:r>
              <a:rPr lang="sv-SE" dirty="0"/>
              <a:t>”Poor clinical benefit seen in patients with low bladder compliance” </a:t>
            </a:r>
          </a:p>
          <a:p>
            <a:pPr lvl="3"/>
            <a:r>
              <a:rPr lang="sv-SE" i="1" dirty="0"/>
              <a:t>Schmid et al J Urol 2006</a:t>
            </a:r>
          </a:p>
          <a:p>
            <a:pPr lvl="3"/>
            <a:endParaRPr lang="sv-SE" i="1" dirty="0"/>
          </a:p>
        </p:txBody>
      </p:sp>
      <p:sp>
        <p:nvSpPr>
          <p:cNvPr id="4" name="Date Placeholder 3"/>
          <p:cNvSpPr>
            <a:spLocks noGrp="1"/>
          </p:cNvSpPr>
          <p:nvPr>
            <p:ph type="dt" sz="half" idx="10"/>
          </p:nvPr>
        </p:nvSpPr>
        <p:spPr/>
        <p:txBody>
          <a:bodyPr/>
          <a:lstStyle/>
          <a:p>
            <a:fld id="{4C978EC7-0228-4157-8434-34A3F5921AA3}" type="datetime1">
              <a:rPr lang="sv-SE" smtClean="0"/>
              <a:pPr/>
              <a:t>2022-10-31</a:t>
            </a:fld>
            <a:endParaRPr lang="sv-SE"/>
          </a:p>
        </p:txBody>
      </p:sp>
      <p:sp>
        <p:nvSpPr>
          <p:cNvPr id="5" name="Footer Placeholder 4"/>
          <p:cNvSpPr>
            <a:spLocks noGrp="1"/>
          </p:cNvSpPr>
          <p:nvPr>
            <p:ph type="ftr" sz="quarter" idx="11"/>
          </p:nvPr>
        </p:nvSpPr>
        <p:spPr/>
        <p:txBody>
          <a:bodyPr/>
          <a:lstStyle/>
          <a:p>
            <a:r>
              <a:rPr lang="sv-SE"/>
              <a:t>Caroline Elmér MD, Gynekolog och Urolog, Sthlms Urogynmott</a:t>
            </a:r>
          </a:p>
        </p:txBody>
      </p:sp>
      <p:sp>
        <p:nvSpPr>
          <p:cNvPr id="7" name="Rectangle 6"/>
          <p:cNvSpPr/>
          <p:nvPr/>
        </p:nvSpPr>
        <p:spPr>
          <a:xfrm>
            <a:off x="179512" y="1772816"/>
            <a:ext cx="360040"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ctangle 7"/>
          <p:cNvSpPr/>
          <p:nvPr/>
        </p:nvSpPr>
        <p:spPr>
          <a:xfrm>
            <a:off x="179512" y="2996952"/>
            <a:ext cx="360040"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2" name="Bildobjekt 1"/>
          <p:cNvPicPr/>
          <p:nvPr/>
        </p:nvPicPr>
        <p:blipFill>
          <a:blip r:embed="rId2" cstate="print"/>
          <a:stretch>
            <a:fillRect/>
          </a:stretch>
        </p:blipFill>
        <p:spPr>
          <a:xfrm>
            <a:off x="7634278" y="6357958"/>
            <a:ext cx="1509722" cy="500066"/>
          </a:xfrm>
          <a:prstGeom prst="rect">
            <a:avLst/>
          </a:prstGeom>
        </p:spPr>
      </p:pic>
      <p:sp>
        <p:nvSpPr>
          <p:cNvPr id="6" name="Kors 5">
            <a:extLst>
              <a:ext uri="{FF2B5EF4-FFF2-40B4-BE49-F238E27FC236}">
                <a16:creationId xmlns:a16="http://schemas.microsoft.com/office/drawing/2014/main" id="{B56BDFBA-9340-4D46-A1B0-27DE46022F10}"/>
              </a:ext>
            </a:extLst>
          </p:cNvPr>
          <p:cNvSpPr/>
          <p:nvPr/>
        </p:nvSpPr>
        <p:spPr>
          <a:xfrm>
            <a:off x="251520" y="4941168"/>
            <a:ext cx="288032" cy="28803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a:t>Frågor inför </a:t>
            </a:r>
            <a:r>
              <a:rPr lang="sv-SE" dirty="0" err="1"/>
              <a:t>Botox</a:t>
            </a:r>
            <a:r>
              <a:rPr lang="sv-SE" dirty="0"/>
              <a:t>-behandling</a:t>
            </a:r>
          </a:p>
        </p:txBody>
      </p:sp>
      <p:sp>
        <p:nvSpPr>
          <p:cNvPr id="3" name="Content Placeholder 2"/>
          <p:cNvSpPr>
            <a:spLocks noGrp="1"/>
          </p:cNvSpPr>
          <p:nvPr>
            <p:ph idx="1"/>
          </p:nvPr>
        </p:nvSpPr>
        <p:spPr/>
        <p:txBody>
          <a:bodyPr>
            <a:normAutofit/>
          </a:bodyPr>
          <a:lstStyle/>
          <a:p>
            <a:pPr>
              <a:buNone/>
            </a:pPr>
            <a:r>
              <a:rPr lang="sv-SE" dirty="0"/>
              <a:t>Uppfyller patienten indikationen?</a:t>
            </a:r>
          </a:p>
          <a:p>
            <a:pPr>
              <a:buNone/>
            </a:pPr>
            <a:r>
              <a:rPr lang="sv-SE" dirty="0"/>
              <a:t>Är patienten motiverad?</a:t>
            </a:r>
          </a:p>
          <a:p>
            <a:pPr lvl="1">
              <a:buFont typeface="Wingdings" pitchFamily="2" charset="2"/>
              <a:buChar char="§"/>
            </a:pPr>
            <a:r>
              <a:rPr lang="sv-SE" dirty="0"/>
              <a:t>Att utföra RIK </a:t>
            </a:r>
          </a:p>
          <a:p>
            <a:pPr lvl="2"/>
            <a:r>
              <a:rPr lang="sv-SE" altLang="sv-SE" dirty="0"/>
              <a:t>risk 6,1%</a:t>
            </a:r>
            <a:endParaRPr lang="sv-SE" dirty="0"/>
          </a:p>
          <a:p>
            <a:pPr lvl="1">
              <a:buFont typeface="Wingdings" pitchFamily="2" charset="2"/>
              <a:buChar char="§"/>
            </a:pPr>
            <a:r>
              <a:rPr lang="sv-SE" dirty="0" err="1"/>
              <a:t>Reinjektion</a:t>
            </a:r>
            <a:r>
              <a:rPr lang="sv-SE" dirty="0"/>
              <a:t> ca var 6e mån</a:t>
            </a:r>
          </a:p>
          <a:p>
            <a:pPr lvl="1">
              <a:lnSpc>
                <a:spcPct val="80000"/>
              </a:lnSpc>
              <a:buFont typeface="Wingdings" pitchFamily="2" charset="2"/>
              <a:buChar char="§"/>
            </a:pPr>
            <a:r>
              <a:rPr lang="sv-SE" altLang="sv-SE" dirty="0"/>
              <a:t>Vänta minst 3 mån mellan Botox-behandlingar</a:t>
            </a:r>
          </a:p>
          <a:p>
            <a:pPr lvl="2"/>
            <a:r>
              <a:rPr lang="sv-SE" dirty="0"/>
              <a:t>Risk Ak-bildning – (som vid vaccination)</a:t>
            </a:r>
          </a:p>
          <a:p>
            <a:pPr lvl="1">
              <a:buFont typeface="Wingdings" pitchFamily="2" charset="2"/>
              <a:buChar char="§"/>
            </a:pPr>
            <a:endParaRPr lang="sv-SE" dirty="0"/>
          </a:p>
        </p:txBody>
      </p:sp>
      <p:sp>
        <p:nvSpPr>
          <p:cNvPr id="4" name="Footer Placeholder 3"/>
          <p:cNvSpPr>
            <a:spLocks noGrp="1"/>
          </p:cNvSpPr>
          <p:nvPr>
            <p:ph type="ftr" sz="quarter" idx="11"/>
          </p:nvPr>
        </p:nvSpPr>
        <p:spPr/>
        <p:txBody>
          <a:bodyPr/>
          <a:lstStyle/>
          <a:p>
            <a:r>
              <a:rPr lang="sv-SE"/>
              <a:t>Caroline Elmér MD, Gynekolog och Urolog, Sthlms Urogynmott</a:t>
            </a:r>
          </a:p>
        </p:txBody>
      </p:sp>
      <p:sp>
        <p:nvSpPr>
          <p:cNvPr id="6" name="Date Placeholder 5"/>
          <p:cNvSpPr>
            <a:spLocks noGrp="1"/>
          </p:cNvSpPr>
          <p:nvPr>
            <p:ph type="dt" sz="half" idx="10"/>
          </p:nvPr>
        </p:nvSpPr>
        <p:spPr/>
        <p:txBody>
          <a:bodyPr/>
          <a:lstStyle/>
          <a:p>
            <a:fld id="{DD7B134B-5BB4-441B-B9D3-9D1B5F47E728}" type="datetime1">
              <a:rPr lang="sv-SE" smtClean="0"/>
              <a:pPr/>
              <a:t>2022-10-31</a:t>
            </a:fld>
            <a:endParaRPr lang="sv-SE" dirty="0"/>
          </a:p>
        </p:txBody>
      </p:sp>
      <p:pic>
        <p:nvPicPr>
          <p:cNvPr id="8" name="Bildobjekt 1"/>
          <p:cNvPicPr/>
          <p:nvPr/>
        </p:nvPicPr>
        <p:blipFill>
          <a:blip r:embed="rId2" cstate="print"/>
          <a:stretch>
            <a:fillRect/>
          </a:stretch>
        </p:blipFill>
        <p:spPr>
          <a:xfrm>
            <a:off x="7634278" y="6357958"/>
            <a:ext cx="1509722" cy="50006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4000" dirty="0"/>
              <a:t>RIK-frekvens 6,1%</a:t>
            </a:r>
          </a:p>
        </p:txBody>
      </p:sp>
      <p:sp>
        <p:nvSpPr>
          <p:cNvPr id="4" name="Date Placeholder 3"/>
          <p:cNvSpPr>
            <a:spLocks noGrp="1"/>
          </p:cNvSpPr>
          <p:nvPr>
            <p:ph type="dt" sz="half" idx="10"/>
          </p:nvPr>
        </p:nvSpPr>
        <p:spPr/>
        <p:txBody>
          <a:bodyPr/>
          <a:lstStyle/>
          <a:p>
            <a:fld id="{3465FECA-7EB9-421E-A3FE-F08882C919AC}" type="datetime1">
              <a:rPr lang="sv-SE" smtClean="0"/>
              <a:pPr/>
              <a:t>2022-10-31</a:t>
            </a:fld>
            <a:endParaRPr lang="sv-SE"/>
          </a:p>
        </p:txBody>
      </p:sp>
      <p:sp>
        <p:nvSpPr>
          <p:cNvPr id="5" name="Footer Placeholder 4"/>
          <p:cNvSpPr>
            <a:spLocks noGrp="1"/>
          </p:cNvSpPr>
          <p:nvPr>
            <p:ph type="ftr" sz="quarter" idx="11"/>
          </p:nvPr>
        </p:nvSpPr>
        <p:spPr/>
        <p:txBody>
          <a:bodyPr/>
          <a:lstStyle/>
          <a:p>
            <a:r>
              <a:rPr lang="sv-SE"/>
              <a:t>Caroline Elmér MD, Gynekolog och Urolog, Sthlms Urogynmott</a:t>
            </a:r>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907704" y="1835532"/>
            <a:ext cx="1008112" cy="369332"/>
          </a:xfrm>
          <a:prstGeom prst="rect">
            <a:avLst/>
          </a:prstGeom>
          <a:noFill/>
        </p:spPr>
        <p:txBody>
          <a:bodyPr wrap="square" rtlCol="0">
            <a:spAutoFit/>
          </a:bodyPr>
          <a:lstStyle/>
          <a:p>
            <a:r>
              <a:rPr lang="sv-SE" dirty="0"/>
              <a:t>3,6%</a:t>
            </a:r>
          </a:p>
        </p:txBody>
      </p:sp>
      <p:sp>
        <p:nvSpPr>
          <p:cNvPr id="10" name="TextBox 9"/>
          <p:cNvSpPr txBox="1"/>
          <p:nvPr/>
        </p:nvSpPr>
        <p:spPr>
          <a:xfrm>
            <a:off x="2555776" y="1619508"/>
            <a:ext cx="1008112" cy="369332"/>
          </a:xfrm>
          <a:prstGeom prst="rect">
            <a:avLst/>
          </a:prstGeom>
          <a:noFill/>
        </p:spPr>
        <p:txBody>
          <a:bodyPr wrap="square" rtlCol="0">
            <a:spAutoFit/>
          </a:bodyPr>
          <a:lstStyle/>
          <a:p>
            <a:r>
              <a:rPr lang="sv-SE" dirty="0"/>
              <a:t>1,1%</a:t>
            </a:r>
          </a:p>
        </p:txBody>
      </p:sp>
      <p:sp>
        <p:nvSpPr>
          <p:cNvPr id="11" name="TextBox 10"/>
          <p:cNvSpPr txBox="1"/>
          <p:nvPr/>
        </p:nvSpPr>
        <p:spPr>
          <a:xfrm>
            <a:off x="3059832" y="1691516"/>
            <a:ext cx="1008112" cy="369332"/>
          </a:xfrm>
          <a:prstGeom prst="rect">
            <a:avLst/>
          </a:prstGeom>
          <a:noFill/>
        </p:spPr>
        <p:txBody>
          <a:bodyPr wrap="square" rtlCol="0">
            <a:spAutoFit/>
          </a:bodyPr>
          <a:lstStyle/>
          <a:p>
            <a:r>
              <a:rPr lang="sv-SE" dirty="0"/>
              <a:t>1,8%</a:t>
            </a:r>
          </a:p>
        </p:txBody>
      </p:sp>
      <p:cxnSp>
        <p:nvCxnSpPr>
          <p:cNvPr id="13" name="Straight Arrow Connector 12"/>
          <p:cNvCxnSpPr/>
          <p:nvPr/>
        </p:nvCxnSpPr>
        <p:spPr>
          <a:xfrm flipH="1">
            <a:off x="2987824" y="1988840"/>
            <a:ext cx="144016"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771800" y="1916832"/>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195736" y="2132856"/>
            <a:ext cx="36004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084168" y="5661248"/>
            <a:ext cx="3888432" cy="369332"/>
          </a:xfrm>
          <a:prstGeom prst="rect">
            <a:avLst/>
          </a:prstGeom>
          <a:noFill/>
        </p:spPr>
        <p:txBody>
          <a:bodyPr wrap="square" rtlCol="0">
            <a:spAutoFit/>
          </a:bodyPr>
          <a:lstStyle/>
          <a:p>
            <a:r>
              <a:rPr lang="sv-SE" i="1" dirty="0"/>
              <a:t>Nitti et al. J Urol 2012</a:t>
            </a:r>
            <a:endParaRPr lang="sv-SE" dirty="0"/>
          </a:p>
        </p:txBody>
      </p:sp>
      <p:pic>
        <p:nvPicPr>
          <p:cNvPr id="15" name="Bildobjekt 1"/>
          <p:cNvPicPr/>
          <p:nvPr/>
        </p:nvPicPr>
        <p:blipFill>
          <a:blip r:embed="rId4" cstate="print"/>
          <a:stretch>
            <a:fillRect/>
          </a:stretch>
        </p:blipFill>
        <p:spPr>
          <a:xfrm>
            <a:off x="7634278" y="6357958"/>
            <a:ext cx="1509722" cy="50006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a:t>Inför injektionsbehandling</a:t>
            </a:r>
          </a:p>
        </p:txBody>
      </p:sp>
      <p:sp>
        <p:nvSpPr>
          <p:cNvPr id="3" name="Content Placeholder 2"/>
          <p:cNvSpPr>
            <a:spLocks noGrp="1"/>
          </p:cNvSpPr>
          <p:nvPr>
            <p:ph idx="1"/>
          </p:nvPr>
        </p:nvSpPr>
        <p:spPr/>
        <p:txBody>
          <a:bodyPr>
            <a:normAutofit/>
          </a:bodyPr>
          <a:lstStyle/>
          <a:p>
            <a:r>
              <a:rPr lang="sv-SE" dirty="0"/>
              <a:t>Negativ urinodling</a:t>
            </a:r>
          </a:p>
          <a:p>
            <a:r>
              <a:rPr lang="sv-SE" dirty="0"/>
              <a:t>Avbryt antitrombosbehandling 3 dagar innan</a:t>
            </a:r>
          </a:p>
          <a:p>
            <a:r>
              <a:rPr lang="sv-SE" dirty="0"/>
              <a:t>Antibiotikaprofylax – lokala skillnader!</a:t>
            </a:r>
          </a:p>
          <a:p>
            <a:pPr lvl="1"/>
            <a:r>
              <a:rPr lang="sv-SE" dirty="0"/>
              <a:t>Bactrim forte</a:t>
            </a:r>
          </a:p>
          <a:p>
            <a:r>
              <a:rPr lang="sv-SE" dirty="0"/>
              <a:t>Lokalanestesi– lokala skillnader!</a:t>
            </a:r>
          </a:p>
          <a:p>
            <a:pPr lvl="1"/>
            <a:r>
              <a:rPr lang="sv-SE" dirty="0"/>
              <a:t>40ml Lidokain 2% , 15-20 min</a:t>
            </a:r>
          </a:p>
          <a:p>
            <a:pPr lvl="1"/>
            <a:r>
              <a:rPr lang="sv-SE" dirty="0"/>
              <a:t>Eller bara Xylocaingel i uretra</a:t>
            </a:r>
          </a:p>
        </p:txBody>
      </p:sp>
      <p:sp>
        <p:nvSpPr>
          <p:cNvPr id="4" name="Footer Placeholder 3"/>
          <p:cNvSpPr>
            <a:spLocks noGrp="1"/>
          </p:cNvSpPr>
          <p:nvPr>
            <p:ph type="ftr" sz="quarter" idx="11"/>
          </p:nvPr>
        </p:nvSpPr>
        <p:spPr/>
        <p:txBody>
          <a:bodyPr/>
          <a:lstStyle/>
          <a:p>
            <a:r>
              <a:rPr lang="sv-SE"/>
              <a:t>Caroline Elmér MD, Gynekolog och Urolog, Sthlms Urogynmott</a:t>
            </a:r>
          </a:p>
        </p:txBody>
      </p:sp>
      <p:sp>
        <p:nvSpPr>
          <p:cNvPr id="9" name="Date Placeholder 8"/>
          <p:cNvSpPr>
            <a:spLocks noGrp="1"/>
          </p:cNvSpPr>
          <p:nvPr>
            <p:ph type="dt" sz="half" idx="10"/>
          </p:nvPr>
        </p:nvSpPr>
        <p:spPr/>
        <p:txBody>
          <a:bodyPr/>
          <a:lstStyle/>
          <a:p>
            <a:fld id="{1483FC0F-08B9-4BDD-9908-FBF55A72A87D}" type="datetime1">
              <a:rPr lang="sv-SE" smtClean="0"/>
              <a:pPr/>
              <a:t>2022-10-31</a:t>
            </a:fld>
            <a:endParaRPr lang="sv-SE"/>
          </a:p>
        </p:txBody>
      </p:sp>
      <p:sp>
        <p:nvSpPr>
          <p:cNvPr id="7" name="Left Bracket 6"/>
          <p:cNvSpPr/>
          <p:nvPr/>
        </p:nvSpPr>
        <p:spPr>
          <a:xfrm>
            <a:off x="500034" y="2214554"/>
            <a:ext cx="45719" cy="576064"/>
          </a:xfrm>
          <a:prstGeom prst="leftBracket">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8" name="Right Bracket 7"/>
          <p:cNvSpPr/>
          <p:nvPr/>
        </p:nvSpPr>
        <p:spPr>
          <a:xfrm>
            <a:off x="8286776" y="2214554"/>
            <a:ext cx="45719" cy="576064"/>
          </a:xfrm>
          <a:prstGeom prst="rightBracket">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pic>
        <p:nvPicPr>
          <p:cNvPr id="11" name="Bildobjekt 1"/>
          <p:cNvPicPr/>
          <p:nvPr/>
        </p:nvPicPr>
        <p:blipFill>
          <a:blip r:embed="rId3" cstate="print"/>
          <a:stretch>
            <a:fillRect/>
          </a:stretch>
        </p:blipFill>
        <p:spPr>
          <a:xfrm>
            <a:off x="7634278" y="6357958"/>
            <a:ext cx="1509722" cy="5000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a:t>Dosering Botox</a:t>
            </a:r>
          </a:p>
        </p:txBody>
      </p:sp>
      <p:sp>
        <p:nvSpPr>
          <p:cNvPr id="5" name="Content Placeholder 4"/>
          <p:cNvSpPr>
            <a:spLocks noGrp="1"/>
          </p:cNvSpPr>
          <p:nvPr>
            <p:ph sz="half" idx="1"/>
          </p:nvPr>
        </p:nvSpPr>
        <p:spPr>
          <a:xfrm>
            <a:off x="467544" y="1556792"/>
            <a:ext cx="4038600" cy="4525963"/>
          </a:xfrm>
        </p:spPr>
        <p:txBody>
          <a:bodyPr/>
          <a:lstStyle/>
          <a:p>
            <a:pPr>
              <a:buNone/>
            </a:pPr>
            <a:r>
              <a:rPr lang="sv-SE" b="1" dirty="0"/>
              <a:t>Idiopatisk OAB</a:t>
            </a:r>
          </a:p>
          <a:p>
            <a:r>
              <a:rPr lang="sv-SE" dirty="0"/>
              <a:t>100 U</a:t>
            </a:r>
          </a:p>
          <a:p>
            <a:r>
              <a:rPr lang="sv-SE" dirty="0"/>
              <a:t>10-20 injektioner</a:t>
            </a:r>
          </a:p>
        </p:txBody>
      </p:sp>
      <p:sp>
        <p:nvSpPr>
          <p:cNvPr id="6" name="Content Placeholder 5"/>
          <p:cNvSpPr>
            <a:spLocks noGrp="1"/>
          </p:cNvSpPr>
          <p:nvPr>
            <p:ph sz="half" idx="2"/>
          </p:nvPr>
        </p:nvSpPr>
        <p:spPr>
          <a:xfrm>
            <a:off x="4648200" y="1556792"/>
            <a:ext cx="4038600" cy="4525963"/>
          </a:xfrm>
        </p:spPr>
        <p:txBody>
          <a:bodyPr/>
          <a:lstStyle/>
          <a:p>
            <a:pPr>
              <a:buNone/>
            </a:pPr>
            <a:r>
              <a:rPr lang="sv-SE" b="1" dirty="0"/>
              <a:t>Neurogen OAB</a:t>
            </a:r>
          </a:p>
          <a:p>
            <a:r>
              <a:rPr lang="sv-SE" dirty="0"/>
              <a:t>200 U</a:t>
            </a:r>
          </a:p>
          <a:p>
            <a:r>
              <a:rPr lang="sv-SE" dirty="0"/>
              <a:t>20-30 injektioner</a:t>
            </a:r>
          </a:p>
          <a:p>
            <a:endParaRPr lang="sv-SE" dirty="0"/>
          </a:p>
        </p:txBody>
      </p:sp>
      <p:sp>
        <p:nvSpPr>
          <p:cNvPr id="4" name="Footer Placeholder 3"/>
          <p:cNvSpPr>
            <a:spLocks noGrp="1"/>
          </p:cNvSpPr>
          <p:nvPr>
            <p:ph type="ftr" sz="quarter" idx="11"/>
          </p:nvPr>
        </p:nvSpPr>
        <p:spPr/>
        <p:txBody>
          <a:bodyPr/>
          <a:lstStyle/>
          <a:p>
            <a:r>
              <a:rPr lang="sv-SE"/>
              <a:t>Caroline Elmér MD, Gynekolog och Urolog, Sthlms Urogynmott</a:t>
            </a:r>
          </a:p>
        </p:txBody>
      </p:sp>
      <p:sp>
        <p:nvSpPr>
          <p:cNvPr id="7" name="TextBox 6"/>
          <p:cNvSpPr txBox="1"/>
          <p:nvPr/>
        </p:nvSpPr>
        <p:spPr>
          <a:xfrm>
            <a:off x="2267744" y="3645024"/>
            <a:ext cx="4464496" cy="2776145"/>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1"/>
          </a:lnRef>
          <a:fillRef idx="3">
            <a:schemeClr val="accent1"/>
          </a:fillRef>
          <a:effectRef idx="3">
            <a:schemeClr val="accent1"/>
          </a:effectRef>
          <a:fontRef idx="minor">
            <a:schemeClr val="lt1"/>
          </a:fontRef>
        </p:style>
        <p:txBody>
          <a:bodyPr wrap="square" rtlCol="0">
            <a:spAutoFit/>
          </a:bodyPr>
          <a:lstStyle/>
          <a:p>
            <a:pPr marL="342900" indent="-342900">
              <a:spcBef>
                <a:spcPct val="20000"/>
              </a:spcBef>
              <a:buFont typeface="Arial" pitchFamily="34" charset="0"/>
              <a:buChar char="•"/>
            </a:pPr>
            <a:r>
              <a:rPr lang="sv-SE" sz="2400" dirty="0"/>
              <a:t>50U, 100U or 200U</a:t>
            </a:r>
          </a:p>
          <a:p>
            <a:pPr marL="342900" lvl="1" indent="-342900">
              <a:spcBef>
                <a:spcPct val="20000"/>
              </a:spcBef>
              <a:buFont typeface="Arial" pitchFamily="34" charset="0"/>
              <a:buChar char="•"/>
            </a:pPr>
            <a:r>
              <a:rPr lang="sv-SE" sz="2400" dirty="0"/>
              <a:t>Förvaras i kylskåp</a:t>
            </a:r>
          </a:p>
          <a:p>
            <a:pPr marL="342900" lvl="1" indent="-342900">
              <a:spcBef>
                <a:spcPct val="20000"/>
              </a:spcBef>
              <a:buFont typeface="Arial" pitchFamily="34" charset="0"/>
              <a:buChar char="•"/>
            </a:pPr>
            <a:r>
              <a:rPr lang="sv-SE" sz="2400" dirty="0"/>
              <a:t>Blandas med koksalt</a:t>
            </a:r>
            <a:br>
              <a:rPr lang="sv-SE" sz="2400" dirty="0"/>
            </a:br>
            <a:r>
              <a:rPr lang="sv-SE" sz="2400" dirty="0"/>
              <a:t>(instruktioner i FASS)</a:t>
            </a:r>
          </a:p>
          <a:p>
            <a:pPr marL="342900" lvl="1" indent="-342900">
              <a:spcBef>
                <a:spcPct val="20000"/>
              </a:spcBef>
              <a:buFont typeface="Arial" pitchFamily="34" charset="0"/>
              <a:buChar char="•"/>
            </a:pPr>
            <a:r>
              <a:rPr lang="sv-SE" sz="2400" dirty="0"/>
              <a:t>Håller en dag (&lt;5) efter blandning</a:t>
            </a:r>
          </a:p>
          <a:p>
            <a:endParaRPr lang="sv-SE" sz="1600" dirty="0"/>
          </a:p>
        </p:txBody>
      </p:sp>
      <p:sp>
        <p:nvSpPr>
          <p:cNvPr id="21" name="Date Placeholder 20"/>
          <p:cNvSpPr>
            <a:spLocks noGrp="1"/>
          </p:cNvSpPr>
          <p:nvPr>
            <p:ph type="dt" sz="half" idx="10"/>
          </p:nvPr>
        </p:nvSpPr>
        <p:spPr/>
        <p:txBody>
          <a:bodyPr/>
          <a:lstStyle/>
          <a:p>
            <a:fld id="{DB05A44E-AE4C-46D9-8C37-54361D6D5714}" type="datetime1">
              <a:rPr lang="sv-SE" smtClean="0"/>
              <a:pPr/>
              <a:t>2022-10-31</a:t>
            </a:fld>
            <a:endParaRPr lang="sv-SE"/>
          </a:p>
        </p:txBody>
      </p:sp>
      <p:pic>
        <p:nvPicPr>
          <p:cNvPr id="9" name="Bildobjekt 1"/>
          <p:cNvPicPr/>
          <p:nvPr/>
        </p:nvPicPr>
        <p:blipFill>
          <a:blip r:embed="rId3" cstate="print"/>
          <a:stretch>
            <a:fillRect/>
          </a:stretch>
        </p:blipFill>
        <p:spPr>
          <a:xfrm>
            <a:off x="7634278" y="6357958"/>
            <a:ext cx="1509722" cy="50006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ystoscope"/>
          <p:cNvPicPr>
            <a:picLocks noChangeAspect="1" noChangeArrowheads="1"/>
          </p:cNvPicPr>
          <p:nvPr/>
        </p:nvPicPr>
        <p:blipFill>
          <a:blip r:embed="rId2" cstate="print"/>
          <a:srcRect/>
          <a:stretch>
            <a:fillRect/>
          </a:stretch>
        </p:blipFill>
        <p:spPr bwMode="auto">
          <a:xfrm>
            <a:off x="4572000" y="1428736"/>
            <a:ext cx="3648075" cy="1700213"/>
          </a:xfrm>
          <a:prstGeom prst="rect">
            <a:avLst/>
          </a:prstGeom>
          <a:noFill/>
          <a:ln w="9525">
            <a:noFill/>
            <a:miter lim="800000"/>
            <a:headEnd/>
            <a:tailEnd/>
          </a:ln>
        </p:spPr>
      </p:pic>
      <p:sp>
        <p:nvSpPr>
          <p:cNvPr id="2" name="Title 1"/>
          <p:cNvSpPr>
            <a:spLocks noGrp="1"/>
          </p:cNvSpPr>
          <p:nvPr>
            <p:ph type="title"/>
          </p:nvPr>
        </p:nvSpPr>
        <p:spPr/>
        <p:txBody>
          <a:bodyPr/>
          <a:lstStyle/>
          <a:p>
            <a:r>
              <a:rPr lang="sv-SE" dirty="0"/>
              <a:t>Instrument</a:t>
            </a:r>
          </a:p>
        </p:txBody>
      </p:sp>
      <p:sp>
        <p:nvSpPr>
          <p:cNvPr id="3" name="Content Placeholder 2"/>
          <p:cNvSpPr>
            <a:spLocks noGrp="1"/>
          </p:cNvSpPr>
          <p:nvPr>
            <p:ph sz="half" idx="1"/>
          </p:nvPr>
        </p:nvSpPr>
        <p:spPr/>
        <p:txBody>
          <a:bodyPr/>
          <a:lstStyle/>
          <a:p>
            <a:pPr marL="268288" indent="-268288">
              <a:buNone/>
            </a:pPr>
            <a:r>
              <a:rPr lang="sv-SE" b="1" dirty="0"/>
              <a:t>Cystoskop</a:t>
            </a:r>
          </a:p>
          <a:p>
            <a:pPr marL="268288" indent="-268288"/>
            <a:r>
              <a:rPr lang="sv-SE" dirty="0"/>
              <a:t>Flexibelt eller rakt ?</a:t>
            </a:r>
          </a:p>
          <a:p>
            <a:pPr marL="268288" indent="-268288">
              <a:buNone/>
            </a:pPr>
            <a:endParaRPr lang="sv-SE" dirty="0"/>
          </a:p>
          <a:p>
            <a:pPr marL="268288" indent="-268288">
              <a:buNone/>
            </a:pPr>
            <a:endParaRPr lang="sv-SE" dirty="0"/>
          </a:p>
          <a:p>
            <a:pPr marL="268288" indent="-268288"/>
            <a:endParaRPr lang="sv-SE" dirty="0"/>
          </a:p>
        </p:txBody>
      </p:sp>
      <p:sp>
        <p:nvSpPr>
          <p:cNvPr id="4" name="Footer Placeholder 3"/>
          <p:cNvSpPr>
            <a:spLocks noGrp="1"/>
          </p:cNvSpPr>
          <p:nvPr>
            <p:ph type="ftr" sz="quarter" idx="11"/>
          </p:nvPr>
        </p:nvSpPr>
        <p:spPr/>
        <p:txBody>
          <a:bodyPr/>
          <a:lstStyle/>
          <a:p>
            <a:r>
              <a:rPr lang="sv-SE"/>
              <a:t>Caroline Elmér MD, Gynekolog och Urolog, Sthlms Urogynmott</a:t>
            </a:r>
          </a:p>
        </p:txBody>
      </p:sp>
      <p:pic>
        <p:nvPicPr>
          <p:cNvPr id="8" name="Picture 5" descr="cystoscope"/>
          <p:cNvPicPr>
            <a:picLocks noChangeAspect="1" noChangeArrowheads="1"/>
          </p:cNvPicPr>
          <p:nvPr/>
        </p:nvPicPr>
        <p:blipFill>
          <a:blip r:embed="rId3" cstate="print"/>
          <a:srcRect/>
          <a:stretch>
            <a:fillRect/>
          </a:stretch>
        </p:blipFill>
        <p:spPr bwMode="auto">
          <a:xfrm>
            <a:off x="2643174" y="1071546"/>
            <a:ext cx="4468057" cy="923950"/>
          </a:xfrm>
          <a:prstGeom prst="rect">
            <a:avLst/>
          </a:prstGeom>
          <a:noFill/>
          <a:ln w="9525">
            <a:noFill/>
            <a:miter lim="800000"/>
            <a:headEnd/>
            <a:tailEnd/>
          </a:ln>
        </p:spPr>
      </p:pic>
      <p:sp>
        <p:nvSpPr>
          <p:cNvPr id="16" name="Date Placeholder 15"/>
          <p:cNvSpPr>
            <a:spLocks noGrp="1"/>
          </p:cNvSpPr>
          <p:nvPr>
            <p:ph type="dt" sz="half" idx="10"/>
          </p:nvPr>
        </p:nvSpPr>
        <p:spPr/>
        <p:txBody>
          <a:bodyPr/>
          <a:lstStyle/>
          <a:p>
            <a:fld id="{257E78DF-87D7-45EE-8012-F62161C1702B}" type="datetime1">
              <a:rPr lang="sv-SE" smtClean="0"/>
              <a:pPr/>
              <a:t>2022-10-31</a:t>
            </a:fld>
            <a:endParaRPr lang="sv-SE"/>
          </a:p>
        </p:txBody>
      </p:sp>
      <p:pic>
        <p:nvPicPr>
          <p:cNvPr id="11" name="Bildobjekt 1"/>
          <p:cNvPicPr/>
          <p:nvPr/>
        </p:nvPicPr>
        <p:blipFill>
          <a:blip r:embed="rId4" cstate="print"/>
          <a:stretch>
            <a:fillRect/>
          </a:stretch>
        </p:blipFill>
        <p:spPr>
          <a:xfrm>
            <a:off x="7634278" y="6357958"/>
            <a:ext cx="1509722" cy="500066"/>
          </a:xfrm>
          <a:prstGeom prst="rect">
            <a:avLst/>
          </a:prstGeom>
        </p:spPr>
      </p:pic>
      <p:graphicFrame>
        <p:nvGraphicFramePr>
          <p:cNvPr id="12" name="Table 11"/>
          <p:cNvGraphicFramePr>
            <a:graphicFrameLocks noGrp="1"/>
          </p:cNvGraphicFramePr>
          <p:nvPr/>
        </p:nvGraphicFramePr>
        <p:xfrm>
          <a:off x="1000100" y="3286123"/>
          <a:ext cx="6357982" cy="2738757"/>
        </p:xfrm>
        <a:graphic>
          <a:graphicData uri="http://schemas.openxmlformats.org/drawingml/2006/table">
            <a:tbl>
              <a:tblPr firstRow="1" bandRow="1">
                <a:tableStyleId>{5C22544A-7EE6-4342-B048-85BDC9FD1C3A}</a:tableStyleId>
              </a:tblPr>
              <a:tblGrid>
                <a:gridCol w="3308195">
                  <a:extLst>
                    <a:ext uri="{9D8B030D-6E8A-4147-A177-3AD203B41FA5}">
                      <a16:colId xmlns:a16="http://schemas.microsoft.com/office/drawing/2014/main" val="20000"/>
                    </a:ext>
                  </a:extLst>
                </a:gridCol>
                <a:gridCol w="3049787">
                  <a:extLst>
                    <a:ext uri="{9D8B030D-6E8A-4147-A177-3AD203B41FA5}">
                      <a16:colId xmlns:a16="http://schemas.microsoft.com/office/drawing/2014/main" val="20001"/>
                    </a:ext>
                  </a:extLst>
                </a:gridCol>
              </a:tblGrid>
              <a:tr h="391251">
                <a:tc>
                  <a:txBody>
                    <a:bodyPr/>
                    <a:lstStyle/>
                    <a:p>
                      <a:r>
                        <a:rPr lang="en-GB" dirty="0" err="1"/>
                        <a:t>Flexibelt</a:t>
                      </a:r>
                      <a:endParaRPr lang="en-GB" dirty="0"/>
                    </a:p>
                  </a:txBody>
                  <a:tcPr/>
                </a:tc>
                <a:tc>
                  <a:txBody>
                    <a:bodyPr/>
                    <a:lstStyle/>
                    <a:p>
                      <a:r>
                        <a:rPr lang="en-GB" dirty="0" err="1"/>
                        <a:t>Rakt</a:t>
                      </a:r>
                      <a:endParaRPr lang="en-GB" dirty="0"/>
                    </a:p>
                  </a:txBody>
                  <a:tcPr/>
                </a:tc>
                <a:extLst>
                  <a:ext uri="{0D108BD9-81ED-4DB2-BD59-A6C34878D82A}">
                    <a16:rowId xmlns:a16="http://schemas.microsoft.com/office/drawing/2014/main" val="10000"/>
                  </a:ext>
                </a:extLst>
              </a:tr>
              <a:tr h="391251">
                <a:tc>
                  <a:txBody>
                    <a:bodyPr/>
                    <a:lstStyle/>
                    <a:p>
                      <a:r>
                        <a:rPr lang="en-GB" dirty="0" err="1"/>
                        <a:t>Långsammare</a:t>
                      </a:r>
                      <a:endParaRPr lang="en-GB" dirty="0"/>
                    </a:p>
                  </a:txBody>
                  <a:tcPr/>
                </a:tc>
                <a:tc>
                  <a:txBody>
                    <a:bodyPr/>
                    <a:lstStyle/>
                    <a:p>
                      <a:r>
                        <a:rPr lang="en-GB" dirty="0" err="1"/>
                        <a:t>Snabbare</a:t>
                      </a:r>
                      <a:endParaRPr lang="en-GB" dirty="0"/>
                    </a:p>
                  </a:txBody>
                  <a:tcPr/>
                </a:tc>
                <a:extLst>
                  <a:ext uri="{0D108BD9-81ED-4DB2-BD59-A6C34878D82A}">
                    <a16:rowId xmlns:a16="http://schemas.microsoft.com/office/drawing/2014/main" val="10001"/>
                  </a:ext>
                </a:extLst>
              </a:tr>
              <a:tr h="391251">
                <a:tc>
                  <a:txBody>
                    <a:bodyPr/>
                    <a:lstStyle/>
                    <a:p>
                      <a:r>
                        <a:rPr lang="en-GB" dirty="0"/>
                        <a:t>2 </a:t>
                      </a:r>
                      <a:r>
                        <a:rPr lang="en-GB" dirty="0" err="1"/>
                        <a:t>personer</a:t>
                      </a:r>
                      <a:endParaRPr lang="en-GB" dirty="0"/>
                    </a:p>
                  </a:txBody>
                  <a:tcPr/>
                </a:tc>
                <a:tc>
                  <a:txBody>
                    <a:bodyPr/>
                    <a:lstStyle/>
                    <a:p>
                      <a:r>
                        <a:rPr lang="en-GB" dirty="0"/>
                        <a:t>1 person</a:t>
                      </a:r>
                    </a:p>
                  </a:txBody>
                  <a:tcPr/>
                </a:tc>
                <a:extLst>
                  <a:ext uri="{0D108BD9-81ED-4DB2-BD59-A6C34878D82A}">
                    <a16:rowId xmlns:a16="http://schemas.microsoft.com/office/drawing/2014/main" val="10002"/>
                  </a:ext>
                </a:extLst>
              </a:tr>
              <a:tr h="391251">
                <a:tc>
                  <a:txBody>
                    <a:bodyPr/>
                    <a:lstStyle/>
                    <a:p>
                      <a:r>
                        <a:rPr lang="en-GB" dirty="0" err="1"/>
                        <a:t>Bekvämare</a:t>
                      </a:r>
                      <a:r>
                        <a:rPr lang="en-GB" dirty="0"/>
                        <a:t> </a:t>
                      </a:r>
                      <a:r>
                        <a:rPr lang="en-GB" dirty="0" err="1"/>
                        <a:t>för</a:t>
                      </a:r>
                      <a:r>
                        <a:rPr lang="en-GB" dirty="0"/>
                        <a:t> </a:t>
                      </a:r>
                      <a:r>
                        <a:rPr lang="en-GB" dirty="0" err="1"/>
                        <a:t>manlig</a:t>
                      </a:r>
                      <a:r>
                        <a:rPr lang="en-GB" dirty="0"/>
                        <a:t> pat</a:t>
                      </a:r>
                    </a:p>
                  </a:txBody>
                  <a:tcPr/>
                </a:tc>
                <a:tc>
                  <a:txBody>
                    <a:bodyPr/>
                    <a:lstStyle/>
                    <a:p>
                      <a:r>
                        <a:rPr lang="en-GB" dirty="0" err="1"/>
                        <a:t>Mindre</a:t>
                      </a:r>
                      <a:r>
                        <a:rPr lang="en-GB" dirty="0"/>
                        <a:t> </a:t>
                      </a:r>
                      <a:r>
                        <a:rPr lang="en-GB" dirty="0" err="1"/>
                        <a:t>bekvämt</a:t>
                      </a:r>
                      <a:r>
                        <a:rPr lang="en-GB" dirty="0"/>
                        <a:t> </a:t>
                      </a:r>
                      <a:r>
                        <a:rPr lang="en-GB" dirty="0" err="1"/>
                        <a:t>för</a:t>
                      </a:r>
                      <a:r>
                        <a:rPr lang="en-GB" dirty="0"/>
                        <a:t> </a:t>
                      </a:r>
                      <a:r>
                        <a:rPr lang="en-GB" dirty="0" err="1"/>
                        <a:t>män</a:t>
                      </a:r>
                      <a:endParaRPr lang="en-GB" dirty="0"/>
                    </a:p>
                  </a:txBody>
                  <a:tcPr/>
                </a:tc>
                <a:extLst>
                  <a:ext uri="{0D108BD9-81ED-4DB2-BD59-A6C34878D82A}">
                    <a16:rowId xmlns:a16="http://schemas.microsoft.com/office/drawing/2014/main" val="10003"/>
                  </a:ext>
                </a:extLst>
              </a:tr>
              <a:tr h="391251">
                <a:tc>
                  <a:txBody>
                    <a:bodyPr/>
                    <a:lstStyle/>
                    <a:p>
                      <a:r>
                        <a:rPr lang="en-GB" dirty="0" err="1"/>
                        <a:t>Sämre</a:t>
                      </a:r>
                      <a:r>
                        <a:rPr lang="en-GB" dirty="0"/>
                        <a:t> </a:t>
                      </a:r>
                      <a:r>
                        <a:rPr lang="en-GB" dirty="0" err="1"/>
                        <a:t>visualisering</a:t>
                      </a:r>
                      <a:endParaRPr lang="en-GB" dirty="0"/>
                    </a:p>
                  </a:txBody>
                  <a:tcPr/>
                </a:tc>
                <a:tc>
                  <a:txBody>
                    <a:bodyPr/>
                    <a:lstStyle/>
                    <a:p>
                      <a:r>
                        <a:rPr lang="en-GB" dirty="0" err="1"/>
                        <a:t>Bättre</a:t>
                      </a:r>
                      <a:r>
                        <a:rPr lang="en-GB" dirty="0"/>
                        <a:t> </a:t>
                      </a:r>
                      <a:r>
                        <a:rPr lang="en-GB" dirty="0" err="1"/>
                        <a:t>visualisering</a:t>
                      </a:r>
                      <a:endParaRPr lang="en-GB" dirty="0"/>
                    </a:p>
                  </a:txBody>
                  <a:tcPr/>
                </a:tc>
                <a:extLst>
                  <a:ext uri="{0D108BD9-81ED-4DB2-BD59-A6C34878D82A}">
                    <a16:rowId xmlns:a16="http://schemas.microsoft.com/office/drawing/2014/main" val="10004"/>
                  </a:ext>
                </a:extLst>
              </a:tr>
              <a:tr h="391251">
                <a:tc>
                  <a:txBody>
                    <a:bodyPr/>
                    <a:lstStyle/>
                    <a:p>
                      <a:r>
                        <a:rPr lang="en-GB" dirty="0" err="1"/>
                        <a:t>Behövs</a:t>
                      </a:r>
                      <a:r>
                        <a:rPr lang="en-GB" dirty="0"/>
                        <a:t> </a:t>
                      </a:r>
                      <a:r>
                        <a:rPr lang="en-GB" dirty="0" err="1"/>
                        <a:t>längre</a:t>
                      </a:r>
                      <a:r>
                        <a:rPr lang="en-GB" dirty="0"/>
                        <a:t> </a:t>
                      </a:r>
                      <a:r>
                        <a:rPr lang="en-GB" dirty="0" err="1"/>
                        <a:t>nål</a:t>
                      </a:r>
                      <a:endParaRPr lang="en-GB" dirty="0"/>
                    </a:p>
                  </a:txBody>
                  <a:tcPr/>
                </a:tc>
                <a:tc>
                  <a:txBody>
                    <a:bodyPr/>
                    <a:lstStyle/>
                    <a:p>
                      <a:r>
                        <a:rPr lang="en-GB" dirty="0" err="1"/>
                        <a:t>Kort</a:t>
                      </a:r>
                      <a:r>
                        <a:rPr lang="en-GB" dirty="0"/>
                        <a:t> </a:t>
                      </a:r>
                      <a:r>
                        <a:rPr lang="en-GB" dirty="0" err="1"/>
                        <a:t>nål</a:t>
                      </a:r>
                      <a:endParaRPr lang="en-GB" dirty="0"/>
                    </a:p>
                  </a:txBody>
                  <a:tcPr/>
                </a:tc>
                <a:extLst>
                  <a:ext uri="{0D108BD9-81ED-4DB2-BD59-A6C34878D82A}">
                    <a16:rowId xmlns:a16="http://schemas.microsoft.com/office/drawing/2014/main" val="10005"/>
                  </a:ext>
                </a:extLst>
              </a:tr>
              <a:tr h="391251">
                <a:tc>
                  <a:txBody>
                    <a:bodyPr/>
                    <a:lstStyle/>
                    <a:p>
                      <a:r>
                        <a:rPr lang="en-GB" dirty="0" err="1"/>
                        <a:t>Svårare</a:t>
                      </a:r>
                      <a:r>
                        <a:rPr lang="en-GB" dirty="0"/>
                        <a:t> </a:t>
                      </a:r>
                      <a:r>
                        <a:rPr lang="en-GB" dirty="0" err="1"/>
                        <a:t>injicera</a:t>
                      </a:r>
                      <a:endParaRPr lang="en-GB" dirty="0"/>
                    </a:p>
                  </a:txBody>
                  <a:tcPr/>
                </a:tc>
                <a:tc>
                  <a:txBody>
                    <a:bodyPr/>
                    <a:lstStyle/>
                    <a:p>
                      <a:r>
                        <a:rPr lang="en-GB" dirty="0" err="1"/>
                        <a:t>Lättare</a:t>
                      </a:r>
                      <a:r>
                        <a:rPr lang="en-GB" dirty="0"/>
                        <a:t> </a:t>
                      </a:r>
                      <a:r>
                        <a:rPr lang="en-GB" dirty="0" err="1"/>
                        <a:t>injicera</a:t>
                      </a:r>
                      <a:endParaRPr lang="en-GB" dirty="0"/>
                    </a:p>
                  </a:txBody>
                  <a:tcPr/>
                </a:tc>
                <a:extLst>
                  <a:ext uri="{0D108BD9-81ED-4DB2-BD59-A6C34878D82A}">
                    <a16:rowId xmlns:a16="http://schemas.microsoft.com/office/drawing/2014/main" val="10006"/>
                  </a:ext>
                </a:extLst>
              </a:tr>
            </a:tbl>
          </a:graphicData>
        </a:graphic>
      </p:graphicFrame>
      <p:sp>
        <p:nvSpPr>
          <p:cNvPr id="13" name="TextBox 12"/>
          <p:cNvSpPr txBox="1"/>
          <p:nvPr/>
        </p:nvSpPr>
        <p:spPr>
          <a:xfrm>
            <a:off x="7358082" y="5572140"/>
            <a:ext cx="1643074" cy="461665"/>
          </a:xfrm>
          <a:prstGeom prst="rect">
            <a:avLst/>
          </a:prstGeom>
          <a:noFill/>
        </p:spPr>
        <p:txBody>
          <a:bodyPr wrap="square" rtlCol="0">
            <a:spAutoFit/>
          </a:bodyPr>
          <a:lstStyle/>
          <a:p>
            <a:r>
              <a:rPr lang="en-GB" sz="1200" i="1" dirty="0" err="1"/>
              <a:t>Rovner</a:t>
            </a:r>
            <a:r>
              <a:rPr lang="en-GB" sz="1200" i="1" dirty="0"/>
              <a:t>, </a:t>
            </a:r>
            <a:r>
              <a:rPr lang="en-GB" sz="1200" i="1" dirty="0" err="1"/>
              <a:t>Neurourol</a:t>
            </a:r>
            <a:r>
              <a:rPr lang="en-GB" sz="1200" i="1" dirty="0"/>
              <a:t>  </a:t>
            </a:r>
            <a:r>
              <a:rPr lang="en-GB" sz="1200" i="1" dirty="0" err="1"/>
              <a:t>Urodyn</a:t>
            </a:r>
            <a:r>
              <a:rPr lang="en-GB" sz="1200" i="1" dirty="0"/>
              <a:t> 2014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268288" indent="-268288">
              <a:buNone/>
            </a:pPr>
            <a:r>
              <a:rPr lang="sv-SE" b="1" dirty="0"/>
              <a:t>Nål</a:t>
            </a:r>
          </a:p>
          <a:p>
            <a:pPr marL="268288" indent="-268288"/>
            <a:r>
              <a:rPr lang="sv-SE" dirty="0"/>
              <a:t>Bredd (Gauge), längd,</a:t>
            </a:r>
          </a:p>
          <a:p>
            <a:pPr marL="668338" lvl="1" indent="-268288"/>
            <a:r>
              <a:rPr lang="en-GB" dirty="0"/>
              <a:t>25G (35cm long)</a:t>
            </a:r>
          </a:p>
          <a:p>
            <a:pPr marL="668338" lvl="1" indent="-268288"/>
            <a:r>
              <a:rPr lang="en-GB" dirty="0"/>
              <a:t>23G (70cm long)</a:t>
            </a:r>
            <a:endParaRPr lang="sv-SE" dirty="0"/>
          </a:p>
          <a:p>
            <a:pPr marL="268288" indent="-268288"/>
            <a:r>
              <a:rPr lang="sv-SE" dirty="0"/>
              <a:t>Engångs</a:t>
            </a:r>
          </a:p>
          <a:p>
            <a:pPr marL="268288" indent="-268288"/>
            <a:r>
              <a:rPr lang="sv-SE" dirty="0"/>
              <a:t>Cystoskopets arbetskanal?</a:t>
            </a:r>
          </a:p>
          <a:p>
            <a:endParaRPr lang="en-GB" dirty="0"/>
          </a:p>
        </p:txBody>
      </p:sp>
      <p:sp>
        <p:nvSpPr>
          <p:cNvPr id="5" name="Date Placeholder 4"/>
          <p:cNvSpPr>
            <a:spLocks noGrp="1"/>
          </p:cNvSpPr>
          <p:nvPr>
            <p:ph type="dt" sz="half" idx="10"/>
          </p:nvPr>
        </p:nvSpPr>
        <p:spPr/>
        <p:txBody>
          <a:bodyPr/>
          <a:lstStyle/>
          <a:p>
            <a:fld id="{33E48A64-462D-46AA-8E70-3891A305AD3F}" type="datetime1">
              <a:rPr lang="sv-SE" smtClean="0"/>
              <a:pPr/>
              <a:t>2022-10-31</a:t>
            </a:fld>
            <a:endParaRPr lang="sv-SE"/>
          </a:p>
        </p:txBody>
      </p:sp>
      <p:sp>
        <p:nvSpPr>
          <p:cNvPr id="6" name="Footer Placeholder 5"/>
          <p:cNvSpPr>
            <a:spLocks noGrp="1"/>
          </p:cNvSpPr>
          <p:nvPr>
            <p:ph type="ftr" sz="quarter" idx="11"/>
          </p:nvPr>
        </p:nvSpPr>
        <p:spPr/>
        <p:txBody>
          <a:bodyPr/>
          <a:lstStyle/>
          <a:p>
            <a:r>
              <a:rPr lang="sv-SE"/>
              <a:t>Caroline Elmér MD, Gynekolog och Urolog, Sthlms Urogynmott</a:t>
            </a:r>
          </a:p>
        </p:txBody>
      </p:sp>
      <p:pic>
        <p:nvPicPr>
          <p:cNvPr id="8" name="Bildobjekt 1"/>
          <p:cNvPicPr/>
          <p:nvPr/>
        </p:nvPicPr>
        <p:blipFill>
          <a:blip r:embed="rId2" cstate="print"/>
          <a:stretch>
            <a:fillRect/>
          </a:stretch>
        </p:blipFill>
        <p:spPr>
          <a:xfrm>
            <a:off x="7634278" y="6357958"/>
            <a:ext cx="1509722" cy="500066"/>
          </a:xfrm>
          <a:prstGeom prst="rect">
            <a:avLst/>
          </a:prstGeom>
        </p:spPr>
      </p:pic>
      <p:pic>
        <p:nvPicPr>
          <p:cNvPr id="84994" name="Picture 2" descr="http://www.incontinencesource.com/files/incontinencesource/product-images/injetak_laborie.jpg"/>
          <p:cNvPicPr>
            <a:picLocks noChangeAspect="1" noChangeArrowheads="1"/>
          </p:cNvPicPr>
          <p:nvPr/>
        </p:nvPicPr>
        <p:blipFill>
          <a:blip r:embed="rId3" cstate="print"/>
          <a:srcRect/>
          <a:stretch>
            <a:fillRect/>
          </a:stretch>
        </p:blipFill>
        <p:spPr bwMode="auto">
          <a:xfrm>
            <a:off x="4286248" y="1214422"/>
            <a:ext cx="4591990" cy="335758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renderer.medicines.org.uk/DisplayImage.ashx?documentID=112&amp;key=./SPC.112.24_FILES/100987C.GIF"/>
          <p:cNvPicPr>
            <a:picLocks noChangeAspect="1" noChangeArrowheads="1"/>
          </p:cNvPicPr>
          <p:nvPr/>
        </p:nvPicPr>
        <p:blipFill rotWithShape="1">
          <a:blip r:embed="rId2" cstate="print"/>
          <a:srcRect l="34531"/>
          <a:stretch/>
        </p:blipFill>
        <p:spPr bwMode="auto">
          <a:xfrm>
            <a:off x="0" y="1556792"/>
            <a:ext cx="4165015" cy="4752528"/>
          </a:xfrm>
          <a:prstGeom prst="rect">
            <a:avLst/>
          </a:prstGeom>
          <a:noFill/>
        </p:spPr>
      </p:pic>
      <p:sp>
        <p:nvSpPr>
          <p:cNvPr id="2" name="Title 1"/>
          <p:cNvSpPr>
            <a:spLocks noGrp="1"/>
          </p:cNvSpPr>
          <p:nvPr>
            <p:ph type="title"/>
          </p:nvPr>
        </p:nvSpPr>
        <p:spPr/>
        <p:txBody>
          <a:bodyPr/>
          <a:lstStyle/>
          <a:p>
            <a:r>
              <a:rPr lang="sv-SE" dirty="0"/>
              <a:t>Injektionsteknik</a:t>
            </a:r>
          </a:p>
        </p:txBody>
      </p:sp>
      <p:sp>
        <p:nvSpPr>
          <p:cNvPr id="3" name="Content Placeholder 2"/>
          <p:cNvSpPr>
            <a:spLocks noGrp="1"/>
          </p:cNvSpPr>
          <p:nvPr>
            <p:ph idx="1"/>
          </p:nvPr>
        </p:nvSpPr>
        <p:spPr>
          <a:xfrm>
            <a:off x="4067944" y="1600200"/>
            <a:ext cx="5266928" cy="4525963"/>
          </a:xfrm>
        </p:spPr>
        <p:txBody>
          <a:bodyPr>
            <a:normAutofit/>
          </a:bodyPr>
          <a:lstStyle/>
          <a:p>
            <a:r>
              <a:rPr lang="sv-SE" dirty="0"/>
              <a:t>Fyll blåsan med koksalt</a:t>
            </a:r>
          </a:p>
          <a:p>
            <a:r>
              <a:rPr lang="sv-SE" dirty="0"/>
              <a:t>För in nålen i arbetskanalen</a:t>
            </a:r>
          </a:p>
          <a:p>
            <a:r>
              <a:rPr lang="sv-SE" dirty="0"/>
              <a:t>Nålen föres 2mm in i detrusorn</a:t>
            </a:r>
          </a:p>
          <a:p>
            <a:r>
              <a:rPr lang="sv-SE" dirty="0"/>
              <a:t>10-20 injektioner à 0,5-1 ml,  1cm mellan</a:t>
            </a:r>
          </a:p>
          <a:p>
            <a:r>
              <a:rPr lang="sv-SE" dirty="0"/>
              <a:t>Avsluta med 1ml koksalt</a:t>
            </a:r>
          </a:p>
          <a:p>
            <a:endParaRPr lang="sv-SE" dirty="0"/>
          </a:p>
        </p:txBody>
      </p:sp>
      <p:sp>
        <p:nvSpPr>
          <p:cNvPr id="4" name="Footer Placeholder 3"/>
          <p:cNvSpPr>
            <a:spLocks noGrp="1"/>
          </p:cNvSpPr>
          <p:nvPr>
            <p:ph type="ftr" sz="quarter" idx="11"/>
          </p:nvPr>
        </p:nvSpPr>
        <p:spPr/>
        <p:txBody>
          <a:bodyPr/>
          <a:lstStyle/>
          <a:p>
            <a:r>
              <a:rPr lang="sv-SE"/>
              <a:t>Caroline Elmér MD, Gynekolog och Urolog, Sthlms Urogynmott</a:t>
            </a:r>
          </a:p>
        </p:txBody>
      </p:sp>
      <p:sp>
        <p:nvSpPr>
          <p:cNvPr id="7" name="Date Placeholder 6"/>
          <p:cNvSpPr>
            <a:spLocks noGrp="1"/>
          </p:cNvSpPr>
          <p:nvPr>
            <p:ph type="dt" sz="half" idx="10"/>
          </p:nvPr>
        </p:nvSpPr>
        <p:spPr/>
        <p:txBody>
          <a:bodyPr/>
          <a:lstStyle/>
          <a:p>
            <a:fld id="{130E649A-350F-48A9-9E9D-B3ABAB651767}" type="datetime1">
              <a:rPr lang="sv-SE" smtClean="0"/>
              <a:pPr/>
              <a:t>2022-10-31</a:t>
            </a:fld>
            <a:endParaRPr lang="sv-SE"/>
          </a:p>
        </p:txBody>
      </p:sp>
      <p:pic>
        <p:nvPicPr>
          <p:cNvPr id="9" name="Bildobjekt 1"/>
          <p:cNvPicPr/>
          <p:nvPr/>
        </p:nvPicPr>
        <p:blipFill>
          <a:blip r:embed="rId3" cstate="print"/>
          <a:stretch>
            <a:fillRect/>
          </a:stretch>
        </p:blipFill>
        <p:spPr>
          <a:xfrm>
            <a:off x="7634278" y="6357958"/>
            <a:ext cx="1509722" cy="5000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812360" y="-27384"/>
            <a:ext cx="1584176" cy="100811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ctangle 15"/>
          <p:cNvSpPr/>
          <p:nvPr/>
        </p:nvSpPr>
        <p:spPr>
          <a:xfrm>
            <a:off x="6372200" y="3501008"/>
            <a:ext cx="1872208" cy="151216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ctangle 17"/>
          <p:cNvSpPr/>
          <p:nvPr/>
        </p:nvSpPr>
        <p:spPr>
          <a:xfrm>
            <a:off x="1835696" y="2060848"/>
            <a:ext cx="1584176" cy="72008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26" name="Picture 2" descr="http://www.nsacct.org/images/nsa-blog/question-mark.jpg?sfvrsn=0"/>
          <p:cNvPicPr>
            <a:picLocks noChangeAspect="1" noChangeArrowheads="1"/>
          </p:cNvPicPr>
          <p:nvPr/>
        </p:nvPicPr>
        <p:blipFill>
          <a:blip r:embed="rId2" cstate="print"/>
          <a:srcRect/>
          <a:stretch>
            <a:fillRect/>
          </a:stretch>
        </p:blipFill>
        <p:spPr bwMode="auto">
          <a:xfrm>
            <a:off x="3059832" y="3501008"/>
            <a:ext cx="2952328" cy="2952328"/>
          </a:xfrm>
          <a:prstGeom prst="rect">
            <a:avLst/>
          </a:prstGeom>
          <a:noFill/>
        </p:spPr>
      </p:pic>
      <p:sp>
        <p:nvSpPr>
          <p:cNvPr id="19" name="Rectangle 18"/>
          <p:cNvSpPr/>
          <p:nvPr/>
        </p:nvSpPr>
        <p:spPr>
          <a:xfrm>
            <a:off x="4499992" y="2348880"/>
            <a:ext cx="1584176" cy="72008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ctangle 14"/>
          <p:cNvSpPr/>
          <p:nvPr/>
        </p:nvSpPr>
        <p:spPr>
          <a:xfrm>
            <a:off x="1979712" y="4365104"/>
            <a:ext cx="1584176" cy="122413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ctangle 13"/>
          <p:cNvSpPr/>
          <p:nvPr/>
        </p:nvSpPr>
        <p:spPr>
          <a:xfrm>
            <a:off x="395536" y="4869160"/>
            <a:ext cx="1584176" cy="72008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p:txBody>
          <a:bodyPr/>
          <a:lstStyle/>
          <a:p>
            <a:r>
              <a:rPr lang="sv-SE"/>
              <a:t>Behandlingsstrategier</a:t>
            </a:r>
            <a:endParaRPr lang="sv-SE" dirty="0"/>
          </a:p>
        </p:txBody>
      </p:sp>
      <p:sp>
        <p:nvSpPr>
          <p:cNvPr id="4" name="Date Placeholder 3"/>
          <p:cNvSpPr>
            <a:spLocks noGrp="1"/>
          </p:cNvSpPr>
          <p:nvPr>
            <p:ph type="dt" sz="half" idx="10"/>
          </p:nvPr>
        </p:nvSpPr>
        <p:spPr/>
        <p:txBody>
          <a:bodyPr/>
          <a:lstStyle/>
          <a:p>
            <a:fld id="{4C978EC7-0228-4157-8434-34A3F5921AA3}" type="datetime1">
              <a:rPr lang="sv-SE" smtClean="0"/>
              <a:pPr/>
              <a:t>2022-10-31</a:t>
            </a:fld>
            <a:endParaRPr lang="sv-SE" dirty="0"/>
          </a:p>
        </p:txBody>
      </p:sp>
      <p:sp>
        <p:nvSpPr>
          <p:cNvPr id="5" name="Footer Placeholder 4"/>
          <p:cNvSpPr>
            <a:spLocks noGrp="1"/>
          </p:cNvSpPr>
          <p:nvPr>
            <p:ph type="ftr" sz="quarter" idx="11"/>
          </p:nvPr>
        </p:nvSpPr>
        <p:spPr/>
        <p:txBody>
          <a:bodyPr/>
          <a:lstStyle/>
          <a:p>
            <a:r>
              <a:rPr lang="sv-SE"/>
              <a:t>Caroline Elmér MD, Gynekolog och Urolog, Sthlms Urogynmott</a:t>
            </a:r>
          </a:p>
        </p:txBody>
      </p:sp>
      <p:sp>
        <p:nvSpPr>
          <p:cNvPr id="8" name="TextBox 7"/>
          <p:cNvSpPr txBox="1"/>
          <p:nvPr/>
        </p:nvSpPr>
        <p:spPr>
          <a:xfrm>
            <a:off x="323528" y="4798893"/>
            <a:ext cx="1800200" cy="646331"/>
          </a:xfrm>
          <a:prstGeom prst="rect">
            <a:avLst/>
          </a:prstGeom>
          <a:noFill/>
        </p:spPr>
        <p:txBody>
          <a:bodyPr wrap="square" rtlCol="0">
            <a:spAutoFit/>
          </a:bodyPr>
          <a:lstStyle/>
          <a:p>
            <a:r>
              <a:rPr lang="sv-SE" dirty="0"/>
              <a:t>Livsstilsåtg, </a:t>
            </a:r>
            <a:br>
              <a:rPr lang="sv-SE" dirty="0"/>
            </a:br>
            <a:r>
              <a:rPr lang="sv-SE" dirty="0"/>
              <a:t>blåsträning</a:t>
            </a:r>
          </a:p>
        </p:txBody>
      </p:sp>
      <p:sp>
        <p:nvSpPr>
          <p:cNvPr id="9" name="TextBox 8"/>
          <p:cNvSpPr txBox="1"/>
          <p:nvPr/>
        </p:nvSpPr>
        <p:spPr>
          <a:xfrm>
            <a:off x="2123728" y="4581128"/>
            <a:ext cx="1800200" cy="646331"/>
          </a:xfrm>
          <a:prstGeom prst="rect">
            <a:avLst/>
          </a:prstGeom>
          <a:noFill/>
        </p:spPr>
        <p:txBody>
          <a:bodyPr wrap="square" rtlCol="0">
            <a:spAutoFit/>
          </a:bodyPr>
          <a:lstStyle/>
          <a:p>
            <a:r>
              <a:rPr lang="sv-SE" dirty="0"/>
              <a:t>Antichol/</a:t>
            </a:r>
            <a:br>
              <a:rPr lang="sv-SE" dirty="0"/>
            </a:br>
            <a:r>
              <a:rPr lang="sv-SE" dirty="0"/>
              <a:t>Mirabegron</a:t>
            </a:r>
          </a:p>
        </p:txBody>
      </p:sp>
      <p:sp>
        <p:nvSpPr>
          <p:cNvPr id="10" name="TextBox 9"/>
          <p:cNvSpPr txBox="1"/>
          <p:nvPr/>
        </p:nvSpPr>
        <p:spPr>
          <a:xfrm>
            <a:off x="1979712" y="2134597"/>
            <a:ext cx="1800200" cy="646331"/>
          </a:xfrm>
          <a:prstGeom prst="rect">
            <a:avLst/>
          </a:prstGeom>
          <a:noFill/>
        </p:spPr>
        <p:txBody>
          <a:bodyPr wrap="square" rtlCol="0">
            <a:spAutoFit/>
          </a:bodyPr>
          <a:lstStyle/>
          <a:p>
            <a:r>
              <a:rPr lang="sv-SE" dirty="0"/>
              <a:t>Botulinum</a:t>
            </a:r>
            <a:br>
              <a:rPr lang="sv-SE" dirty="0"/>
            </a:br>
            <a:r>
              <a:rPr lang="sv-SE" dirty="0"/>
              <a:t>toxin</a:t>
            </a:r>
          </a:p>
        </p:txBody>
      </p:sp>
      <p:sp>
        <p:nvSpPr>
          <p:cNvPr id="11" name="TextBox 10"/>
          <p:cNvSpPr txBox="1"/>
          <p:nvPr/>
        </p:nvSpPr>
        <p:spPr>
          <a:xfrm>
            <a:off x="4499992" y="2420888"/>
            <a:ext cx="1800200" cy="646331"/>
          </a:xfrm>
          <a:prstGeom prst="rect">
            <a:avLst/>
          </a:prstGeom>
          <a:noFill/>
        </p:spPr>
        <p:txBody>
          <a:bodyPr wrap="square" rtlCol="0">
            <a:spAutoFit/>
          </a:bodyPr>
          <a:lstStyle/>
          <a:p>
            <a:r>
              <a:rPr lang="sv-SE" dirty="0"/>
              <a:t>Sakral Nerv- modulering</a:t>
            </a:r>
          </a:p>
        </p:txBody>
      </p:sp>
      <p:sp>
        <p:nvSpPr>
          <p:cNvPr id="12" name="TextBox 11"/>
          <p:cNvSpPr txBox="1"/>
          <p:nvPr/>
        </p:nvSpPr>
        <p:spPr>
          <a:xfrm>
            <a:off x="6444208" y="3502749"/>
            <a:ext cx="1800200" cy="1200329"/>
          </a:xfrm>
          <a:prstGeom prst="rect">
            <a:avLst/>
          </a:prstGeom>
          <a:noFill/>
        </p:spPr>
        <p:txBody>
          <a:bodyPr wrap="square" rtlCol="0">
            <a:spAutoFit/>
          </a:bodyPr>
          <a:lstStyle/>
          <a:p>
            <a:r>
              <a:rPr lang="sv-SE" dirty="0"/>
              <a:t>Uroterapi, tibial nerv-/</a:t>
            </a:r>
          </a:p>
          <a:p>
            <a:r>
              <a:rPr lang="sv-SE" dirty="0"/>
              <a:t>el-stim, akupunktur etc</a:t>
            </a:r>
          </a:p>
        </p:txBody>
      </p:sp>
      <p:sp>
        <p:nvSpPr>
          <p:cNvPr id="13" name="TextBox 12"/>
          <p:cNvSpPr txBox="1"/>
          <p:nvPr/>
        </p:nvSpPr>
        <p:spPr>
          <a:xfrm>
            <a:off x="7919864" y="-27384"/>
            <a:ext cx="1296144" cy="923330"/>
          </a:xfrm>
          <a:prstGeom prst="rect">
            <a:avLst/>
          </a:prstGeom>
          <a:noFill/>
        </p:spPr>
        <p:txBody>
          <a:bodyPr wrap="square" rtlCol="0">
            <a:spAutoFit/>
          </a:bodyPr>
          <a:lstStyle/>
          <a:p>
            <a:r>
              <a:rPr lang="sv-SE" dirty="0"/>
              <a:t>Augmen-tations-kirurgi</a:t>
            </a:r>
          </a:p>
        </p:txBody>
      </p:sp>
      <p:sp>
        <p:nvSpPr>
          <p:cNvPr id="20" name="Right Arrow 19"/>
          <p:cNvSpPr/>
          <p:nvPr/>
        </p:nvSpPr>
        <p:spPr>
          <a:xfrm>
            <a:off x="5076056" y="4293096"/>
            <a:ext cx="93610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ight Arrow 20"/>
          <p:cNvSpPr/>
          <p:nvPr/>
        </p:nvSpPr>
        <p:spPr>
          <a:xfrm rot="17091889">
            <a:off x="4451564" y="3351625"/>
            <a:ext cx="524134" cy="293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ight Arrow 21"/>
          <p:cNvSpPr/>
          <p:nvPr/>
        </p:nvSpPr>
        <p:spPr>
          <a:xfrm rot="14612206">
            <a:off x="3139082" y="3270262"/>
            <a:ext cx="93610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7" name="Curved Connector 26"/>
          <p:cNvCxnSpPr/>
          <p:nvPr/>
        </p:nvCxnSpPr>
        <p:spPr>
          <a:xfrm flipV="1">
            <a:off x="6156176" y="908720"/>
            <a:ext cx="1512168" cy="1296144"/>
          </a:xfrm>
          <a:prstGeom prst="curvedConnector3">
            <a:avLst>
              <a:gd name="adj1" fmla="val 50000"/>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29" name="Curved Connector 28"/>
          <p:cNvCxnSpPr/>
          <p:nvPr/>
        </p:nvCxnSpPr>
        <p:spPr>
          <a:xfrm rot="5400000" flipH="1" flipV="1">
            <a:off x="7128284" y="1952836"/>
            <a:ext cx="2160240" cy="504056"/>
          </a:xfrm>
          <a:prstGeom prst="curvedConnector3">
            <a:avLst>
              <a:gd name="adj1" fmla="val 50000"/>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31" name="Curved Connector 30"/>
          <p:cNvCxnSpPr/>
          <p:nvPr/>
        </p:nvCxnSpPr>
        <p:spPr>
          <a:xfrm flipV="1">
            <a:off x="3491880" y="476672"/>
            <a:ext cx="4032448" cy="1296144"/>
          </a:xfrm>
          <a:prstGeom prst="curvedConnector3">
            <a:avLst>
              <a:gd name="adj1" fmla="val 50000"/>
            </a:avLst>
          </a:prstGeom>
          <a:ln>
            <a:prstDash val="dash"/>
            <a:tailEnd type="arrow"/>
          </a:ln>
        </p:spPr>
        <p:style>
          <a:lnRef idx="1">
            <a:schemeClr val="accent1"/>
          </a:lnRef>
          <a:fillRef idx="0">
            <a:schemeClr val="accent1"/>
          </a:fillRef>
          <a:effectRef idx="0">
            <a:schemeClr val="accent1"/>
          </a:effectRef>
          <a:fontRef idx="minor">
            <a:schemeClr val="tx1"/>
          </a:fontRef>
        </p:style>
      </p:cxnSp>
      <p:pic>
        <p:nvPicPr>
          <p:cNvPr id="24" name="Bildobjekt 1"/>
          <p:cNvPicPr/>
          <p:nvPr/>
        </p:nvPicPr>
        <p:blipFill>
          <a:blip r:embed="rId3" cstate="print"/>
          <a:stretch>
            <a:fillRect/>
          </a:stretch>
        </p:blipFill>
        <p:spPr>
          <a:xfrm>
            <a:off x="7634278" y="6357958"/>
            <a:ext cx="1509722" cy="50006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a:t>Patientinformation</a:t>
            </a:r>
          </a:p>
        </p:txBody>
      </p:sp>
      <p:sp>
        <p:nvSpPr>
          <p:cNvPr id="3" name="Content Placeholder 2"/>
          <p:cNvSpPr>
            <a:spLocks noGrp="1"/>
          </p:cNvSpPr>
          <p:nvPr>
            <p:ph idx="1"/>
          </p:nvPr>
        </p:nvSpPr>
        <p:spPr/>
        <p:txBody>
          <a:bodyPr>
            <a:normAutofit fontScale="92500" lnSpcReduction="20000"/>
          </a:bodyPr>
          <a:lstStyle/>
          <a:p>
            <a:r>
              <a:rPr lang="sv-SE" dirty="0"/>
              <a:t>Hematuri och UVI-risk</a:t>
            </a:r>
          </a:p>
          <a:p>
            <a:r>
              <a:rPr lang="sv-SE" dirty="0"/>
              <a:t>Ökning av överaktivitet 1-2 dgr</a:t>
            </a:r>
          </a:p>
          <a:p>
            <a:r>
              <a:rPr lang="sv-SE" altLang="sv-SE" dirty="0"/>
              <a:t>Symptomlindring efter 1-2 v.</a:t>
            </a:r>
          </a:p>
          <a:p>
            <a:r>
              <a:rPr lang="sv-SE" dirty="0"/>
              <a:t>RIK om residualurin &gt; 350ml (&gt;250ml om symtomatisk)</a:t>
            </a:r>
          </a:p>
          <a:p>
            <a:r>
              <a:rPr lang="sv-SE" dirty="0"/>
              <a:t>Effektduration</a:t>
            </a:r>
          </a:p>
          <a:p>
            <a:pPr lvl="1"/>
            <a:r>
              <a:rPr lang="sv-SE" dirty="0"/>
              <a:t>Median 6 mån (4-9 mån)</a:t>
            </a:r>
          </a:p>
          <a:p>
            <a:r>
              <a:rPr lang="sv-SE" dirty="0"/>
              <a:t>Utebliven effekt:  </a:t>
            </a:r>
          </a:p>
          <a:p>
            <a:pPr lvl="1"/>
            <a:r>
              <a:rPr lang="sv-SE" dirty="0"/>
              <a:t>UVI? Residualurin? (Förstoppning? Ändrade rutiner?)</a:t>
            </a:r>
          </a:p>
          <a:p>
            <a:pPr lvl="1"/>
            <a:r>
              <a:rPr lang="sv-SE" dirty="0"/>
              <a:t>Injektionsteknik? Skakat toxinet?</a:t>
            </a:r>
          </a:p>
          <a:p>
            <a:endParaRPr lang="sv-SE" dirty="0"/>
          </a:p>
          <a:p>
            <a:endParaRPr lang="sv-SE" dirty="0"/>
          </a:p>
          <a:p>
            <a:endParaRPr lang="sv-SE" altLang="sv-SE" dirty="0"/>
          </a:p>
          <a:p>
            <a:endParaRPr lang="sv-SE" altLang="sv-SE" dirty="0"/>
          </a:p>
          <a:p>
            <a:endParaRPr lang="sv-SE" dirty="0"/>
          </a:p>
          <a:p>
            <a:endParaRPr lang="sv-SE" dirty="0"/>
          </a:p>
          <a:p>
            <a:endParaRPr lang="sv-SE" dirty="0"/>
          </a:p>
          <a:p>
            <a:endParaRPr lang="sv-SE" dirty="0"/>
          </a:p>
        </p:txBody>
      </p:sp>
      <p:sp>
        <p:nvSpPr>
          <p:cNvPr id="4" name="Date Placeholder 3"/>
          <p:cNvSpPr>
            <a:spLocks noGrp="1"/>
          </p:cNvSpPr>
          <p:nvPr>
            <p:ph type="dt" sz="half" idx="10"/>
          </p:nvPr>
        </p:nvSpPr>
        <p:spPr/>
        <p:txBody>
          <a:bodyPr/>
          <a:lstStyle/>
          <a:p>
            <a:fld id="{E613DFAD-D9E4-44D5-92D3-0C887DAF193E}" type="datetime1">
              <a:rPr lang="sv-SE" smtClean="0"/>
              <a:pPr/>
              <a:t>2022-10-31</a:t>
            </a:fld>
            <a:endParaRPr lang="sv-SE"/>
          </a:p>
        </p:txBody>
      </p:sp>
      <p:sp>
        <p:nvSpPr>
          <p:cNvPr id="5" name="Footer Placeholder 4"/>
          <p:cNvSpPr>
            <a:spLocks noGrp="1"/>
          </p:cNvSpPr>
          <p:nvPr>
            <p:ph type="ftr" sz="quarter" idx="11"/>
          </p:nvPr>
        </p:nvSpPr>
        <p:spPr/>
        <p:txBody>
          <a:bodyPr/>
          <a:lstStyle/>
          <a:p>
            <a:r>
              <a:rPr lang="sv-SE"/>
              <a:t>Caroline Elmér MD, Gynekolog och Urolog, Sthlms Urogynmott</a:t>
            </a:r>
          </a:p>
        </p:txBody>
      </p:sp>
      <p:pic>
        <p:nvPicPr>
          <p:cNvPr id="7" name="Bildobjekt 1"/>
          <p:cNvPicPr/>
          <p:nvPr/>
        </p:nvPicPr>
        <p:blipFill>
          <a:blip r:embed="rId2" cstate="print"/>
          <a:stretch>
            <a:fillRect/>
          </a:stretch>
        </p:blipFill>
        <p:spPr>
          <a:xfrm>
            <a:off x="7634278" y="6357958"/>
            <a:ext cx="1509722" cy="5000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linds(horizontal)">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linds(horizontal)">
                                      <p:cBhvr>
                                        <p:cTn id="35" dur="500"/>
                                        <p:tgtEl>
                                          <p:spTgt spid="3">
                                            <p:txEl>
                                              <p:pRg st="6" end="6"/>
                                            </p:txEl>
                                          </p:spTgt>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linds(horizontal)">
                                      <p:cBhvr>
                                        <p:cTn id="38" dur="500"/>
                                        <p:tgtEl>
                                          <p:spTgt spid="3">
                                            <p:txEl>
                                              <p:pRg st="7" end="7"/>
                                            </p:txEl>
                                          </p:spTgt>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blinds(horizontal)">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Allvarliga biverkningar?</a:t>
            </a:r>
          </a:p>
        </p:txBody>
      </p:sp>
      <p:sp>
        <p:nvSpPr>
          <p:cNvPr id="7" name="Content Placeholder 6"/>
          <p:cNvSpPr>
            <a:spLocks noGrp="1"/>
          </p:cNvSpPr>
          <p:nvPr>
            <p:ph idx="1"/>
          </p:nvPr>
        </p:nvSpPr>
        <p:spPr/>
        <p:txBody>
          <a:bodyPr>
            <a:normAutofit/>
          </a:bodyPr>
          <a:lstStyle/>
          <a:p>
            <a:r>
              <a:rPr lang="en-US" dirty="0"/>
              <a:t>Inga </a:t>
            </a:r>
            <a:r>
              <a:rPr lang="en-US" dirty="0" err="1"/>
              <a:t>kända</a:t>
            </a:r>
            <a:r>
              <a:rPr lang="en-US" dirty="0"/>
              <a:t> </a:t>
            </a:r>
            <a:r>
              <a:rPr lang="en-US" dirty="0" err="1"/>
              <a:t>vid</a:t>
            </a:r>
            <a:r>
              <a:rPr lang="en-US" dirty="0"/>
              <a:t> </a:t>
            </a:r>
            <a:r>
              <a:rPr lang="en-US" dirty="0" err="1"/>
              <a:t>intravesikal</a:t>
            </a:r>
            <a:r>
              <a:rPr lang="en-US" dirty="0"/>
              <a:t> </a:t>
            </a:r>
            <a:r>
              <a:rPr lang="en-US" dirty="0" err="1"/>
              <a:t>injektion</a:t>
            </a:r>
            <a:endParaRPr lang="en-US" dirty="0"/>
          </a:p>
          <a:p>
            <a:r>
              <a:rPr lang="en-US" sz="3000" dirty="0" err="1"/>
              <a:t>Övrig</a:t>
            </a:r>
            <a:r>
              <a:rPr lang="en-US" sz="3000" dirty="0"/>
              <a:t> </a:t>
            </a:r>
            <a:r>
              <a:rPr lang="en-US" sz="3000" dirty="0" err="1"/>
              <a:t>användning</a:t>
            </a:r>
            <a:r>
              <a:rPr lang="en-US" sz="3000" dirty="0"/>
              <a:t>: </a:t>
            </a:r>
          </a:p>
          <a:p>
            <a:pPr lvl="1"/>
            <a:r>
              <a:rPr lang="en-US" sz="2600" dirty="0" err="1"/>
              <a:t>Toxinspridning</a:t>
            </a:r>
            <a:endParaRPr lang="en-US" sz="2600" dirty="0"/>
          </a:p>
          <a:p>
            <a:pPr lvl="1"/>
            <a:r>
              <a:rPr lang="en-US" dirty="0" err="1"/>
              <a:t>Respiratoriska</a:t>
            </a:r>
            <a:r>
              <a:rPr lang="en-US" dirty="0"/>
              <a:t> symptom </a:t>
            </a:r>
            <a:r>
              <a:rPr lang="en-US" dirty="0" err="1"/>
              <a:t>vid</a:t>
            </a:r>
            <a:r>
              <a:rPr lang="en-US" dirty="0"/>
              <a:t>:</a:t>
            </a:r>
          </a:p>
          <a:p>
            <a:pPr lvl="2"/>
            <a:r>
              <a:rPr lang="en-US" dirty="0" err="1"/>
              <a:t>Underliggande</a:t>
            </a:r>
            <a:r>
              <a:rPr lang="en-US" dirty="0"/>
              <a:t> </a:t>
            </a:r>
            <a:r>
              <a:rPr lang="en-US" dirty="0" err="1"/>
              <a:t>komorbiditet</a:t>
            </a:r>
            <a:r>
              <a:rPr lang="en-US" dirty="0"/>
              <a:t>, </a:t>
            </a:r>
            <a:r>
              <a:rPr lang="en-US" dirty="0" err="1"/>
              <a:t>spacticitet</a:t>
            </a:r>
            <a:endParaRPr lang="en-US" dirty="0"/>
          </a:p>
          <a:p>
            <a:pPr lvl="2"/>
            <a:r>
              <a:rPr lang="en-US" dirty="0" err="1"/>
              <a:t>Höga</a:t>
            </a:r>
            <a:r>
              <a:rPr lang="en-US" dirty="0"/>
              <a:t> </a:t>
            </a:r>
            <a:r>
              <a:rPr lang="en-US" dirty="0" err="1"/>
              <a:t>doser</a:t>
            </a:r>
            <a:endParaRPr lang="en-US" dirty="0"/>
          </a:p>
          <a:p>
            <a:pPr lvl="2"/>
            <a:r>
              <a:rPr lang="en-US" dirty="0"/>
              <a:t>Off-label</a:t>
            </a:r>
            <a:r>
              <a:rPr lang="en-US" b="1" dirty="0"/>
              <a:t> </a:t>
            </a:r>
            <a:r>
              <a:rPr lang="en-US" dirty="0" err="1"/>
              <a:t>injektioner</a:t>
            </a:r>
            <a:r>
              <a:rPr lang="en-US" dirty="0"/>
              <a:t> </a:t>
            </a:r>
            <a:r>
              <a:rPr lang="en-US" dirty="0" err="1"/>
              <a:t>ffa</a:t>
            </a:r>
            <a:r>
              <a:rPr lang="en-US" dirty="0"/>
              <a:t> </a:t>
            </a:r>
            <a:r>
              <a:rPr lang="en-US" dirty="0" err="1"/>
              <a:t>i</a:t>
            </a:r>
            <a:r>
              <a:rPr lang="en-US" dirty="0"/>
              <a:t> </a:t>
            </a:r>
            <a:r>
              <a:rPr lang="en-US" dirty="0" err="1"/>
              <a:t>huvud-halsregionen</a:t>
            </a:r>
            <a:endParaRPr lang="sv-SE" dirty="0"/>
          </a:p>
        </p:txBody>
      </p:sp>
      <p:sp>
        <p:nvSpPr>
          <p:cNvPr id="4" name="Date Placeholder 3"/>
          <p:cNvSpPr>
            <a:spLocks noGrp="1"/>
          </p:cNvSpPr>
          <p:nvPr>
            <p:ph type="dt" sz="half" idx="10"/>
          </p:nvPr>
        </p:nvSpPr>
        <p:spPr/>
        <p:txBody>
          <a:bodyPr/>
          <a:lstStyle/>
          <a:p>
            <a:fld id="{74BC5AD0-68DC-4385-90E9-F8EC14F099BF}" type="datetime1">
              <a:rPr lang="sv-SE" smtClean="0"/>
              <a:pPr/>
              <a:t>2022-10-31</a:t>
            </a:fld>
            <a:endParaRPr lang="sv-SE"/>
          </a:p>
        </p:txBody>
      </p:sp>
      <p:sp>
        <p:nvSpPr>
          <p:cNvPr id="5" name="Footer Placeholder 4"/>
          <p:cNvSpPr>
            <a:spLocks noGrp="1"/>
          </p:cNvSpPr>
          <p:nvPr>
            <p:ph type="ftr" sz="quarter" idx="11"/>
          </p:nvPr>
        </p:nvSpPr>
        <p:spPr/>
        <p:txBody>
          <a:bodyPr/>
          <a:lstStyle/>
          <a:p>
            <a:r>
              <a:rPr lang="sv-SE"/>
              <a:t>Caroline Elmér MD, Gynekolog och Urolog, Sthlms Urogynmott</a:t>
            </a:r>
          </a:p>
        </p:txBody>
      </p:sp>
      <p:pic>
        <p:nvPicPr>
          <p:cNvPr id="8" name="Bildobjekt 1"/>
          <p:cNvPicPr/>
          <p:nvPr/>
        </p:nvPicPr>
        <p:blipFill>
          <a:blip r:embed="rId3" cstate="print"/>
          <a:stretch>
            <a:fillRect/>
          </a:stretch>
        </p:blipFill>
        <p:spPr>
          <a:xfrm>
            <a:off x="7634278" y="6357958"/>
            <a:ext cx="1509722" cy="50006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Lokala erfarenheter</a:t>
            </a:r>
          </a:p>
        </p:txBody>
      </p:sp>
      <p:sp>
        <p:nvSpPr>
          <p:cNvPr id="3" name="Platshållare för innehåll 2"/>
          <p:cNvSpPr>
            <a:spLocks noGrp="1"/>
          </p:cNvSpPr>
          <p:nvPr>
            <p:ph idx="1"/>
          </p:nvPr>
        </p:nvSpPr>
        <p:spPr>
          <a:xfrm>
            <a:off x="467544" y="1628801"/>
            <a:ext cx="5256584" cy="2448272"/>
          </a:xfrm>
        </p:spPr>
        <p:txBody>
          <a:bodyPr>
            <a:normAutofit fontScale="77500" lnSpcReduction="20000"/>
          </a:bodyPr>
          <a:lstStyle/>
          <a:p>
            <a:r>
              <a:rPr lang="sv-SE" dirty="0"/>
              <a:t>18 första kvinnliga patienterna  med start nov -13</a:t>
            </a:r>
          </a:p>
          <a:p>
            <a:r>
              <a:rPr lang="sv-SE" dirty="0"/>
              <a:t>10 patienter vid 2 mån uppföljning</a:t>
            </a:r>
          </a:p>
          <a:p>
            <a:r>
              <a:rPr lang="sv-SE" dirty="0"/>
              <a:t>Ålder (medel) : 60 (min 25, max 73)</a:t>
            </a:r>
          </a:p>
          <a:p>
            <a:r>
              <a:rPr lang="sv-SE" dirty="0"/>
              <a:t>RIK: 1 (1a veckan, bara 1dl)</a:t>
            </a:r>
          </a:p>
          <a:p>
            <a:r>
              <a:rPr lang="sv-SE" dirty="0"/>
              <a:t>UVI: 2</a:t>
            </a:r>
          </a:p>
          <a:p>
            <a:pPr marL="0" indent="0">
              <a:buNone/>
            </a:pPr>
            <a:endParaRPr lang="sv-SE" dirty="0"/>
          </a:p>
        </p:txBody>
      </p:sp>
      <p:sp>
        <p:nvSpPr>
          <p:cNvPr id="4" name="Platshållare för datum 3"/>
          <p:cNvSpPr>
            <a:spLocks noGrp="1"/>
          </p:cNvSpPr>
          <p:nvPr>
            <p:ph type="dt" sz="half" idx="10"/>
          </p:nvPr>
        </p:nvSpPr>
        <p:spPr/>
        <p:txBody>
          <a:bodyPr/>
          <a:lstStyle/>
          <a:p>
            <a:fld id="{26A9DE9E-786A-4F4A-BDD8-DD5DF1A4CEA7}" type="datetime1">
              <a:rPr lang="sv-SE" smtClean="0"/>
              <a:pPr/>
              <a:t>2022-10-31</a:t>
            </a:fld>
            <a:endParaRPr lang="sv-SE"/>
          </a:p>
        </p:txBody>
      </p:sp>
      <p:sp>
        <p:nvSpPr>
          <p:cNvPr id="5" name="Platshållare för sidfot 4"/>
          <p:cNvSpPr>
            <a:spLocks noGrp="1"/>
          </p:cNvSpPr>
          <p:nvPr>
            <p:ph type="ftr" sz="quarter" idx="11"/>
          </p:nvPr>
        </p:nvSpPr>
        <p:spPr/>
        <p:txBody>
          <a:bodyPr/>
          <a:lstStyle/>
          <a:p>
            <a:r>
              <a:rPr lang="sv-SE"/>
              <a:t>Caroline Elmér MD, Gynekolog och Urolog, Sthlms Urogynmott</a:t>
            </a:r>
          </a:p>
        </p:txBody>
      </p:sp>
      <p:graphicFrame>
        <p:nvGraphicFramePr>
          <p:cNvPr id="7" name="Table 6"/>
          <p:cNvGraphicFramePr>
            <a:graphicFrameLocks noGrp="1"/>
          </p:cNvGraphicFramePr>
          <p:nvPr/>
        </p:nvGraphicFramePr>
        <p:xfrm>
          <a:off x="611560" y="4077072"/>
          <a:ext cx="7848872" cy="2091692"/>
        </p:xfrm>
        <a:graphic>
          <a:graphicData uri="http://schemas.openxmlformats.org/drawingml/2006/table">
            <a:tbl>
              <a:tblPr firstRow="1" bandRow="1">
                <a:tableStyleId>{74C1A8A3-306A-4EB7-A6B1-4F7E0EB9C5D6}</a:tableStyleId>
              </a:tblPr>
              <a:tblGrid>
                <a:gridCol w="1962218">
                  <a:extLst>
                    <a:ext uri="{9D8B030D-6E8A-4147-A177-3AD203B41FA5}">
                      <a16:colId xmlns:a16="http://schemas.microsoft.com/office/drawing/2014/main" val="20000"/>
                    </a:ext>
                  </a:extLst>
                </a:gridCol>
                <a:gridCol w="1962218">
                  <a:extLst>
                    <a:ext uri="{9D8B030D-6E8A-4147-A177-3AD203B41FA5}">
                      <a16:colId xmlns:a16="http://schemas.microsoft.com/office/drawing/2014/main" val="20001"/>
                    </a:ext>
                  </a:extLst>
                </a:gridCol>
                <a:gridCol w="1962218">
                  <a:extLst>
                    <a:ext uri="{9D8B030D-6E8A-4147-A177-3AD203B41FA5}">
                      <a16:colId xmlns:a16="http://schemas.microsoft.com/office/drawing/2014/main" val="20002"/>
                    </a:ext>
                  </a:extLst>
                </a:gridCol>
                <a:gridCol w="1962218">
                  <a:extLst>
                    <a:ext uri="{9D8B030D-6E8A-4147-A177-3AD203B41FA5}">
                      <a16:colId xmlns:a16="http://schemas.microsoft.com/office/drawing/2014/main" val="20003"/>
                    </a:ext>
                  </a:extLst>
                </a:gridCol>
              </a:tblGrid>
              <a:tr h="11132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2400" dirty="0"/>
                        <a:t>Symptom</a:t>
                      </a:r>
                      <a:r>
                        <a:rPr lang="sv-SE" sz="2400" baseline="0" dirty="0"/>
                        <a:t> score</a:t>
                      </a:r>
                      <a:endParaRPr lang="sv-SE"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2400" dirty="0"/>
                        <a:t>Baseline</a:t>
                      </a:r>
                    </a:p>
                    <a:p>
                      <a:pPr algn="ctr"/>
                      <a:endParaRPr lang="sv-SE"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2400" dirty="0"/>
                        <a:t>2 mån </a:t>
                      </a:r>
                      <a:br>
                        <a:rPr lang="sv-SE" sz="2400" dirty="0"/>
                      </a:br>
                      <a:r>
                        <a:rPr lang="sv-SE" sz="2400" dirty="0"/>
                        <a:t>follow up</a:t>
                      </a:r>
                    </a:p>
                    <a:p>
                      <a:pPr algn="ctr"/>
                      <a:endParaRPr lang="sv-SE" sz="2400" dirty="0"/>
                    </a:p>
                  </a:txBody>
                  <a:tcPr/>
                </a:tc>
                <a:tc>
                  <a:txBody>
                    <a:bodyPr/>
                    <a:lstStyle/>
                    <a:p>
                      <a:pPr algn="ctr"/>
                      <a:r>
                        <a:rPr lang="sv-SE" sz="2400" dirty="0"/>
                        <a:t>p-level</a:t>
                      </a:r>
                    </a:p>
                  </a:txBody>
                  <a:tcPr/>
                </a:tc>
                <a:extLst>
                  <a:ext uri="{0D108BD9-81ED-4DB2-BD59-A6C34878D82A}">
                    <a16:rowId xmlns:a16="http://schemas.microsoft.com/office/drawing/2014/main" val="10000"/>
                  </a:ext>
                </a:extLst>
              </a:tr>
              <a:tr h="451486">
                <a:tc>
                  <a:txBody>
                    <a:bodyPr/>
                    <a:lstStyle/>
                    <a:p>
                      <a:r>
                        <a:rPr lang="sv-SE" sz="2000" b="1" dirty="0"/>
                        <a:t>UDI -6</a:t>
                      </a:r>
                    </a:p>
                  </a:txBody>
                  <a:tcPr/>
                </a:tc>
                <a:tc>
                  <a:txBody>
                    <a:bodyPr/>
                    <a:lstStyle/>
                    <a:p>
                      <a:pPr algn="ctr"/>
                      <a:r>
                        <a:rPr lang="sv-SE" sz="2000" dirty="0"/>
                        <a:t>37.7</a:t>
                      </a:r>
                    </a:p>
                  </a:txBody>
                  <a:tcPr/>
                </a:tc>
                <a:tc>
                  <a:txBody>
                    <a:bodyPr/>
                    <a:lstStyle/>
                    <a:p>
                      <a:pPr algn="ctr"/>
                      <a:r>
                        <a:rPr lang="sv-SE" sz="2000" dirty="0"/>
                        <a:t>20.5</a:t>
                      </a:r>
                    </a:p>
                  </a:txBody>
                  <a:tcPr/>
                </a:tc>
                <a:tc>
                  <a:txBody>
                    <a:bodyPr/>
                    <a:lstStyle/>
                    <a:p>
                      <a:pPr algn="ctr"/>
                      <a:r>
                        <a:rPr lang="sv-SE" sz="2000" dirty="0"/>
                        <a:t>p=0.012</a:t>
                      </a:r>
                    </a:p>
                  </a:txBody>
                  <a:tcPr/>
                </a:tc>
                <a:extLst>
                  <a:ext uri="{0D108BD9-81ED-4DB2-BD59-A6C34878D82A}">
                    <a16:rowId xmlns:a16="http://schemas.microsoft.com/office/drawing/2014/main" val="10001"/>
                  </a:ext>
                </a:extLst>
              </a:tr>
              <a:tr h="451486">
                <a:tc>
                  <a:txBody>
                    <a:bodyPr/>
                    <a:lstStyle/>
                    <a:p>
                      <a:r>
                        <a:rPr lang="sv-SE" sz="2000" b="1" dirty="0"/>
                        <a:t>IIQ-7</a:t>
                      </a:r>
                    </a:p>
                  </a:txBody>
                  <a:tcPr/>
                </a:tc>
                <a:tc>
                  <a:txBody>
                    <a:bodyPr/>
                    <a:lstStyle/>
                    <a:p>
                      <a:pPr algn="ctr"/>
                      <a:r>
                        <a:rPr lang="sv-SE" sz="2000" dirty="0"/>
                        <a:t>57.1</a:t>
                      </a:r>
                    </a:p>
                  </a:txBody>
                  <a:tcPr/>
                </a:tc>
                <a:tc>
                  <a:txBody>
                    <a:bodyPr/>
                    <a:lstStyle/>
                    <a:p>
                      <a:pPr algn="ctr"/>
                      <a:r>
                        <a:rPr lang="sv-SE" sz="2000" dirty="0"/>
                        <a:t>26.6</a:t>
                      </a:r>
                    </a:p>
                  </a:txBody>
                  <a:tcPr/>
                </a:tc>
                <a:tc>
                  <a:txBody>
                    <a:bodyPr/>
                    <a:lstStyle/>
                    <a:p>
                      <a:pPr algn="ctr"/>
                      <a:r>
                        <a:rPr lang="sv-SE" sz="2000" dirty="0"/>
                        <a:t>p=0.021</a:t>
                      </a:r>
                    </a:p>
                  </a:txBody>
                  <a:tcPr/>
                </a:tc>
                <a:extLst>
                  <a:ext uri="{0D108BD9-81ED-4DB2-BD59-A6C34878D82A}">
                    <a16:rowId xmlns:a16="http://schemas.microsoft.com/office/drawing/2014/main" val="10002"/>
                  </a:ext>
                </a:extLst>
              </a:tr>
            </a:tbl>
          </a:graphicData>
        </a:graphic>
      </p:graphicFrame>
      <p:sp>
        <p:nvSpPr>
          <p:cNvPr id="9" name="TextBox 8"/>
          <p:cNvSpPr txBox="1"/>
          <p:nvPr/>
        </p:nvSpPr>
        <p:spPr>
          <a:xfrm>
            <a:off x="6084168" y="1988840"/>
            <a:ext cx="2808312"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sv-SE" dirty="0"/>
              <a:t>Antal </a:t>
            </a:r>
            <a:r>
              <a:rPr lang="sv-SE" b="1" i="1" dirty="0"/>
              <a:t>DO </a:t>
            </a:r>
            <a:r>
              <a:rPr lang="sv-SE" dirty="0"/>
              <a:t>= 4</a:t>
            </a:r>
          </a:p>
          <a:p>
            <a:r>
              <a:rPr lang="sv-SE" dirty="0"/>
              <a:t>(Icke sign </a:t>
            </a:r>
            <a:br>
              <a:rPr lang="sv-SE" dirty="0"/>
            </a:br>
            <a:r>
              <a:rPr lang="sv-SE" dirty="0"/>
              <a:t>skillnad jmf ej-</a:t>
            </a:r>
            <a:r>
              <a:rPr lang="sv-SE" b="1" i="1" dirty="0"/>
              <a:t>DO</a:t>
            </a:r>
            <a:r>
              <a:rPr lang="sv-SE" dirty="0"/>
              <a:t>)</a:t>
            </a:r>
          </a:p>
        </p:txBody>
      </p:sp>
      <p:cxnSp>
        <p:nvCxnSpPr>
          <p:cNvPr id="11" name="Straight Connector 10"/>
          <p:cNvCxnSpPr/>
          <p:nvPr/>
        </p:nvCxnSpPr>
        <p:spPr>
          <a:xfrm flipH="1">
            <a:off x="5436096" y="1988840"/>
            <a:ext cx="648072"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5436096" y="2204864"/>
            <a:ext cx="648072" cy="72008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Bildobjekt 1"/>
          <p:cNvPicPr/>
          <p:nvPr/>
        </p:nvPicPr>
        <p:blipFill>
          <a:blip r:embed="rId3" cstate="print"/>
          <a:stretch>
            <a:fillRect/>
          </a:stretch>
        </p:blipFill>
        <p:spPr>
          <a:xfrm>
            <a:off x="7634278" y="6357958"/>
            <a:ext cx="1509722" cy="500066"/>
          </a:xfrm>
          <a:prstGeom prst="rect">
            <a:avLst/>
          </a:prstGeom>
        </p:spPr>
      </p:pic>
    </p:spTree>
    <p:extLst>
      <p:ext uri="{BB962C8B-B14F-4D97-AF65-F5344CB8AC3E}">
        <p14:creationId xmlns:p14="http://schemas.microsoft.com/office/powerpoint/2010/main" val="1243495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13258"/>
            <a:ext cx="7886700" cy="1325563"/>
          </a:xfrm>
        </p:spPr>
        <p:txBody>
          <a:bodyPr/>
          <a:lstStyle/>
          <a:p>
            <a:r>
              <a:rPr lang="sv-SE" b="1" dirty="0"/>
              <a:t>Resultat</a:t>
            </a:r>
          </a:p>
        </p:txBody>
      </p:sp>
      <p:sp>
        <p:nvSpPr>
          <p:cNvPr id="3" name="Platshållare för innehåll 2"/>
          <p:cNvSpPr>
            <a:spLocks noGrp="1"/>
          </p:cNvSpPr>
          <p:nvPr>
            <p:ph idx="1"/>
          </p:nvPr>
        </p:nvSpPr>
        <p:spPr>
          <a:xfrm>
            <a:off x="467545" y="1061225"/>
            <a:ext cx="7962081" cy="3796535"/>
          </a:xfrm>
        </p:spPr>
        <p:txBody>
          <a:bodyPr>
            <a:noAutofit/>
          </a:bodyPr>
          <a:lstStyle/>
          <a:p>
            <a:pPr>
              <a:buNone/>
            </a:pPr>
            <a:r>
              <a:rPr lang="sv-SE" sz="2800" dirty="0"/>
              <a:t>Första 34 </a:t>
            </a:r>
            <a:r>
              <a:rPr lang="sv-SE" sz="2800" dirty="0" err="1"/>
              <a:t>pat</a:t>
            </a:r>
            <a:r>
              <a:rPr lang="sv-SE" sz="2800" dirty="0"/>
              <a:t> efter november -13</a:t>
            </a:r>
          </a:p>
          <a:p>
            <a:r>
              <a:rPr lang="sv-SE" sz="2800" dirty="0"/>
              <a:t>Ålder : 		medel 61 (min 24, max 87)</a:t>
            </a:r>
          </a:p>
          <a:p>
            <a:r>
              <a:rPr lang="sv-SE" sz="2800" dirty="0"/>
              <a:t>Antal RIK: 		9/82 (11%) </a:t>
            </a:r>
            <a:br>
              <a:rPr lang="sv-SE" sz="2800" dirty="0"/>
            </a:br>
            <a:r>
              <a:rPr lang="sv-SE" sz="2800" dirty="0"/>
              <a:t>			ytterl 9 (11%) enstaka</a:t>
            </a:r>
          </a:p>
          <a:p>
            <a:r>
              <a:rPr lang="sv-SE" sz="2800" dirty="0"/>
              <a:t>Uvier:  		visst!</a:t>
            </a:r>
          </a:p>
          <a:p>
            <a:r>
              <a:rPr lang="sv-SE" sz="2800" dirty="0"/>
              <a:t>Första 34 pat:</a:t>
            </a:r>
          </a:p>
          <a:p>
            <a:pPr marL="0" indent="0">
              <a:buNone/>
            </a:pPr>
            <a:endParaRPr lang="sv-SE" sz="2800" dirty="0"/>
          </a:p>
        </p:txBody>
      </p:sp>
      <p:sp>
        <p:nvSpPr>
          <p:cNvPr id="4" name="Platshållare för datum 3"/>
          <p:cNvSpPr>
            <a:spLocks noGrp="1"/>
          </p:cNvSpPr>
          <p:nvPr>
            <p:ph type="dt" sz="half" idx="10"/>
          </p:nvPr>
        </p:nvSpPr>
        <p:spPr/>
        <p:txBody>
          <a:bodyPr/>
          <a:lstStyle/>
          <a:p>
            <a:fld id="{E13C9A97-B58E-48C0-9DCE-5142C10B0D7C}" type="datetime1">
              <a:rPr lang="sv-SE" smtClean="0"/>
              <a:pPr/>
              <a:t>2022-10-31</a:t>
            </a:fld>
            <a:endParaRPr lang="sv-SE"/>
          </a:p>
        </p:txBody>
      </p:sp>
      <p:sp>
        <p:nvSpPr>
          <p:cNvPr id="5" name="Platshållare för sidfot 4"/>
          <p:cNvSpPr>
            <a:spLocks noGrp="1"/>
          </p:cNvSpPr>
          <p:nvPr>
            <p:ph type="ftr" sz="quarter" idx="11"/>
          </p:nvPr>
        </p:nvSpPr>
        <p:spPr/>
        <p:txBody>
          <a:bodyPr/>
          <a:lstStyle/>
          <a:p>
            <a:r>
              <a:rPr lang="sv-SE" dirty="0"/>
              <a:t>Caroline Elmér MD, Gynekolog och Urolog, Sthlms Urogynmott</a:t>
            </a:r>
          </a:p>
        </p:txBody>
      </p:sp>
      <p:graphicFrame>
        <p:nvGraphicFramePr>
          <p:cNvPr id="8" name="Table 7"/>
          <p:cNvGraphicFramePr>
            <a:graphicFrameLocks noGrp="1"/>
          </p:cNvGraphicFramePr>
          <p:nvPr/>
        </p:nvGraphicFramePr>
        <p:xfrm>
          <a:off x="969318" y="4059572"/>
          <a:ext cx="7103144" cy="2103120"/>
        </p:xfrm>
        <a:graphic>
          <a:graphicData uri="http://schemas.openxmlformats.org/drawingml/2006/table">
            <a:tbl>
              <a:tblPr firstRow="1" bandRow="1">
                <a:tableStyleId>{74C1A8A3-306A-4EB7-A6B1-4F7E0EB9C5D6}</a:tableStyleId>
              </a:tblPr>
              <a:tblGrid>
                <a:gridCol w="1775786">
                  <a:extLst>
                    <a:ext uri="{9D8B030D-6E8A-4147-A177-3AD203B41FA5}">
                      <a16:colId xmlns:a16="http://schemas.microsoft.com/office/drawing/2014/main" val="20000"/>
                    </a:ext>
                  </a:extLst>
                </a:gridCol>
                <a:gridCol w="1775786">
                  <a:extLst>
                    <a:ext uri="{9D8B030D-6E8A-4147-A177-3AD203B41FA5}">
                      <a16:colId xmlns:a16="http://schemas.microsoft.com/office/drawing/2014/main" val="20001"/>
                    </a:ext>
                  </a:extLst>
                </a:gridCol>
                <a:gridCol w="1775786">
                  <a:extLst>
                    <a:ext uri="{9D8B030D-6E8A-4147-A177-3AD203B41FA5}">
                      <a16:colId xmlns:a16="http://schemas.microsoft.com/office/drawing/2014/main" val="20002"/>
                    </a:ext>
                  </a:extLst>
                </a:gridCol>
                <a:gridCol w="1775786">
                  <a:extLst>
                    <a:ext uri="{9D8B030D-6E8A-4147-A177-3AD203B41FA5}">
                      <a16:colId xmlns:a16="http://schemas.microsoft.com/office/drawing/2014/main" val="20003"/>
                    </a:ext>
                  </a:extLst>
                </a:gridCol>
              </a:tblGrid>
              <a:tr h="10839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2000" dirty="0"/>
                        <a:t>Symptom</a:t>
                      </a:r>
                      <a:r>
                        <a:rPr lang="sv-SE" sz="2000" baseline="0" dirty="0"/>
                        <a:t> score</a:t>
                      </a:r>
                      <a:endParaRPr lang="sv-SE"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2000" dirty="0"/>
                        <a:t>Baseline</a:t>
                      </a:r>
                    </a:p>
                    <a:p>
                      <a:pPr algn="ctr"/>
                      <a:endParaRPr lang="sv-SE"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2000" dirty="0"/>
                        <a:t>Uppföljning</a:t>
                      </a:r>
                      <a:r>
                        <a:rPr lang="sv-SE" sz="2000" baseline="0" dirty="0"/>
                        <a:t> m</a:t>
                      </a:r>
                      <a:r>
                        <a:rPr lang="sv-SE" sz="2000" dirty="0"/>
                        <a:t>edian 62 d (32-170 d)</a:t>
                      </a:r>
                    </a:p>
                    <a:p>
                      <a:pPr algn="ctr"/>
                      <a:endParaRPr lang="sv-SE" sz="2000" dirty="0"/>
                    </a:p>
                  </a:txBody>
                  <a:tcPr/>
                </a:tc>
                <a:tc>
                  <a:txBody>
                    <a:bodyPr/>
                    <a:lstStyle/>
                    <a:p>
                      <a:pPr algn="ctr"/>
                      <a:r>
                        <a:rPr lang="sv-SE" sz="2000" dirty="0"/>
                        <a:t>p-värde</a:t>
                      </a:r>
                      <a:br>
                        <a:rPr lang="sv-SE" sz="2000" dirty="0"/>
                      </a:br>
                      <a:r>
                        <a:rPr lang="sv-SE" sz="1100" i="1" dirty="0"/>
                        <a:t>Wilcoxon</a:t>
                      </a:r>
                      <a:r>
                        <a:rPr lang="sv-SE" sz="1100" i="1" baseline="0" dirty="0"/>
                        <a:t> signed rank test</a:t>
                      </a:r>
                      <a:endParaRPr lang="sv-SE" sz="2000" i="1" dirty="0"/>
                    </a:p>
                  </a:txBody>
                  <a:tcPr/>
                </a:tc>
                <a:extLst>
                  <a:ext uri="{0D108BD9-81ED-4DB2-BD59-A6C34878D82A}">
                    <a16:rowId xmlns:a16="http://schemas.microsoft.com/office/drawing/2014/main" val="10000"/>
                  </a:ext>
                </a:extLst>
              </a:tr>
              <a:tr h="267557">
                <a:tc>
                  <a:txBody>
                    <a:bodyPr/>
                    <a:lstStyle/>
                    <a:p>
                      <a:r>
                        <a:rPr lang="sv-SE" sz="2000" b="1" dirty="0"/>
                        <a:t>UDI -6</a:t>
                      </a:r>
                    </a:p>
                  </a:txBody>
                  <a:tcPr/>
                </a:tc>
                <a:tc>
                  <a:txBody>
                    <a:bodyPr/>
                    <a:lstStyle/>
                    <a:p>
                      <a:pPr algn="ctr"/>
                      <a:r>
                        <a:rPr lang="sv-SE" sz="2000" dirty="0"/>
                        <a:t>50,5</a:t>
                      </a:r>
                    </a:p>
                  </a:txBody>
                  <a:tcPr marL="68580" marR="68580"/>
                </a:tc>
                <a:tc>
                  <a:txBody>
                    <a:bodyPr/>
                    <a:lstStyle/>
                    <a:p>
                      <a:pPr algn="ctr"/>
                      <a:r>
                        <a:rPr lang="sv-SE" sz="2000" dirty="0"/>
                        <a:t>32,3</a:t>
                      </a:r>
                    </a:p>
                  </a:txBody>
                  <a:tcPr marL="68580" marR="68580"/>
                </a:tc>
                <a:tc>
                  <a:txBody>
                    <a:bodyPr/>
                    <a:lstStyle/>
                    <a:p>
                      <a:pPr algn="ctr"/>
                      <a:r>
                        <a:rPr lang="sv-SE" sz="2000" dirty="0"/>
                        <a:t>p=0.0001</a:t>
                      </a:r>
                    </a:p>
                  </a:txBody>
                  <a:tcPr/>
                </a:tc>
                <a:extLst>
                  <a:ext uri="{0D108BD9-81ED-4DB2-BD59-A6C34878D82A}">
                    <a16:rowId xmlns:a16="http://schemas.microsoft.com/office/drawing/2014/main" val="10001"/>
                  </a:ext>
                </a:extLst>
              </a:tr>
              <a:tr h="267557">
                <a:tc>
                  <a:txBody>
                    <a:bodyPr/>
                    <a:lstStyle/>
                    <a:p>
                      <a:r>
                        <a:rPr lang="sv-SE" sz="2000" b="1" dirty="0"/>
                        <a:t>IIQ-7</a:t>
                      </a:r>
                    </a:p>
                  </a:txBody>
                  <a:tcPr/>
                </a:tc>
                <a:tc>
                  <a:txBody>
                    <a:bodyPr/>
                    <a:lstStyle/>
                    <a:p>
                      <a:pPr algn="ctr"/>
                      <a:r>
                        <a:rPr lang="sv-SE" sz="2000" dirty="0"/>
                        <a:t>57,1</a:t>
                      </a:r>
                    </a:p>
                  </a:txBody>
                  <a:tcPr marL="68580" marR="68580"/>
                </a:tc>
                <a:tc>
                  <a:txBody>
                    <a:bodyPr/>
                    <a:lstStyle/>
                    <a:p>
                      <a:pPr algn="ctr"/>
                      <a:r>
                        <a:rPr lang="sv-SE" sz="2000" dirty="0"/>
                        <a:t>28,9</a:t>
                      </a:r>
                    </a:p>
                  </a:txBody>
                  <a:tcPr marL="68580" marR="68580"/>
                </a:tc>
                <a:tc>
                  <a:txBody>
                    <a:bodyPr/>
                    <a:lstStyle/>
                    <a:p>
                      <a:pPr algn="ctr"/>
                      <a:r>
                        <a:rPr lang="sv-SE" sz="2000" dirty="0"/>
                        <a:t>p=0.0001</a:t>
                      </a:r>
                    </a:p>
                  </a:txBody>
                  <a:tcPr/>
                </a:tc>
                <a:extLst>
                  <a:ext uri="{0D108BD9-81ED-4DB2-BD59-A6C34878D82A}">
                    <a16:rowId xmlns:a16="http://schemas.microsoft.com/office/drawing/2014/main" val="10002"/>
                  </a:ext>
                </a:extLst>
              </a:tr>
            </a:tbl>
          </a:graphicData>
        </a:graphic>
      </p:graphicFrame>
      <p:pic>
        <p:nvPicPr>
          <p:cNvPr id="7" name="Bildobjekt 1"/>
          <p:cNvPicPr/>
          <p:nvPr/>
        </p:nvPicPr>
        <p:blipFill>
          <a:blip r:embed="rId2" cstate="print"/>
          <a:stretch>
            <a:fillRect/>
          </a:stretch>
        </p:blipFill>
        <p:spPr>
          <a:xfrm>
            <a:off x="7634278" y="6357958"/>
            <a:ext cx="1509722" cy="500066"/>
          </a:xfrm>
          <a:prstGeom prst="rect">
            <a:avLst/>
          </a:prstGeom>
        </p:spPr>
      </p:pic>
    </p:spTree>
    <p:extLst>
      <p:ext uri="{BB962C8B-B14F-4D97-AF65-F5344CB8AC3E}">
        <p14:creationId xmlns:p14="http://schemas.microsoft.com/office/powerpoint/2010/main" val="26864884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82792"/>
          </a:xfrm>
        </p:spPr>
        <p:txBody>
          <a:bodyPr>
            <a:normAutofit fontScale="90000"/>
          </a:bodyPr>
          <a:lstStyle/>
          <a:p>
            <a:r>
              <a:rPr lang="en-GB" dirty="0" err="1"/>
              <a:t>Hur</a:t>
            </a:r>
            <a:r>
              <a:rPr lang="en-GB" dirty="0"/>
              <a:t> </a:t>
            </a:r>
            <a:r>
              <a:rPr lang="en-GB" dirty="0" err="1"/>
              <a:t>påverkas</a:t>
            </a:r>
            <a:r>
              <a:rPr lang="en-GB" dirty="0"/>
              <a:t> </a:t>
            </a:r>
            <a:r>
              <a:rPr lang="en-GB" dirty="0" err="1"/>
              <a:t>resulatet</a:t>
            </a:r>
            <a:r>
              <a:rPr lang="en-GB" dirty="0"/>
              <a:t> </a:t>
            </a:r>
            <a:r>
              <a:rPr lang="en-GB" dirty="0" err="1"/>
              <a:t>av</a:t>
            </a:r>
            <a:r>
              <a:rPr lang="en-GB" dirty="0"/>
              <a:t> </a:t>
            </a:r>
            <a:r>
              <a:rPr lang="en-GB" dirty="0" err="1"/>
              <a:t>Urodynamiskt</a:t>
            </a:r>
            <a:r>
              <a:rPr lang="en-GB" dirty="0"/>
              <a:t> </a:t>
            </a:r>
            <a:r>
              <a:rPr lang="en-GB" dirty="0" err="1"/>
              <a:t>verifierad</a:t>
            </a:r>
            <a:r>
              <a:rPr lang="en-GB" dirty="0"/>
              <a:t> </a:t>
            </a:r>
            <a:r>
              <a:rPr lang="en-GB" dirty="0" err="1"/>
              <a:t>detrusor</a:t>
            </a:r>
            <a:r>
              <a:rPr lang="en-GB" dirty="0"/>
              <a:t> </a:t>
            </a:r>
            <a:r>
              <a:rPr lang="en-GB" dirty="0" err="1"/>
              <a:t>överaktivitet</a:t>
            </a:r>
            <a:r>
              <a:rPr lang="en-GB" dirty="0"/>
              <a:t> (DO)? </a:t>
            </a:r>
            <a:br>
              <a:rPr lang="en-GB" dirty="0"/>
            </a:br>
            <a:endParaRPr lang="en-GB" dirty="0"/>
          </a:p>
        </p:txBody>
      </p:sp>
      <p:sp>
        <p:nvSpPr>
          <p:cNvPr id="3" name="Content Placeholder 2"/>
          <p:cNvSpPr>
            <a:spLocks noGrp="1"/>
          </p:cNvSpPr>
          <p:nvPr>
            <p:ph idx="1"/>
          </p:nvPr>
        </p:nvSpPr>
        <p:spPr>
          <a:xfrm>
            <a:off x="457200" y="2143116"/>
            <a:ext cx="8229600" cy="3983047"/>
          </a:xfrm>
        </p:spPr>
        <p:txBody>
          <a:bodyPr/>
          <a:lstStyle/>
          <a:p>
            <a:r>
              <a:rPr lang="en-GB" sz="2400" dirty="0" err="1"/>
              <a:t>Ingen</a:t>
            </a:r>
            <a:r>
              <a:rPr lang="en-GB" sz="2400" dirty="0"/>
              <a:t> </a:t>
            </a:r>
            <a:r>
              <a:rPr lang="en-GB" sz="2400" dirty="0" err="1"/>
              <a:t>signifikant</a:t>
            </a:r>
            <a:r>
              <a:rPr lang="en-GB" sz="2400" dirty="0"/>
              <a:t> </a:t>
            </a:r>
            <a:r>
              <a:rPr lang="en-GB" sz="2400" dirty="0" err="1"/>
              <a:t>skillnad</a:t>
            </a:r>
            <a:r>
              <a:rPr lang="en-GB" sz="2400" dirty="0"/>
              <a:t> </a:t>
            </a:r>
            <a:r>
              <a:rPr lang="en-GB" sz="2400" dirty="0" err="1"/>
              <a:t>ses</a:t>
            </a:r>
            <a:r>
              <a:rPr lang="en-GB" sz="2400" dirty="0"/>
              <a:t> </a:t>
            </a:r>
            <a:r>
              <a:rPr lang="en-GB" sz="2400" dirty="0" err="1"/>
              <a:t>i</a:t>
            </a:r>
            <a:r>
              <a:rPr lang="en-GB" sz="2400" dirty="0"/>
              <a:t> </a:t>
            </a:r>
            <a:r>
              <a:rPr lang="en-GB" sz="2400" dirty="0" err="1"/>
              <a:t>gruppen</a:t>
            </a:r>
            <a:r>
              <a:rPr lang="en-GB" sz="2400" dirty="0"/>
              <a:t> </a:t>
            </a:r>
            <a:br>
              <a:rPr lang="en-GB" sz="2400" dirty="0"/>
            </a:br>
            <a:r>
              <a:rPr lang="en-GB" sz="2400" b="1" dirty="0"/>
              <a:t>med DO (16/29) </a:t>
            </a:r>
            <a:r>
              <a:rPr lang="en-GB" sz="2400" dirty="0" err="1"/>
              <a:t>jämfört</a:t>
            </a:r>
            <a:r>
              <a:rPr lang="en-GB" sz="2400" dirty="0"/>
              <a:t> med </a:t>
            </a:r>
            <a:r>
              <a:rPr lang="en-GB" sz="2400" dirty="0" err="1"/>
              <a:t>patienter</a:t>
            </a:r>
            <a:r>
              <a:rPr lang="en-GB" sz="2400" dirty="0"/>
              <a:t> </a:t>
            </a:r>
            <a:r>
              <a:rPr lang="en-GB" sz="2400" b="1" dirty="0" err="1"/>
              <a:t>utan</a:t>
            </a:r>
            <a:r>
              <a:rPr lang="en-GB" sz="2400" b="1"/>
              <a:t> DO (</a:t>
            </a:r>
            <a:r>
              <a:rPr lang="en-GB" sz="2400" b="1" dirty="0"/>
              <a:t>13/29)</a:t>
            </a:r>
            <a:endParaRPr lang="en-GB" b="1" dirty="0"/>
          </a:p>
        </p:txBody>
      </p:sp>
      <p:sp>
        <p:nvSpPr>
          <p:cNvPr id="4" name="Date Placeholder 3"/>
          <p:cNvSpPr>
            <a:spLocks noGrp="1"/>
          </p:cNvSpPr>
          <p:nvPr>
            <p:ph type="dt" sz="half" idx="10"/>
          </p:nvPr>
        </p:nvSpPr>
        <p:spPr/>
        <p:txBody>
          <a:bodyPr/>
          <a:lstStyle/>
          <a:p>
            <a:fld id="{4C978EC7-0228-4157-8434-34A3F5921AA3}" type="datetime1">
              <a:rPr lang="sv-SE" smtClean="0"/>
              <a:pPr/>
              <a:t>2022-10-31</a:t>
            </a:fld>
            <a:endParaRPr lang="sv-SE"/>
          </a:p>
        </p:txBody>
      </p:sp>
      <p:sp>
        <p:nvSpPr>
          <p:cNvPr id="5" name="Footer Placeholder 4"/>
          <p:cNvSpPr>
            <a:spLocks noGrp="1"/>
          </p:cNvSpPr>
          <p:nvPr>
            <p:ph type="ftr" sz="quarter" idx="11"/>
          </p:nvPr>
        </p:nvSpPr>
        <p:spPr/>
        <p:txBody>
          <a:bodyPr/>
          <a:lstStyle/>
          <a:p>
            <a:r>
              <a:rPr lang="sv-SE"/>
              <a:t>Caroline Elmér MD, Gynekolog och Urolog, Sthlms Urogynmott</a:t>
            </a:r>
          </a:p>
        </p:txBody>
      </p:sp>
      <p:graphicFrame>
        <p:nvGraphicFramePr>
          <p:cNvPr id="6" name="Table 5"/>
          <p:cNvGraphicFramePr>
            <a:graphicFrameLocks noGrp="1"/>
          </p:cNvGraphicFramePr>
          <p:nvPr/>
        </p:nvGraphicFramePr>
        <p:xfrm>
          <a:off x="1040756" y="3286124"/>
          <a:ext cx="7103144" cy="1935488"/>
        </p:xfrm>
        <a:graphic>
          <a:graphicData uri="http://schemas.openxmlformats.org/drawingml/2006/table">
            <a:tbl>
              <a:tblPr firstRow="1" bandRow="1">
                <a:tableStyleId>{EB344D84-9AFB-497E-A393-DC336BA19D2E}</a:tableStyleId>
              </a:tblPr>
              <a:tblGrid>
                <a:gridCol w="1775786">
                  <a:extLst>
                    <a:ext uri="{9D8B030D-6E8A-4147-A177-3AD203B41FA5}">
                      <a16:colId xmlns:a16="http://schemas.microsoft.com/office/drawing/2014/main" val="20000"/>
                    </a:ext>
                  </a:extLst>
                </a:gridCol>
                <a:gridCol w="1775786">
                  <a:extLst>
                    <a:ext uri="{9D8B030D-6E8A-4147-A177-3AD203B41FA5}">
                      <a16:colId xmlns:a16="http://schemas.microsoft.com/office/drawing/2014/main" val="20001"/>
                    </a:ext>
                  </a:extLst>
                </a:gridCol>
                <a:gridCol w="1775786">
                  <a:extLst>
                    <a:ext uri="{9D8B030D-6E8A-4147-A177-3AD203B41FA5}">
                      <a16:colId xmlns:a16="http://schemas.microsoft.com/office/drawing/2014/main" val="20002"/>
                    </a:ext>
                  </a:extLst>
                </a:gridCol>
                <a:gridCol w="1775786">
                  <a:extLst>
                    <a:ext uri="{9D8B030D-6E8A-4147-A177-3AD203B41FA5}">
                      <a16:colId xmlns:a16="http://schemas.microsoft.com/office/drawing/2014/main" val="20003"/>
                    </a:ext>
                  </a:extLst>
                </a:gridCol>
              </a:tblGrid>
              <a:tr h="11430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2000" dirty="0"/>
                        <a:t>Symptom</a:t>
                      </a:r>
                      <a:r>
                        <a:rPr lang="sv-SE" sz="2000" baseline="0" dirty="0"/>
                        <a:t> score (poäng-skillnad)</a:t>
                      </a:r>
                      <a:endParaRPr lang="sv-SE"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2000" dirty="0"/>
                        <a:t>Med DO</a:t>
                      </a:r>
                    </a:p>
                    <a:p>
                      <a:pPr marL="0" marR="0" indent="0" algn="ctr" defTabSz="914400" rtl="0" eaLnBrk="1" fontAlgn="auto" latinLnBrk="0" hangingPunct="1">
                        <a:lnSpc>
                          <a:spcPct val="100000"/>
                        </a:lnSpc>
                        <a:spcBef>
                          <a:spcPts val="0"/>
                        </a:spcBef>
                        <a:spcAft>
                          <a:spcPts val="0"/>
                        </a:spcAft>
                        <a:buClrTx/>
                        <a:buSzTx/>
                        <a:buFontTx/>
                        <a:buNone/>
                        <a:tabLst/>
                        <a:defRPr/>
                      </a:pPr>
                      <a:endParaRPr lang="sv-SE"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2000" dirty="0"/>
                        <a:t>Utan DO</a:t>
                      </a:r>
                    </a:p>
                    <a:p>
                      <a:pPr marL="0" marR="0" indent="0" algn="ctr" defTabSz="914400" rtl="0" eaLnBrk="1" fontAlgn="auto" latinLnBrk="0" hangingPunct="1">
                        <a:lnSpc>
                          <a:spcPct val="100000"/>
                        </a:lnSpc>
                        <a:spcBef>
                          <a:spcPts val="0"/>
                        </a:spcBef>
                        <a:spcAft>
                          <a:spcPts val="0"/>
                        </a:spcAft>
                        <a:buClrTx/>
                        <a:buSzTx/>
                        <a:buFontTx/>
                        <a:buNone/>
                        <a:tabLst/>
                        <a:defRPr/>
                      </a:pPr>
                      <a:endParaRPr lang="sv-SE" sz="2000" dirty="0"/>
                    </a:p>
                    <a:p>
                      <a:pPr algn="ctr"/>
                      <a:endParaRPr lang="sv-SE" sz="2000" dirty="0"/>
                    </a:p>
                  </a:txBody>
                  <a:tcPr/>
                </a:tc>
                <a:tc>
                  <a:txBody>
                    <a:bodyPr/>
                    <a:lstStyle/>
                    <a:p>
                      <a:pPr algn="ctr"/>
                      <a:r>
                        <a:rPr lang="sv-SE" sz="2000" dirty="0"/>
                        <a:t>p-värde</a:t>
                      </a:r>
                      <a:br>
                        <a:rPr lang="sv-SE" sz="2000" dirty="0"/>
                      </a:br>
                      <a:r>
                        <a:rPr lang="sv-SE" sz="1100" dirty="0"/>
                        <a:t>Mann</a:t>
                      </a:r>
                      <a:r>
                        <a:rPr lang="sv-SE" sz="1100" baseline="0" dirty="0"/>
                        <a:t> Whitney U test</a:t>
                      </a:r>
                      <a:endParaRPr lang="sv-SE" sz="2000" i="1" dirty="0"/>
                    </a:p>
                  </a:txBody>
                  <a:tcPr/>
                </a:tc>
                <a:extLst>
                  <a:ext uri="{0D108BD9-81ED-4DB2-BD59-A6C34878D82A}">
                    <a16:rowId xmlns:a16="http://schemas.microsoft.com/office/drawing/2014/main" val="10000"/>
                  </a:ext>
                </a:extLst>
              </a:tr>
              <a:tr h="267557">
                <a:tc>
                  <a:txBody>
                    <a:bodyPr/>
                    <a:lstStyle/>
                    <a:p>
                      <a:r>
                        <a:rPr lang="sv-SE" sz="2000" dirty="0"/>
                        <a:t>UDI -6</a:t>
                      </a:r>
                      <a:endParaRPr lang="sv-SE" sz="2000" b="1" dirty="0"/>
                    </a:p>
                  </a:txBody>
                  <a:tcPr/>
                </a:tc>
                <a:tc>
                  <a:txBody>
                    <a:bodyPr/>
                    <a:lstStyle/>
                    <a:p>
                      <a:pPr algn="ctr"/>
                      <a:r>
                        <a:rPr lang="sv-SE" sz="2000" dirty="0"/>
                        <a:t>-20.14</a:t>
                      </a:r>
                    </a:p>
                  </a:txBody>
                  <a:tcPr marL="68580" marR="68580"/>
                </a:tc>
                <a:tc>
                  <a:txBody>
                    <a:bodyPr/>
                    <a:lstStyle/>
                    <a:p>
                      <a:pPr algn="ctr"/>
                      <a:r>
                        <a:rPr lang="sv-SE" sz="2000" dirty="0"/>
                        <a:t>-19.32</a:t>
                      </a:r>
                    </a:p>
                  </a:txBody>
                  <a:tcPr marL="68580" marR="68580"/>
                </a:tc>
                <a:tc>
                  <a:txBody>
                    <a:bodyPr/>
                    <a:lstStyle/>
                    <a:p>
                      <a:pPr algn="ctr"/>
                      <a:r>
                        <a:rPr lang="sv-SE" sz="2000" dirty="0"/>
                        <a:t>p=0.843</a:t>
                      </a:r>
                    </a:p>
                  </a:txBody>
                  <a:tcPr/>
                </a:tc>
                <a:extLst>
                  <a:ext uri="{0D108BD9-81ED-4DB2-BD59-A6C34878D82A}">
                    <a16:rowId xmlns:a16="http://schemas.microsoft.com/office/drawing/2014/main" val="10001"/>
                  </a:ext>
                </a:extLst>
              </a:tr>
              <a:tr h="267557">
                <a:tc>
                  <a:txBody>
                    <a:bodyPr/>
                    <a:lstStyle/>
                    <a:p>
                      <a:r>
                        <a:rPr lang="sv-SE" sz="2000" dirty="0"/>
                        <a:t>IIQ-7</a:t>
                      </a:r>
                      <a:endParaRPr lang="sv-SE" sz="2000" b="1" dirty="0"/>
                    </a:p>
                  </a:txBody>
                  <a:tcPr/>
                </a:tc>
                <a:tc>
                  <a:txBody>
                    <a:bodyPr/>
                    <a:lstStyle/>
                    <a:p>
                      <a:pPr algn="ctr"/>
                      <a:r>
                        <a:rPr lang="sv-SE" sz="2000" dirty="0"/>
                        <a:t>-32.59</a:t>
                      </a:r>
                    </a:p>
                  </a:txBody>
                  <a:tcPr marL="68580" marR="68580"/>
                </a:tc>
                <a:tc>
                  <a:txBody>
                    <a:bodyPr/>
                    <a:lstStyle/>
                    <a:p>
                      <a:pPr algn="ctr"/>
                      <a:r>
                        <a:rPr lang="sv-SE" sz="2000" dirty="0"/>
                        <a:t>-25.40*</a:t>
                      </a:r>
                    </a:p>
                  </a:txBody>
                  <a:tcPr marL="68580" marR="68580"/>
                </a:tc>
                <a:tc>
                  <a:txBody>
                    <a:bodyPr/>
                    <a:lstStyle/>
                    <a:p>
                      <a:pPr algn="ctr"/>
                      <a:r>
                        <a:rPr lang="sv-SE" sz="2000" dirty="0"/>
                        <a:t>p=0.816</a:t>
                      </a:r>
                    </a:p>
                  </a:txBody>
                  <a:tcPr/>
                </a:tc>
                <a:extLst>
                  <a:ext uri="{0D108BD9-81ED-4DB2-BD59-A6C34878D82A}">
                    <a16:rowId xmlns:a16="http://schemas.microsoft.com/office/drawing/2014/main" val="10002"/>
                  </a:ext>
                </a:extLst>
              </a:tr>
            </a:tbl>
          </a:graphicData>
        </a:graphic>
      </p:graphicFrame>
      <p:sp>
        <p:nvSpPr>
          <p:cNvPr id="7" name="TextBox 6"/>
          <p:cNvSpPr txBox="1"/>
          <p:nvPr/>
        </p:nvSpPr>
        <p:spPr>
          <a:xfrm>
            <a:off x="1000100" y="5429264"/>
            <a:ext cx="7286676" cy="523220"/>
          </a:xfrm>
          <a:prstGeom prst="rect">
            <a:avLst/>
          </a:prstGeom>
          <a:noFill/>
        </p:spPr>
        <p:txBody>
          <a:bodyPr wrap="square" rtlCol="0">
            <a:spAutoFit/>
          </a:bodyPr>
          <a:lstStyle/>
          <a:p>
            <a:r>
              <a:rPr lang="en-GB" sz="1400" dirty="0"/>
              <a:t>*En outlier </a:t>
            </a:r>
            <a:r>
              <a:rPr lang="en-GB" sz="1400" dirty="0" err="1"/>
              <a:t>visar</a:t>
            </a:r>
            <a:r>
              <a:rPr lang="en-GB" sz="1400" dirty="0"/>
              <a:t> </a:t>
            </a:r>
            <a:r>
              <a:rPr lang="en-GB" sz="1400" dirty="0" err="1"/>
              <a:t>kraftig</a:t>
            </a:r>
            <a:r>
              <a:rPr lang="en-GB" sz="1400" dirty="0"/>
              <a:t> </a:t>
            </a:r>
            <a:r>
              <a:rPr lang="en-GB" sz="1400" dirty="0" err="1"/>
              <a:t>försämring</a:t>
            </a:r>
            <a:r>
              <a:rPr lang="en-GB" sz="1400" dirty="0"/>
              <a:t> (score </a:t>
            </a:r>
            <a:r>
              <a:rPr lang="en-GB" sz="1400" dirty="0" err="1"/>
              <a:t>ökar</a:t>
            </a:r>
            <a:r>
              <a:rPr lang="en-GB" sz="1400" dirty="0"/>
              <a:t>); </a:t>
            </a:r>
            <a:r>
              <a:rPr lang="en-GB" sz="1400" dirty="0" err="1"/>
              <a:t>stor</a:t>
            </a:r>
            <a:r>
              <a:rPr lang="en-GB" sz="1400" dirty="0"/>
              <a:t> </a:t>
            </a:r>
            <a:r>
              <a:rPr lang="en-GB" sz="1400" dirty="0" err="1"/>
              <a:t>varians</a:t>
            </a:r>
            <a:r>
              <a:rPr lang="en-GB" sz="1400" dirty="0"/>
              <a:t>. Om </a:t>
            </a:r>
            <a:r>
              <a:rPr lang="en-GB" sz="1400" dirty="0" err="1"/>
              <a:t>denna</a:t>
            </a:r>
            <a:r>
              <a:rPr lang="en-GB" sz="1400" dirty="0"/>
              <a:t> </a:t>
            </a:r>
            <a:r>
              <a:rPr lang="en-GB" sz="1400" dirty="0" err="1"/>
              <a:t>tas</a:t>
            </a:r>
            <a:r>
              <a:rPr lang="en-GB" sz="1400" dirty="0"/>
              <a:t> </a:t>
            </a:r>
            <a:r>
              <a:rPr lang="en-GB" sz="1400" dirty="0" err="1"/>
              <a:t>bort</a:t>
            </a:r>
            <a:r>
              <a:rPr lang="en-GB" sz="1400" dirty="0"/>
              <a:t>  </a:t>
            </a:r>
            <a:r>
              <a:rPr lang="en-GB" sz="1400" dirty="0" err="1"/>
              <a:t>blir</a:t>
            </a:r>
            <a:r>
              <a:rPr lang="en-GB" sz="1400" dirty="0"/>
              <a:t> </a:t>
            </a:r>
            <a:r>
              <a:rPr lang="en-GB" sz="1400" dirty="0" err="1"/>
              <a:t>värdet</a:t>
            </a:r>
            <a:r>
              <a:rPr lang="en-GB" sz="1400" dirty="0"/>
              <a:t> </a:t>
            </a:r>
            <a:br>
              <a:rPr lang="en-GB" sz="1400" dirty="0"/>
            </a:br>
            <a:r>
              <a:rPr lang="en-GB" sz="1400" dirty="0"/>
              <a:t>-34.60 : </a:t>
            </a:r>
            <a:r>
              <a:rPr lang="en-GB" sz="1400" dirty="0" err="1"/>
              <a:t>gruppen</a:t>
            </a:r>
            <a:r>
              <a:rPr lang="en-GB" sz="1400" dirty="0"/>
              <a:t> </a:t>
            </a:r>
            <a:r>
              <a:rPr lang="en-GB" sz="1400" dirty="0" err="1"/>
              <a:t>utan</a:t>
            </a:r>
            <a:r>
              <a:rPr lang="en-GB" sz="1400" dirty="0"/>
              <a:t> DO </a:t>
            </a:r>
            <a:r>
              <a:rPr lang="en-GB" sz="1400" dirty="0" err="1"/>
              <a:t>blir</a:t>
            </a:r>
            <a:r>
              <a:rPr lang="en-GB" sz="1400" dirty="0"/>
              <a:t> </a:t>
            </a:r>
            <a:r>
              <a:rPr lang="en-GB" sz="1400" dirty="0" err="1"/>
              <a:t>mer</a:t>
            </a:r>
            <a:r>
              <a:rPr lang="en-GB" sz="1400" dirty="0"/>
              <a:t> </a:t>
            </a:r>
            <a:r>
              <a:rPr lang="en-GB" sz="1400" dirty="0" err="1"/>
              <a:t>hjälpta</a:t>
            </a:r>
            <a:r>
              <a:rPr lang="en-GB" sz="1400" dirty="0"/>
              <a:t> </a:t>
            </a:r>
            <a:r>
              <a:rPr lang="en-GB" sz="1400" dirty="0" err="1"/>
              <a:t>av</a:t>
            </a:r>
            <a:r>
              <a:rPr lang="en-GB" sz="1400" dirty="0"/>
              <a:t> Botox. </a:t>
            </a:r>
          </a:p>
        </p:txBody>
      </p:sp>
      <p:pic>
        <p:nvPicPr>
          <p:cNvPr id="8" name="Bildobjekt 1"/>
          <p:cNvPicPr/>
          <p:nvPr/>
        </p:nvPicPr>
        <p:blipFill>
          <a:blip r:embed="rId2" cstate="print"/>
          <a:stretch>
            <a:fillRect/>
          </a:stretch>
        </p:blipFill>
        <p:spPr>
          <a:xfrm>
            <a:off x="7634278" y="6357958"/>
            <a:ext cx="1509722" cy="50006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TACK!</a:t>
            </a:r>
          </a:p>
        </p:txBody>
      </p:sp>
      <p:sp>
        <p:nvSpPr>
          <p:cNvPr id="4" name="Date Placeholder 3"/>
          <p:cNvSpPr>
            <a:spLocks noGrp="1"/>
          </p:cNvSpPr>
          <p:nvPr>
            <p:ph type="dt" sz="half" idx="10"/>
          </p:nvPr>
        </p:nvSpPr>
        <p:spPr/>
        <p:txBody>
          <a:bodyPr/>
          <a:lstStyle/>
          <a:p>
            <a:fld id="{4C978EC7-0228-4157-8434-34A3F5921AA3}" type="datetime1">
              <a:rPr lang="sv-SE" smtClean="0"/>
              <a:pPr/>
              <a:t>2022-10-31</a:t>
            </a:fld>
            <a:endParaRPr lang="sv-SE"/>
          </a:p>
        </p:txBody>
      </p:sp>
      <p:sp>
        <p:nvSpPr>
          <p:cNvPr id="5" name="Footer Placeholder 4"/>
          <p:cNvSpPr>
            <a:spLocks noGrp="1"/>
          </p:cNvSpPr>
          <p:nvPr>
            <p:ph type="ftr" sz="quarter" idx="11"/>
          </p:nvPr>
        </p:nvSpPr>
        <p:spPr/>
        <p:txBody>
          <a:bodyPr/>
          <a:lstStyle/>
          <a:p>
            <a:r>
              <a:rPr lang="sv-SE"/>
              <a:t>Caroline Elmér MD, Gynekolog och Urolog, Sthlms Urogynmott</a:t>
            </a:r>
          </a:p>
        </p:txBody>
      </p:sp>
      <p:pic>
        <p:nvPicPr>
          <p:cNvPr id="3074" name="Picture 2" descr="Bästa på-landet-tårta | Recept ICA.se">
            <a:extLst>
              <a:ext uri="{FF2B5EF4-FFF2-40B4-BE49-F238E27FC236}">
                <a16:creationId xmlns:a16="http://schemas.microsoft.com/office/drawing/2014/main" id="{6C9D5FF8-8860-4D0D-AB27-9987364541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159740"/>
            <a:ext cx="6701497" cy="56919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4525963"/>
          </a:xfrm>
        </p:spPr>
        <p:txBody>
          <a:bodyPr>
            <a:normAutofit fontScale="85000" lnSpcReduction="20000"/>
          </a:bodyPr>
          <a:lstStyle/>
          <a:p>
            <a:pPr marL="0" indent="0">
              <a:buNone/>
            </a:pPr>
            <a:endParaRPr lang="sv-SE" dirty="0"/>
          </a:p>
          <a:p>
            <a:pPr marL="0" indent="0">
              <a:buNone/>
            </a:pPr>
            <a:r>
              <a:rPr lang="sv-SE" sz="3600" b="1" dirty="0" err="1"/>
              <a:t>European</a:t>
            </a:r>
            <a:r>
              <a:rPr lang="sv-SE" sz="3600" b="1" dirty="0"/>
              <a:t> Association </a:t>
            </a:r>
            <a:r>
              <a:rPr lang="sv-SE" sz="3600" b="1" dirty="0" err="1"/>
              <a:t>of</a:t>
            </a:r>
            <a:r>
              <a:rPr lang="sv-SE" sz="3600" b="1" dirty="0"/>
              <a:t> </a:t>
            </a:r>
            <a:r>
              <a:rPr lang="sv-SE" sz="3600" b="1" dirty="0" err="1"/>
              <a:t>Urology</a:t>
            </a:r>
            <a:r>
              <a:rPr lang="sv-SE" sz="3600" b="1" dirty="0"/>
              <a:t> </a:t>
            </a:r>
            <a:br>
              <a:rPr lang="sv-SE" sz="3600" b="1" dirty="0"/>
            </a:br>
            <a:r>
              <a:rPr lang="sv-SE" sz="3600" b="1" dirty="0"/>
              <a:t>- </a:t>
            </a:r>
            <a:r>
              <a:rPr lang="sv-SE" sz="3600" b="1" dirty="0" err="1"/>
              <a:t>guidelines</a:t>
            </a:r>
            <a:r>
              <a:rPr lang="sv-SE" sz="3600" b="1" dirty="0"/>
              <a:t> 2022</a:t>
            </a:r>
            <a:r>
              <a:rPr lang="sv-SE" sz="3600" dirty="0"/>
              <a:t>:</a:t>
            </a:r>
            <a:r>
              <a:rPr lang="sv-SE" dirty="0"/>
              <a:t> </a:t>
            </a:r>
          </a:p>
          <a:p>
            <a:pPr marL="0" indent="0">
              <a:buNone/>
            </a:pPr>
            <a:endParaRPr lang="sv-SE" dirty="0"/>
          </a:p>
          <a:p>
            <a:r>
              <a:rPr lang="en-US" dirty="0"/>
              <a:t>Offer bladder wall injections of </a:t>
            </a:r>
            <a:r>
              <a:rPr lang="en-US" dirty="0" err="1"/>
              <a:t>onabotulinum</a:t>
            </a:r>
            <a:r>
              <a:rPr lang="en-US" dirty="0"/>
              <a:t> toxin A to patients with UUI refractory to conservative therapy (such as PFMT and/or drug treatment).</a:t>
            </a:r>
          </a:p>
          <a:p>
            <a:r>
              <a:rPr lang="en-US" dirty="0" err="1"/>
              <a:t>Onabotulinum</a:t>
            </a:r>
            <a:r>
              <a:rPr lang="en-US" dirty="0"/>
              <a:t> toxin A (100 U) is superior to anticholinergics and mirabegron for cure of UUI and improvement of symptoms of OAB at twelve weeks. Level of evidence 1a</a:t>
            </a:r>
          </a:p>
        </p:txBody>
      </p:sp>
      <p:sp>
        <p:nvSpPr>
          <p:cNvPr id="4" name="Date Placeholder 3"/>
          <p:cNvSpPr>
            <a:spLocks noGrp="1"/>
          </p:cNvSpPr>
          <p:nvPr>
            <p:ph type="dt" sz="half" idx="10"/>
          </p:nvPr>
        </p:nvSpPr>
        <p:spPr/>
        <p:txBody>
          <a:bodyPr/>
          <a:lstStyle/>
          <a:p>
            <a:fld id="{1C6471FF-ED02-42DA-AE26-4F1D5C88C9A0}" type="datetime1">
              <a:rPr lang="sv-SE" smtClean="0"/>
              <a:pPr/>
              <a:t>2022-10-31</a:t>
            </a:fld>
            <a:endParaRPr lang="sv-SE"/>
          </a:p>
        </p:txBody>
      </p:sp>
      <p:sp>
        <p:nvSpPr>
          <p:cNvPr id="5" name="Footer Placeholder 4"/>
          <p:cNvSpPr>
            <a:spLocks noGrp="1"/>
          </p:cNvSpPr>
          <p:nvPr>
            <p:ph type="ftr" sz="quarter" idx="11"/>
          </p:nvPr>
        </p:nvSpPr>
        <p:spPr/>
        <p:txBody>
          <a:bodyPr/>
          <a:lstStyle/>
          <a:p>
            <a:r>
              <a:rPr lang="sv-SE"/>
              <a:t>Caroline Elmér MD, Gynekolog och Urolog, Sthlms Urogynmott</a:t>
            </a:r>
          </a:p>
        </p:txBody>
      </p:sp>
      <p:pic>
        <p:nvPicPr>
          <p:cNvPr id="7" name="Bildobjekt 1"/>
          <p:cNvPicPr/>
          <p:nvPr/>
        </p:nvPicPr>
        <p:blipFill>
          <a:blip r:embed="rId2" cstate="print"/>
          <a:stretch>
            <a:fillRect/>
          </a:stretch>
        </p:blipFill>
        <p:spPr>
          <a:xfrm>
            <a:off x="7634278" y="6357958"/>
            <a:ext cx="1509722" cy="50006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Behandlingstrappa</a:t>
            </a:r>
          </a:p>
        </p:txBody>
      </p:sp>
      <p:grpSp>
        <p:nvGrpSpPr>
          <p:cNvPr id="3" name="Group 19"/>
          <p:cNvGrpSpPr/>
          <p:nvPr/>
        </p:nvGrpSpPr>
        <p:grpSpPr>
          <a:xfrm>
            <a:off x="251520" y="1772816"/>
            <a:ext cx="8640960" cy="4320480"/>
            <a:chOff x="971600" y="1277144"/>
            <a:chExt cx="8640960" cy="4320480"/>
          </a:xfrm>
        </p:grpSpPr>
        <p:sp>
          <p:nvSpPr>
            <p:cNvPr id="15" name="Rectangle 14"/>
            <p:cNvSpPr/>
            <p:nvPr/>
          </p:nvSpPr>
          <p:spPr>
            <a:xfrm>
              <a:off x="971600" y="4869160"/>
              <a:ext cx="1440160" cy="72008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ctangle 15"/>
            <p:cNvSpPr/>
            <p:nvPr/>
          </p:nvSpPr>
          <p:spPr>
            <a:xfrm>
              <a:off x="2411760" y="4149080"/>
              <a:ext cx="1440160" cy="144854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ctangle 16"/>
            <p:cNvSpPr/>
            <p:nvPr/>
          </p:nvSpPr>
          <p:spPr>
            <a:xfrm>
              <a:off x="3851920" y="3429000"/>
              <a:ext cx="1440160" cy="216024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ctangle 17"/>
            <p:cNvSpPr/>
            <p:nvPr/>
          </p:nvSpPr>
          <p:spPr>
            <a:xfrm>
              <a:off x="5292080" y="2708920"/>
              <a:ext cx="1440160" cy="28803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ctangle 18"/>
            <p:cNvSpPr/>
            <p:nvPr/>
          </p:nvSpPr>
          <p:spPr>
            <a:xfrm>
              <a:off x="6732240" y="1988840"/>
              <a:ext cx="1440160" cy="36004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ctangle 45"/>
            <p:cNvSpPr/>
            <p:nvPr/>
          </p:nvSpPr>
          <p:spPr>
            <a:xfrm>
              <a:off x="8172400" y="1277144"/>
              <a:ext cx="1440160" cy="432048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4" name="TextBox 43"/>
          <p:cNvSpPr txBox="1"/>
          <p:nvPr/>
        </p:nvSpPr>
        <p:spPr>
          <a:xfrm>
            <a:off x="1691680" y="4870901"/>
            <a:ext cx="1656184" cy="646331"/>
          </a:xfrm>
          <a:prstGeom prst="rect">
            <a:avLst/>
          </a:prstGeom>
          <a:noFill/>
        </p:spPr>
        <p:txBody>
          <a:bodyPr wrap="square" rtlCol="0">
            <a:spAutoFit/>
          </a:bodyPr>
          <a:lstStyle/>
          <a:p>
            <a:r>
              <a:rPr lang="sv-SE" dirty="0"/>
              <a:t>1)</a:t>
            </a:r>
            <a:r>
              <a:rPr lang="sv-SE" dirty="0" err="1"/>
              <a:t>Antichol</a:t>
            </a:r>
            <a:br>
              <a:rPr lang="sv-SE" dirty="0"/>
            </a:br>
            <a:r>
              <a:rPr lang="sv-SE" dirty="0"/>
              <a:t>2)</a:t>
            </a:r>
            <a:r>
              <a:rPr lang="sv-SE" dirty="0" err="1"/>
              <a:t>Mirabegron</a:t>
            </a:r>
            <a:r>
              <a:rPr lang="sv-SE" dirty="0"/>
              <a:t> </a:t>
            </a:r>
          </a:p>
        </p:txBody>
      </p:sp>
      <p:sp>
        <p:nvSpPr>
          <p:cNvPr id="45" name="TextBox 44"/>
          <p:cNvSpPr txBox="1"/>
          <p:nvPr/>
        </p:nvSpPr>
        <p:spPr>
          <a:xfrm>
            <a:off x="3131840" y="4150821"/>
            <a:ext cx="1440160" cy="1477328"/>
          </a:xfrm>
          <a:prstGeom prst="rect">
            <a:avLst/>
          </a:prstGeom>
          <a:noFill/>
        </p:spPr>
        <p:txBody>
          <a:bodyPr wrap="square" rtlCol="0">
            <a:spAutoFit/>
          </a:bodyPr>
          <a:lstStyle/>
          <a:p>
            <a:r>
              <a:rPr lang="sv-SE" dirty="0"/>
              <a:t>Uroterapi, tibialisnerv-/el-stim, akupunktur etc</a:t>
            </a:r>
          </a:p>
        </p:txBody>
      </p:sp>
      <p:sp>
        <p:nvSpPr>
          <p:cNvPr id="48" name="TextBox 47"/>
          <p:cNvSpPr txBox="1"/>
          <p:nvPr/>
        </p:nvSpPr>
        <p:spPr>
          <a:xfrm>
            <a:off x="4644008" y="3501008"/>
            <a:ext cx="1296144" cy="646331"/>
          </a:xfrm>
          <a:prstGeom prst="rect">
            <a:avLst/>
          </a:prstGeom>
          <a:noFill/>
        </p:spPr>
        <p:txBody>
          <a:bodyPr wrap="square" rtlCol="0">
            <a:spAutoFit/>
          </a:bodyPr>
          <a:lstStyle/>
          <a:p>
            <a:r>
              <a:rPr lang="sv-SE" dirty="0"/>
              <a:t>Botulinum-toxin</a:t>
            </a:r>
          </a:p>
        </p:txBody>
      </p:sp>
      <p:sp>
        <p:nvSpPr>
          <p:cNvPr id="49" name="TextBox 48"/>
          <p:cNvSpPr txBox="1"/>
          <p:nvPr/>
        </p:nvSpPr>
        <p:spPr>
          <a:xfrm>
            <a:off x="6012160" y="2851195"/>
            <a:ext cx="1440160" cy="646331"/>
          </a:xfrm>
          <a:prstGeom prst="rect">
            <a:avLst/>
          </a:prstGeom>
          <a:noFill/>
        </p:spPr>
        <p:txBody>
          <a:bodyPr wrap="square" rtlCol="0">
            <a:spAutoFit/>
          </a:bodyPr>
          <a:lstStyle/>
          <a:p>
            <a:r>
              <a:rPr lang="sv-SE" dirty="0"/>
              <a:t>Sakral nerv-modulering</a:t>
            </a:r>
          </a:p>
        </p:txBody>
      </p:sp>
      <p:sp>
        <p:nvSpPr>
          <p:cNvPr id="50" name="TextBox 49"/>
          <p:cNvSpPr txBox="1"/>
          <p:nvPr/>
        </p:nvSpPr>
        <p:spPr>
          <a:xfrm>
            <a:off x="7524328" y="2134597"/>
            <a:ext cx="1296144" cy="923330"/>
          </a:xfrm>
          <a:prstGeom prst="rect">
            <a:avLst/>
          </a:prstGeom>
          <a:noFill/>
        </p:spPr>
        <p:txBody>
          <a:bodyPr wrap="square" rtlCol="0">
            <a:spAutoFit/>
          </a:bodyPr>
          <a:lstStyle/>
          <a:p>
            <a:r>
              <a:rPr lang="sv-SE" dirty="0"/>
              <a:t>Augmen-tations-</a:t>
            </a:r>
            <a:br>
              <a:rPr lang="sv-SE" dirty="0"/>
            </a:br>
            <a:r>
              <a:rPr lang="sv-SE" dirty="0"/>
              <a:t>kirurgi</a:t>
            </a:r>
          </a:p>
        </p:txBody>
      </p:sp>
      <p:sp>
        <p:nvSpPr>
          <p:cNvPr id="25" name="Date Placeholder 24"/>
          <p:cNvSpPr>
            <a:spLocks noGrp="1"/>
          </p:cNvSpPr>
          <p:nvPr>
            <p:ph type="dt" sz="half" idx="10"/>
          </p:nvPr>
        </p:nvSpPr>
        <p:spPr/>
        <p:txBody>
          <a:bodyPr/>
          <a:lstStyle/>
          <a:p>
            <a:fld id="{B3B2AE78-BCA8-4FA7-9A8E-86ED3DBE7C73}" type="datetime1">
              <a:rPr lang="sv-SE" smtClean="0"/>
              <a:pPr/>
              <a:t>2022-10-31</a:t>
            </a:fld>
            <a:endParaRPr lang="sv-SE"/>
          </a:p>
        </p:txBody>
      </p:sp>
      <p:sp>
        <p:nvSpPr>
          <p:cNvPr id="26" name="Footer Placeholder 25"/>
          <p:cNvSpPr>
            <a:spLocks noGrp="1"/>
          </p:cNvSpPr>
          <p:nvPr>
            <p:ph type="ftr" sz="quarter" idx="11"/>
          </p:nvPr>
        </p:nvSpPr>
        <p:spPr/>
        <p:txBody>
          <a:bodyPr/>
          <a:lstStyle/>
          <a:p>
            <a:r>
              <a:rPr lang="sv-SE"/>
              <a:t>Caroline Elmér MD, Gynekolog och Urolog, Sthlms Urogynmott</a:t>
            </a:r>
          </a:p>
        </p:txBody>
      </p:sp>
      <p:sp>
        <p:nvSpPr>
          <p:cNvPr id="28" name="TextBox 27"/>
          <p:cNvSpPr txBox="1"/>
          <p:nvPr/>
        </p:nvSpPr>
        <p:spPr>
          <a:xfrm>
            <a:off x="251520" y="5374957"/>
            <a:ext cx="1800200" cy="646331"/>
          </a:xfrm>
          <a:prstGeom prst="rect">
            <a:avLst/>
          </a:prstGeom>
          <a:noFill/>
        </p:spPr>
        <p:txBody>
          <a:bodyPr wrap="square" rtlCol="0">
            <a:spAutoFit/>
          </a:bodyPr>
          <a:lstStyle/>
          <a:p>
            <a:r>
              <a:rPr lang="sv-SE" dirty="0"/>
              <a:t>Livsstil, blås-träning</a:t>
            </a:r>
          </a:p>
        </p:txBody>
      </p:sp>
      <p:pic>
        <p:nvPicPr>
          <p:cNvPr id="18434" name="Picture 2" descr="http://jhquesada.com/wp-content/uploads/2013/07/man-walking.png"/>
          <p:cNvPicPr>
            <a:picLocks noChangeAspect="1" noChangeArrowheads="1"/>
          </p:cNvPicPr>
          <p:nvPr/>
        </p:nvPicPr>
        <p:blipFill>
          <a:blip r:embed="rId2" cstate="print"/>
          <a:srcRect/>
          <a:stretch>
            <a:fillRect/>
          </a:stretch>
        </p:blipFill>
        <p:spPr bwMode="auto">
          <a:xfrm flipH="1">
            <a:off x="1835696" y="1916832"/>
            <a:ext cx="2232248" cy="2232248"/>
          </a:xfrm>
          <a:prstGeom prst="rect">
            <a:avLst/>
          </a:prstGeom>
          <a:noFill/>
        </p:spPr>
      </p:pic>
      <p:pic>
        <p:nvPicPr>
          <p:cNvPr id="20" name="Bildobjekt 1"/>
          <p:cNvPicPr/>
          <p:nvPr/>
        </p:nvPicPr>
        <p:blipFill>
          <a:blip r:embed="rId3" cstate="print"/>
          <a:stretch>
            <a:fillRect/>
          </a:stretch>
        </p:blipFill>
        <p:spPr>
          <a:xfrm>
            <a:off x="7634278" y="6357958"/>
            <a:ext cx="1509722" cy="50006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53821" y="692696"/>
            <a:ext cx="7917473" cy="606540"/>
          </a:xfrm>
        </p:spPr>
        <p:txBody>
          <a:bodyPr anchor="t">
            <a:noAutofit/>
          </a:bodyPr>
          <a:lstStyle/>
          <a:p>
            <a:r>
              <a:rPr lang="sv-SE" sz="2800" b="1" dirty="0"/>
              <a:t>Trängningar, trängningsinkontinens </a:t>
            </a:r>
            <a:br>
              <a:rPr lang="sv-SE" sz="2800" b="1" dirty="0"/>
            </a:br>
            <a:r>
              <a:rPr lang="sv-SE" sz="2800" b="1" dirty="0"/>
              <a:t>– Effekt av läkemedel </a:t>
            </a:r>
            <a:br>
              <a:rPr lang="sv-SE" sz="4800" b="1" dirty="0"/>
            </a:br>
            <a:endParaRPr lang="sv-SE" sz="4800" b="1" dirty="0"/>
          </a:p>
        </p:txBody>
      </p:sp>
      <p:sp>
        <p:nvSpPr>
          <p:cNvPr id="4" name="Platshållare för innehåll 3"/>
          <p:cNvSpPr>
            <a:spLocks noGrp="1"/>
          </p:cNvSpPr>
          <p:nvPr>
            <p:ph sz="half" idx="12"/>
          </p:nvPr>
        </p:nvSpPr>
        <p:spPr>
          <a:xfrm>
            <a:off x="81117" y="1768807"/>
            <a:ext cx="9062884" cy="3263504"/>
          </a:xfrm>
        </p:spPr>
        <p:txBody>
          <a:bodyPr>
            <a:normAutofit/>
          </a:bodyPr>
          <a:lstStyle/>
          <a:p>
            <a:pPr marL="0" indent="0">
              <a:lnSpc>
                <a:spcPct val="150000"/>
              </a:lnSpc>
              <a:buClr>
                <a:srgbClr val="00AA3A"/>
              </a:buClr>
              <a:buNone/>
            </a:pPr>
            <a:r>
              <a:rPr lang="sv-SE" dirty="0">
                <a:solidFill>
                  <a:srgbClr val="000000"/>
                </a:solidFill>
              </a:rPr>
              <a:t> </a:t>
            </a:r>
          </a:p>
          <a:p>
            <a:pPr marL="0" indent="0">
              <a:buClr>
                <a:srgbClr val="00AA3A"/>
              </a:buClr>
              <a:buNone/>
            </a:pPr>
            <a:endParaRPr lang="sv-SE" dirty="0">
              <a:solidFill>
                <a:srgbClr val="000000"/>
              </a:solidFill>
            </a:endParaRPr>
          </a:p>
          <a:p>
            <a:pPr marL="0" indent="0">
              <a:buClr>
                <a:srgbClr val="00AA3A"/>
              </a:buClr>
              <a:buNone/>
            </a:pPr>
            <a:r>
              <a:rPr lang="sv-SE" dirty="0">
                <a:solidFill>
                  <a:srgbClr val="000000"/>
                </a:solidFill>
              </a:rPr>
              <a:t>				</a:t>
            </a:r>
            <a:r>
              <a:rPr lang="sv-SE" i="1" dirty="0">
                <a:solidFill>
                  <a:srgbClr val="000000"/>
                </a:solidFill>
              </a:rPr>
              <a:t>	</a:t>
            </a:r>
          </a:p>
          <a:p>
            <a:pPr marL="0" indent="0">
              <a:buClr>
                <a:srgbClr val="00AA3A"/>
              </a:buClr>
              <a:buNone/>
            </a:pPr>
            <a:endParaRPr lang="sv-SE" sz="1350" dirty="0">
              <a:solidFill>
                <a:srgbClr val="000000"/>
              </a:solidFill>
            </a:endParaRPr>
          </a:p>
          <a:p>
            <a:pPr marL="0" indent="0">
              <a:buClr>
                <a:srgbClr val="00AA3A"/>
              </a:buClr>
              <a:buNone/>
            </a:pPr>
            <a:endParaRPr lang="sv-SE" sz="1350" dirty="0">
              <a:solidFill>
                <a:srgbClr val="000000"/>
              </a:solidFill>
            </a:endParaRPr>
          </a:p>
          <a:p>
            <a:pPr marL="0" indent="0">
              <a:buClr>
                <a:srgbClr val="00AA3A"/>
              </a:buClr>
              <a:buNone/>
            </a:pPr>
            <a:r>
              <a:rPr lang="sv-SE" sz="1350" i="1" dirty="0">
                <a:solidFill>
                  <a:srgbClr val="000000"/>
                </a:solidFill>
              </a:rPr>
              <a:t>	</a:t>
            </a:r>
            <a:endParaRPr lang="sv-SE" sz="1350" dirty="0"/>
          </a:p>
        </p:txBody>
      </p:sp>
      <p:pic>
        <p:nvPicPr>
          <p:cNvPr id="3" name="Bildobjekt 2"/>
          <p:cNvPicPr>
            <a:picLocks noChangeAspect="1"/>
          </p:cNvPicPr>
          <p:nvPr/>
        </p:nvPicPr>
        <p:blipFill>
          <a:blip r:embed="rId3" cstate="print"/>
          <a:stretch>
            <a:fillRect/>
          </a:stretch>
        </p:blipFill>
        <p:spPr>
          <a:xfrm>
            <a:off x="434736" y="1768808"/>
            <a:ext cx="6622530" cy="3915084"/>
          </a:xfrm>
          <a:prstGeom prst="rect">
            <a:avLst/>
          </a:prstGeom>
        </p:spPr>
      </p:pic>
      <p:sp>
        <p:nvSpPr>
          <p:cNvPr id="5" name="Oval 4">
            <a:extLst>
              <a:ext uri="{FF2B5EF4-FFF2-40B4-BE49-F238E27FC236}">
                <a16:creationId xmlns:a16="http://schemas.microsoft.com/office/drawing/2014/main" id="{F7805069-C6B6-464F-844A-F21E278D53E1}"/>
              </a:ext>
            </a:extLst>
          </p:cNvPr>
          <p:cNvSpPr/>
          <p:nvPr/>
        </p:nvSpPr>
        <p:spPr>
          <a:xfrm>
            <a:off x="2849336" y="3020786"/>
            <a:ext cx="718457" cy="248194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6" name="Oval 5">
            <a:extLst>
              <a:ext uri="{FF2B5EF4-FFF2-40B4-BE49-F238E27FC236}">
                <a16:creationId xmlns:a16="http://schemas.microsoft.com/office/drawing/2014/main" id="{EE8C155F-2B47-4707-8787-C6EB2127C289}"/>
              </a:ext>
            </a:extLst>
          </p:cNvPr>
          <p:cNvSpPr/>
          <p:nvPr/>
        </p:nvSpPr>
        <p:spPr>
          <a:xfrm>
            <a:off x="5053696" y="3037115"/>
            <a:ext cx="718457" cy="248194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8" name="TextBox 7">
            <a:extLst>
              <a:ext uri="{FF2B5EF4-FFF2-40B4-BE49-F238E27FC236}">
                <a16:creationId xmlns:a16="http://schemas.microsoft.com/office/drawing/2014/main" id="{22061E6B-B73F-4E6D-A612-ED9CD6685811}"/>
              </a:ext>
            </a:extLst>
          </p:cNvPr>
          <p:cNvSpPr txBox="1"/>
          <p:nvPr/>
        </p:nvSpPr>
        <p:spPr>
          <a:xfrm>
            <a:off x="4034117" y="5519057"/>
            <a:ext cx="941294" cy="300082"/>
          </a:xfrm>
          <a:prstGeom prst="rect">
            <a:avLst/>
          </a:prstGeom>
          <a:noFill/>
        </p:spPr>
        <p:txBody>
          <a:bodyPr wrap="square" rtlCol="0">
            <a:spAutoFit/>
          </a:bodyPr>
          <a:lstStyle/>
          <a:p>
            <a:r>
              <a:rPr lang="en-US" sz="1350" dirty="0">
                <a:solidFill>
                  <a:schemeClr val="accent3"/>
                </a:solidFill>
              </a:rPr>
              <a:t>1,6-1,8</a:t>
            </a:r>
            <a:endParaRPr lang="sv-SE" sz="1350" dirty="0">
              <a:solidFill>
                <a:schemeClr val="accent3"/>
              </a:solidFill>
            </a:endParaRPr>
          </a:p>
        </p:txBody>
      </p:sp>
      <p:sp>
        <p:nvSpPr>
          <p:cNvPr id="9" name="TextBox 8">
            <a:extLst>
              <a:ext uri="{FF2B5EF4-FFF2-40B4-BE49-F238E27FC236}">
                <a16:creationId xmlns:a16="http://schemas.microsoft.com/office/drawing/2014/main" id="{596A084C-1587-4FB7-BDC4-D7C5EB63CFA0}"/>
              </a:ext>
            </a:extLst>
          </p:cNvPr>
          <p:cNvSpPr txBox="1"/>
          <p:nvPr/>
        </p:nvSpPr>
        <p:spPr>
          <a:xfrm>
            <a:off x="5842746" y="5512336"/>
            <a:ext cx="1055595" cy="300082"/>
          </a:xfrm>
          <a:prstGeom prst="rect">
            <a:avLst/>
          </a:prstGeom>
          <a:noFill/>
        </p:spPr>
        <p:txBody>
          <a:bodyPr wrap="square" rtlCol="0">
            <a:spAutoFit/>
          </a:bodyPr>
          <a:lstStyle/>
          <a:p>
            <a:r>
              <a:rPr lang="en-US" sz="1350" dirty="0">
                <a:solidFill>
                  <a:schemeClr val="accent3"/>
                </a:solidFill>
              </a:rPr>
              <a:t>11,5-11,7</a:t>
            </a:r>
            <a:endParaRPr lang="sv-SE" sz="1350" dirty="0">
              <a:solidFill>
                <a:schemeClr val="accent3"/>
              </a:solidFill>
            </a:endParaRPr>
          </a:p>
        </p:txBody>
      </p:sp>
      <p:sp>
        <p:nvSpPr>
          <p:cNvPr id="10" name="TextBox 9">
            <a:extLst>
              <a:ext uri="{FF2B5EF4-FFF2-40B4-BE49-F238E27FC236}">
                <a16:creationId xmlns:a16="http://schemas.microsoft.com/office/drawing/2014/main" id="{BE435D0B-696F-4402-B39D-67B5A45D18FE}"/>
              </a:ext>
            </a:extLst>
          </p:cNvPr>
          <p:cNvSpPr txBox="1"/>
          <p:nvPr/>
        </p:nvSpPr>
        <p:spPr>
          <a:xfrm>
            <a:off x="3032305" y="5512336"/>
            <a:ext cx="941294" cy="300082"/>
          </a:xfrm>
          <a:prstGeom prst="rect">
            <a:avLst/>
          </a:prstGeom>
          <a:noFill/>
        </p:spPr>
        <p:txBody>
          <a:bodyPr wrap="square" rtlCol="0">
            <a:spAutoFit/>
          </a:bodyPr>
          <a:lstStyle/>
          <a:p>
            <a:r>
              <a:rPr lang="en-US" sz="1350" dirty="0">
                <a:solidFill>
                  <a:schemeClr val="accent3"/>
                </a:solidFill>
              </a:rPr>
              <a:t>Baseline:</a:t>
            </a:r>
            <a:endParaRPr lang="sv-SE" sz="1350" dirty="0">
              <a:solidFill>
                <a:schemeClr val="accent3"/>
              </a:solidFill>
            </a:endParaRPr>
          </a:p>
        </p:txBody>
      </p:sp>
      <p:sp>
        <p:nvSpPr>
          <p:cNvPr id="11" name="TextBox 10">
            <a:extLst>
              <a:ext uri="{FF2B5EF4-FFF2-40B4-BE49-F238E27FC236}">
                <a16:creationId xmlns:a16="http://schemas.microsoft.com/office/drawing/2014/main" id="{05808B50-968B-43A9-91BA-1583A3332CD2}"/>
              </a:ext>
            </a:extLst>
          </p:cNvPr>
          <p:cNvSpPr txBox="1"/>
          <p:nvPr/>
        </p:nvSpPr>
        <p:spPr>
          <a:xfrm>
            <a:off x="6474764" y="1973356"/>
            <a:ext cx="2588120" cy="2446824"/>
          </a:xfrm>
          <a:prstGeom prst="rect">
            <a:avLst/>
          </a:prstGeom>
          <a:noFill/>
        </p:spPr>
        <p:txBody>
          <a:bodyPr wrap="square" rtlCol="0">
            <a:spAutoFit/>
          </a:bodyPr>
          <a:lstStyle/>
          <a:p>
            <a:r>
              <a:rPr lang="en-US" b="1" dirty="0" err="1">
                <a:solidFill>
                  <a:schemeClr val="accent3"/>
                </a:solidFill>
              </a:rPr>
              <a:t>Slutsatser</a:t>
            </a:r>
            <a:r>
              <a:rPr lang="en-US" b="1" dirty="0">
                <a:solidFill>
                  <a:schemeClr val="accent3"/>
                </a:solidFill>
              </a:rPr>
              <a:t>:</a:t>
            </a:r>
          </a:p>
          <a:p>
            <a:pPr marL="257175" indent="-257175">
              <a:buFont typeface="Arial" panose="020B0604020202020204" pitchFamily="34" charset="0"/>
              <a:buChar char="•"/>
            </a:pPr>
            <a:r>
              <a:rPr lang="en-US" sz="1500" dirty="0">
                <a:solidFill>
                  <a:schemeClr val="accent3"/>
                </a:solidFill>
              </a:rPr>
              <a:t>Mirabegron </a:t>
            </a:r>
            <a:r>
              <a:rPr lang="en-US" sz="1500" dirty="0" err="1">
                <a:solidFill>
                  <a:schemeClr val="accent3"/>
                </a:solidFill>
              </a:rPr>
              <a:t>och</a:t>
            </a:r>
            <a:r>
              <a:rPr lang="en-US" sz="1500" dirty="0">
                <a:solidFill>
                  <a:schemeClr val="accent3"/>
                </a:solidFill>
              </a:rPr>
              <a:t> </a:t>
            </a:r>
            <a:r>
              <a:rPr lang="en-US" sz="1500" dirty="0" err="1">
                <a:solidFill>
                  <a:schemeClr val="accent3"/>
                </a:solidFill>
              </a:rPr>
              <a:t>tolterodin</a:t>
            </a:r>
            <a:r>
              <a:rPr lang="en-US" sz="1500" dirty="0">
                <a:solidFill>
                  <a:schemeClr val="accent3"/>
                </a:solidFill>
              </a:rPr>
              <a:t> </a:t>
            </a:r>
            <a:r>
              <a:rPr lang="en-US" sz="1500" dirty="0" err="1">
                <a:solidFill>
                  <a:schemeClr val="accent3"/>
                </a:solidFill>
              </a:rPr>
              <a:t>uppvisar</a:t>
            </a:r>
            <a:r>
              <a:rPr lang="en-US" sz="1500" dirty="0">
                <a:solidFill>
                  <a:schemeClr val="accent3"/>
                </a:solidFill>
              </a:rPr>
              <a:t> </a:t>
            </a:r>
            <a:r>
              <a:rPr lang="en-US" sz="1500" dirty="0" err="1">
                <a:solidFill>
                  <a:schemeClr val="accent3"/>
                </a:solidFill>
              </a:rPr>
              <a:t>ung</a:t>
            </a:r>
            <a:r>
              <a:rPr lang="en-US" sz="1500" dirty="0">
                <a:solidFill>
                  <a:schemeClr val="accent3"/>
                </a:solidFill>
              </a:rPr>
              <a:t>. </a:t>
            </a:r>
            <a:r>
              <a:rPr lang="en-US" sz="1500" dirty="0" err="1">
                <a:solidFill>
                  <a:schemeClr val="accent3"/>
                </a:solidFill>
              </a:rPr>
              <a:t>lika</a:t>
            </a:r>
            <a:r>
              <a:rPr lang="en-US" sz="1500" dirty="0">
                <a:solidFill>
                  <a:schemeClr val="accent3"/>
                </a:solidFill>
              </a:rPr>
              <a:t> </a:t>
            </a:r>
            <a:r>
              <a:rPr lang="en-US" sz="1500" dirty="0" err="1">
                <a:solidFill>
                  <a:schemeClr val="accent3"/>
                </a:solidFill>
              </a:rPr>
              <a:t>stor</a:t>
            </a:r>
            <a:r>
              <a:rPr lang="en-US" sz="1500" dirty="0">
                <a:solidFill>
                  <a:schemeClr val="accent3"/>
                </a:solidFill>
              </a:rPr>
              <a:t> </a:t>
            </a:r>
            <a:r>
              <a:rPr lang="en-US" sz="1500" dirty="0" err="1">
                <a:solidFill>
                  <a:schemeClr val="accent3"/>
                </a:solidFill>
              </a:rPr>
              <a:t>effekt</a:t>
            </a:r>
            <a:r>
              <a:rPr lang="en-US" sz="1500" dirty="0">
                <a:solidFill>
                  <a:schemeClr val="accent3"/>
                </a:solidFill>
              </a:rPr>
              <a:t>.</a:t>
            </a:r>
          </a:p>
          <a:p>
            <a:pPr marL="257175" indent="-257175">
              <a:buFont typeface="Arial" panose="020B0604020202020204" pitchFamily="34" charset="0"/>
              <a:buChar char="•"/>
            </a:pPr>
            <a:endParaRPr lang="en-US" sz="1500" dirty="0">
              <a:solidFill>
                <a:schemeClr val="accent3"/>
              </a:solidFill>
            </a:endParaRPr>
          </a:p>
          <a:p>
            <a:pPr marL="257175" indent="-257175">
              <a:buFont typeface="Arial" panose="020B0604020202020204" pitchFamily="34" charset="0"/>
              <a:buChar char="•"/>
            </a:pPr>
            <a:r>
              <a:rPr lang="en-US" sz="1500" dirty="0" err="1">
                <a:solidFill>
                  <a:schemeClr val="accent3"/>
                </a:solidFill>
              </a:rPr>
              <a:t>Effekten</a:t>
            </a:r>
            <a:r>
              <a:rPr lang="en-US" sz="1500" dirty="0">
                <a:solidFill>
                  <a:schemeClr val="accent3"/>
                </a:solidFill>
              </a:rPr>
              <a:t> </a:t>
            </a:r>
            <a:r>
              <a:rPr lang="en-US" sz="1500" dirty="0" err="1">
                <a:solidFill>
                  <a:schemeClr val="accent3"/>
                </a:solidFill>
              </a:rPr>
              <a:t>är</a:t>
            </a:r>
            <a:r>
              <a:rPr lang="en-US" sz="1500" dirty="0">
                <a:solidFill>
                  <a:schemeClr val="accent3"/>
                </a:solidFill>
              </a:rPr>
              <a:t> </a:t>
            </a:r>
            <a:r>
              <a:rPr lang="en-US" sz="1500" i="1" dirty="0" err="1">
                <a:solidFill>
                  <a:schemeClr val="accent3"/>
                </a:solidFill>
              </a:rPr>
              <a:t>statistiskt</a:t>
            </a:r>
            <a:r>
              <a:rPr lang="en-US" sz="1500" dirty="0">
                <a:solidFill>
                  <a:schemeClr val="accent3"/>
                </a:solidFill>
              </a:rPr>
              <a:t> </a:t>
            </a:r>
            <a:r>
              <a:rPr lang="en-US" sz="1500" dirty="0" err="1">
                <a:solidFill>
                  <a:schemeClr val="accent3"/>
                </a:solidFill>
              </a:rPr>
              <a:t>signifikant</a:t>
            </a:r>
            <a:endParaRPr lang="en-US" sz="1500" dirty="0">
              <a:solidFill>
                <a:schemeClr val="accent3"/>
              </a:solidFill>
            </a:endParaRPr>
          </a:p>
          <a:p>
            <a:pPr marL="257175" indent="-257175">
              <a:buFont typeface="Arial" panose="020B0604020202020204" pitchFamily="34" charset="0"/>
              <a:buChar char="•"/>
            </a:pPr>
            <a:endParaRPr lang="en-US" sz="1500" dirty="0">
              <a:solidFill>
                <a:schemeClr val="accent3"/>
              </a:solidFill>
            </a:endParaRPr>
          </a:p>
          <a:p>
            <a:pPr marL="257175" indent="-257175">
              <a:buFont typeface="Arial" panose="020B0604020202020204" pitchFamily="34" charset="0"/>
              <a:buChar char="•"/>
            </a:pPr>
            <a:r>
              <a:rPr lang="en-US" sz="1500" dirty="0" err="1">
                <a:solidFill>
                  <a:schemeClr val="accent3"/>
                </a:solidFill>
              </a:rPr>
              <a:t>Är</a:t>
            </a:r>
            <a:r>
              <a:rPr lang="en-US" sz="1500" dirty="0">
                <a:solidFill>
                  <a:schemeClr val="accent3"/>
                </a:solidFill>
              </a:rPr>
              <a:t> </a:t>
            </a:r>
            <a:r>
              <a:rPr lang="en-US" sz="1500" dirty="0" err="1">
                <a:solidFill>
                  <a:schemeClr val="accent3"/>
                </a:solidFill>
              </a:rPr>
              <a:t>effekten</a:t>
            </a:r>
            <a:r>
              <a:rPr lang="en-US" sz="1500" dirty="0">
                <a:solidFill>
                  <a:schemeClr val="accent3"/>
                </a:solidFill>
              </a:rPr>
              <a:t> </a:t>
            </a:r>
            <a:r>
              <a:rPr lang="en-US" sz="1500" dirty="0" err="1">
                <a:solidFill>
                  <a:schemeClr val="accent3"/>
                </a:solidFill>
                <a:effectLst>
                  <a:outerShdw blurRad="38100" dist="38100" dir="2700000" algn="tl">
                    <a:srgbClr val="000000">
                      <a:alpha val="43137"/>
                    </a:srgbClr>
                  </a:outerShdw>
                </a:effectLst>
              </a:rPr>
              <a:t>kliniskt</a:t>
            </a:r>
            <a:r>
              <a:rPr lang="en-US" sz="1500" dirty="0">
                <a:solidFill>
                  <a:schemeClr val="accent3"/>
                </a:solidFill>
              </a:rPr>
              <a:t> </a:t>
            </a:r>
            <a:r>
              <a:rPr lang="en-US" sz="1500" dirty="0" err="1">
                <a:solidFill>
                  <a:schemeClr val="accent3"/>
                </a:solidFill>
              </a:rPr>
              <a:t>signifikant</a:t>
            </a:r>
            <a:r>
              <a:rPr lang="en-US" sz="1500" dirty="0">
                <a:solidFill>
                  <a:schemeClr val="accent3"/>
                </a:solidFill>
              </a:rPr>
              <a:t>?</a:t>
            </a:r>
            <a:endParaRPr lang="sv-SE" sz="1500" dirty="0">
              <a:solidFill>
                <a:schemeClr val="accent3"/>
              </a:solidFill>
            </a:endParaRPr>
          </a:p>
        </p:txBody>
      </p:sp>
      <p:cxnSp>
        <p:nvCxnSpPr>
          <p:cNvPr id="13" name="Straight Connector 12">
            <a:extLst>
              <a:ext uri="{FF2B5EF4-FFF2-40B4-BE49-F238E27FC236}">
                <a16:creationId xmlns:a16="http://schemas.microsoft.com/office/drawing/2014/main" id="{A168EC62-0CC8-42FF-B3D4-FB0DBF7891DB}"/>
              </a:ext>
            </a:extLst>
          </p:cNvPr>
          <p:cNvCxnSpPr/>
          <p:nvPr/>
        </p:nvCxnSpPr>
        <p:spPr>
          <a:xfrm>
            <a:off x="1465730" y="4192121"/>
            <a:ext cx="887506"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AD10332-5102-4D3C-A252-0A77E7BE19ED}"/>
              </a:ext>
            </a:extLst>
          </p:cNvPr>
          <p:cNvSpPr txBox="1"/>
          <p:nvPr/>
        </p:nvSpPr>
        <p:spPr>
          <a:xfrm>
            <a:off x="53787" y="3976969"/>
            <a:ext cx="1564223" cy="276999"/>
          </a:xfrm>
          <a:prstGeom prst="rect">
            <a:avLst/>
          </a:prstGeom>
          <a:noFill/>
        </p:spPr>
        <p:txBody>
          <a:bodyPr wrap="square" rtlCol="0">
            <a:spAutoFit/>
          </a:bodyPr>
          <a:lstStyle/>
          <a:p>
            <a:r>
              <a:rPr lang="en-US" sz="1200" b="1" dirty="0" err="1">
                <a:solidFill>
                  <a:srgbClr val="FF0000"/>
                </a:solidFill>
              </a:rPr>
              <a:t>Rekommenderat</a:t>
            </a:r>
            <a:endParaRPr lang="sv-SE" sz="1200" b="1" dirty="0">
              <a:solidFill>
                <a:srgbClr val="FF0000"/>
              </a:solidFill>
            </a:endParaRPr>
          </a:p>
        </p:txBody>
      </p:sp>
      <p:cxnSp>
        <p:nvCxnSpPr>
          <p:cNvPr id="16" name="Straight Connector 15">
            <a:extLst>
              <a:ext uri="{FF2B5EF4-FFF2-40B4-BE49-F238E27FC236}">
                <a16:creationId xmlns:a16="http://schemas.microsoft.com/office/drawing/2014/main" id="{269151EA-982D-432F-BAC6-55DDF2C7548C}"/>
              </a:ext>
            </a:extLst>
          </p:cNvPr>
          <p:cNvCxnSpPr/>
          <p:nvPr/>
        </p:nvCxnSpPr>
        <p:spPr>
          <a:xfrm>
            <a:off x="1618009" y="3037115"/>
            <a:ext cx="493070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9127FE8-6EAF-451F-9420-7BC07823D624}"/>
              </a:ext>
            </a:extLst>
          </p:cNvPr>
          <p:cNvCxnSpPr/>
          <p:nvPr/>
        </p:nvCxnSpPr>
        <p:spPr>
          <a:xfrm>
            <a:off x="1544055" y="4617141"/>
            <a:ext cx="493070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96140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95FC83-DC29-4603-A5C5-483B3C05C7D7}"/>
              </a:ext>
            </a:extLst>
          </p:cNvPr>
          <p:cNvSpPr>
            <a:spLocks noGrp="1"/>
          </p:cNvSpPr>
          <p:nvPr>
            <p:ph type="title"/>
          </p:nvPr>
        </p:nvSpPr>
        <p:spPr/>
        <p:txBody>
          <a:bodyPr>
            <a:normAutofit fontScale="90000"/>
          </a:bodyPr>
          <a:lstStyle/>
          <a:p>
            <a:r>
              <a:rPr lang="sv-SE" dirty="0"/>
              <a:t>Trängningsinkontinens prisjämförelse </a:t>
            </a:r>
            <a:br>
              <a:rPr lang="sv-SE" dirty="0"/>
            </a:br>
            <a:r>
              <a:rPr lang="sv-SE" dirty="0"/>
              <a:t>kronor/tablett oktober 2022 (TLV)</a:t>
            </a:r>
          </a:p>
        </p:txBody>
      </p:sp>
      <p:graphicFrame>
        <p:nvGraphicFramePr>
          <p:cNvPr id="4" name="Platshållare för innehåll 3">
            <a:extLst>
              <a:ext uri="{FF2B5EF4-FFF2-40B4-BE49-F238E27FC236}">
                <a16:creationId xmlns:a16="http://schemas.microsoft.com/office/drawing/2014/main" id="{1F96A7A5-C91F-4071-ADE2-039B899A32EB}"/>
              </a:ext>
            </a:extLst>
          </p:cNvPr>
          <p:cNvGraphicFramePr>
            <a:graphicFrameLocks noGrp="1"/>
          </p:cNvGraphicFramePr>
          <p:nvPr>
            <p:ph sz="half" idx="12"/>
          </p:nvPr>
        </p:nvGraphicFramePr>
        <p:xfrm>
          <a:off x="510408" y="1976930"/>
          <a:ext cx="8318282" cy="38622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1592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C64A8D2-2A48-43EA-BF67-F66795254DD0}"/>
              </a:ext>
            </a:extLst>
          </p:cNvPr>
          <p:cNvPicPr>
            <a:picLocks noChangeAspect="1"/>
          </p:cNvPicPr>
          <p:nvPr/>
        </p:nvPicPr>
        <p:blipFill>
          <a:blip r:embed="rId3"/>
          <a:stretch>
            <a:fillRect/>
          </a:stretch>
        </p:blipFill>
        <p:spPr>
          <a:xfrm>
            <a:off x="877806" y="1745407"/>
            <a:ext cx="5021473" cy="4065725"/>
          </a:xfrm>
          <a:prstGeom prst="rect">
            <a:avLst/>
          </a:prstGeom>
        </p:spPr>
      </p:pic>
      <p:sp>
        <p:nvSpPr>
          <p:cNvPr id="25" name="textruta 14">
            <a:extLst>
              <a:ext uri="{FF2B5EF4-FFF2-40B4-BE49-F238E27FC236}">
                <a16:creationId xmlns:a16="http://schemas.microsoft.com/office/drawing/2014/main" id="{A331D204-4541-46F2-A157-16704D5E17E6}"/>
              </a:ext>
            </a:extLst>
          </p:cNvPr>
          <p:cNvSpPr txBox="1">
            <a:spLocks noChangeArrowheads="1"/>
          </p:cNvSpPr>
          <p:nvPr/>
        </p:nvSpPr>
        <p:spPr bwMode="auto">
          <a:xfrm>
            <a:off x="4588072" y="1982825"/>
            <a:ext cx="140374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spcBef>
                <a:spcPts val="500"/>
              </a:spcBef>
              <a:spcAft>
                <a:spcPts val="200"/>
              </a:spcAft>
              <a:buFont typeface="Wingdings" panose="05000000000000000000" pitchFamily="2" charset="2"/>
              <a:buChar char="§"/>
              <a:defRPr sz="2200">
                <a:solidFill>
                  <a:schemeClr val="tx1"/>
                </a:solidFill>
                <a:latin typeface="Verdana" panose="020B0604030504040204" pitchFamily="34" charset="0"/>
                <a:ea typeface="Geneva" pitchFamily="1" charset="-128"/>
              </a:defRPr>
            </a:lvl1pPr>
            <a:lvl2pPr marL="742950" indent="-285750">
              <a:lnSpc>
                <a:spcPct val="120000"/>
              </a:lnSpc>
              <a:spcBef>
                <a:spcPts val="400"/>
              </a:spcBef>
              <a:spcAft>
                <a:spcPts val="100"/>
              </a:spcAft>
              <a:buChar char="–"/>
              <a:defRPr sz="2000">
                <a:solidFill>
                  <a:schemeClr val="tx1"/>
                </a:solidFill>
                <a:latin typeface="Verdana" panose="020B0604030504040204" pitchFamily="34" charset="0"/>
                <a:ea typeface="Geneva" pitchFamily="1" charset="-128"/>
              </a:defRPr>
            </a:lvl2pPr>
            <a:lvl3pPr marL="1143000" indent="-228600">
              <a:lnSpc>
                <a:spcPct val="120000"/>
              </a:lnSpc>
              <a:spcBef>
                <a:spcPts val="400"/>
              </a:spcBef>
              <a:spcAft>
                <a:spcPts val="100"/>
              </a:spcAft>
              <a:buFont typeface="Wingdings" panose="05000000000000000000" pitchFamily="2" charset="2"/>
              <a:buChar char="§"/>
              <a:defRPr>
                <a:solidFill>
                  <a:schemeClr val="tx1"/>
                </a:solidFill>
                <a:latin typeface="Verdana" panose="020B0604030504040204" pitchFamily="34" charset="0"/>
                <a:ea typeface="Geneva" pitchFamily="1" charset="-128"/>
              </a:defRPr>
            </a:lvl3pPr>
            <a:lvl4pPr marL="1600200" indent="-228600">
              <a:lnSpc>
                <a:spcPct val="120000"/>
              </a:lnSpc>
              <a:spcBef>
                <a:spcPts val="400"/>
              </a:spcBef>
              <a:spcAft>
                <a:spcPts val="100"/>
              </a:spcAft>
              <a:buChar char="–"/>
              <a:defRPr>
                <a:solidFill>
                  <a:schemeClr val="tx1"/>
                </a:solidFill>
                <a:latin typeface="Verdana" panose="020B0604030504040204" pitchFamily="34" charset="0"/>
                <a:ea typeface="Geneva" pitchFamily="1" charset="-128"/>
              </a:defRPr>
            </a:lvl4pPr>
            <a:lvl5pPr marL="2057400" indent="-228600">
              <a:lnSpc>
                <a:spcPct val="120000"/>
              </a:lnSpc>
              <a:spcBef>
                <a:spcPts val="400"/>
              </a:spcBef>
              <a:spcAft>
                <a:spcPts val="100"/>
              </a:spcAft>
              <a:buChar char="»"/>
              <a:defRPr>
                <a:solidFill>
                  <a:schemeClr val="tx1"/>
                </a:solidFill>
                <a:latin typeface="Verdana" panose="020B0604030504040204" pitchFamily="34" charset="0"/>
                <a:ea typeface="Geneva" pitchFamily="1" charset="-128"/>
              </a:defRPr>
            </a:lvl5pPr>
            <a:lvl6pPr marL="2514600" indent="-228600" eaLnBrk="0" fontAlgn="base" hangingPunct="0">
              <a:lnSpc>
                <a:spcPct val="120000"/>
              </a:lnSpc>
              <a:spcBef>
                <a:spcPts val="400"/>
              </a:spcBef>
              <a:spcAft>
                <a:spcPts val="100"/>
              </a:spcAft>
              <a:buChar char="»"/>
              <a:defRPr>
                <a:solidFill>
                  <a:schemeClr val="tx1"/>
                </a:solidFill>
                <a:latin typeface="Verdana" panose="020B0604030504040204" pitchFamily="34" charset="0"/>
                <a:ea typeface="Geneva" pitchFamily="1" charset="-128"/>
              </a:defRPr>
            </a:lvl6pPr>
            <a:lvl7pPr marL="2971800" indent="-228600" eaLnBrk="0" fontAlgn="base" hangingPunct="0">
              <a:lnSpc>
                <a:spcPct val="120000"/>
              </a:lnSpc>
              <a:spcBef>
                <a:spcPts val="400"/>
              </a:spcBef>
              <a:spcAft>
                <a:spcPts val="100"/>
              </a:spcAft>
              <a:buChar char="»"/>
              <a:defRPr>
                <a:solidFill>
                  <a:schemeClr val="tx1"/>
                </a:solidFill>
                <a:latin typeface="Verdana" panose="020B0604030504040204" pitchFamily="34" charset="0"/>
                <a:ea typeface="Geneva" pitchFamily="1" charset="-128"/>
              </a:defRPr>
            </a:lvl7pPr>
            <a:lvl8pPr marL="3429000" indent="-228600" eaLnBrk="0" fontAlgn="base" hangingPunct="0">
              <a:lnSpc>
                <a:spcPct val="120000"/>
              </a:lnSpc>
              <a:spcBef>
                <a:spcPts val="400"/>
              </a:spcBef>
              <a:spcAft>
                <a:spcPts val="100"/>
              </a:spcAft>
              <a:buChar char="»"/>
              <a:defRPr>
                <a:solidFill>
                  <a:schemeClr val="tx1"/>
                </a:solidFill>
                <a:latin typeface="Verdana" panose="020B0604030504040204" pitchFamily="34" charset="0"/>
                <a:ea typeface="Geneva" pitchFamily="1" charset="-128"/>
              </a:defRPr>
            </a:lvl8pPr>
            <a:lvl9pPr marL="3886200" indent="-228600" eaLnBrk="0" fontAlgn="base" hangingPunct="0">
              <a:lnSpc>
                <a:spcPct val="120000"/>
              </a:lnSpc>
              <a:spcBef>
                <a:spcPts val="400"/>
              </a:spcBef>
              <a:spcAft>
                <a:spcPts val="100"/>
              </a:spcAft>
              <a:buChar char="»"/>
              <a:defRPr>
                <a:solidFill>
                  <a:schemeClr val="tx1"/>
                </a:solidFill>
                <a:latin typeface="Verdana" panose="020B0604030504040204" pitchFamily="34" charset="0"/>
                <a:ea typeface="Geneva" pitchFamily="1" charset="-128"/>
              </a:defRPr>
            </a:lvl9pPr>
          </a:lstStyle>
          <a:p>
            <a:pPr eaLnBrk="1" hangingPunct="1">
              <a:lnSpc>
                <a:spcPct val="100000"/>
              </a:lnSpc>
              <a:spcBef>
                <a:spcPct val="0"/>
              </a:spcBef>
              <a:spcAft>
                <a:spcPct val="0"/>
              </a:spcAft>
              <a:buFontTx/>
              <a:buNone/>
            </a:pPr>
            <a:r>
              <a:rPr lang="sv-SE" altLang="sv-SE" sz="1050" dirty="0" err="1">
                <a:solidFill>
                  <a:srgbClr val="000000"/>
                </a:solidFill>
                <a:latin typeface="Arial" panose="020B0604020202020204" pitchFamily="34" charset="0"/>
                <a:cs typeface="Arial" panose="020B0604020202020204" pitchFamily="34" charset="0"/>
              </a:rPr>
              <a:t>mirabegron</a:t>
            </a:r>
            <a:r>
              <a:rPr lang="sv-SE" altLang="sv-SE" sz="1050" dirty="0">
                <a:solidFill>
                  <a:srgbClr val="000000"/>
                </a:solidFill>
                <a:latin typeface="Arial" panose="020B0604020202020204" pitchFamily="34" charset="0"/>
                <a:cs typeface="Arial" panose="020B0604020202020204" pitchFamily="34" charset="0"/>
              </a:rPr>
              <a:t>/</a:t>
            </a:r>
            <a:br>
              <a:rPr lang="sv-SE" altLang="sv-SE" sz="1050" dirty="0">
                <a:solidFill>
                  <a:srgbClr val="000000"/>
                </a:solidFill>
                <a:latin typeface="Arial" panose="020B0604020202020204" pitchFamily="34" charset="0"/>
                <a:cs typeface="Arial" panose="020B0604020202020204" pitchFamily="34" charset="0"/>
              </a:rPr>
            </a:br>
            <a:r>
              <a:rPr lang="sv-SE" altLang="sv-SE" sz="1050" dirty="0" err="1">
                <a:solidFill>
                  <a:srgbClr val="000000"/>
                </a:solidFill>
                <a:latin typeface="Arial" panose="020B0604020202020204" pitchFamily="34" charset="0"/>
                <a:cs typeface="Arial" panose="020B0604020202020204" pitchFamily="34" charset="0"/>
              </a:rPr>
              <a:t>Betmiga</a:t>
            </a:r>
            <a:endParaRPr lang="sv-SE" altLang="sv-SE" sz="1050" dirty="0">
              <a:solidFill>
                <a:srgbClr val="000000"/>
              </a:solidFill>
              <a:latin typeface="Arial" panose="020B0604020202020204" pitchFamily="34" charset="0"/>
              <a:cs typeface="Arial" panose="020B0604020202020204" pitchFamily="34" charset="0"/>
            </a:endParaRPr>
          </a:p>
        </p:txBody>
      </p:sp>
      <p:sp>
        <p:nvSpPr>
          <p:cNvPr id="26" name="textruta 8">
            <a:extLst>
              <a:ext uri="{FF2B5EF4-FFF2-40B4-BE49-F238E27FC236}">
                <a16:creationId xmlns:a16="http://schemas.microsoft.com/office/drawing/2014/main" id="{E06AF5CE-6AC4-4089-BE3D-478AEF21633B}"/>
              </a:ext>
            </a:extLst>
          </p:cNvPr>
          <p:cNvSpPr txBox="1">
            <a:spLocks noChangeArrowheads="1"/>
          </p:cNvSpPr>
          <p:nvPr/>
        </p:nvSpPr>
        <p:spPr bwMode="auto">
          <a:xfrm>
            <a:off x="3049802" y="4486650"/>
            <a:ext cx="140493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spcBef>
                <a:spcPts val="500"/>
              </a:spcBef>
              <a:spcAft>
                <a:spcPts val="200"/>
              </a:spcAft>
              <a:buFont typeface="Wingdings" panose="05000000000000000000" pitchFamily="2" charset="2"/>
              <a:buChar char="§"/>
              <a:defRPr sz="2200">
                <a:solidFill>
                  <a:schemeClr val="tx1"/>
                </a:solidFill>
                <a:latin typeface="Verdana" panose="020B0604030504040204" pitchFamily="34" charset="0"/>
                <a:ea typeface="Geneva" pitchFamily="1" charset="-128"/>
              </a:defRPr>
            </a:lvl1pPr>
            <a:lvl2pPr marL="742950" indent="-285750">
              <a:lnSpc>
                <a:spcPct val="120000"/>
              </a:lnSpc>
              <a:spcBef>
                <a:spcPts val="400"/>
              </a:spcBef>
              <a:spcAft>
                <a:spcPts val="100"/>
              </a:spcAft>
              <a:buChar char="–"/>
              <a:defRPr sz="2000">
                <a:solidFill>
                  <a:schemeClr val="tx1"/>
                </a:solidFill>
                <a:latin typeface="Verdana" panose="020B0604030504040204" pitchFamily="34" charset="0"/>
                <a:ea typeface="Geneva" pitchFamily="1" charset="-128"/>
              </a:defRPr>
            </a:lvl2pPr>
            <a:lvl3pPr marL="1143000" indent="-228600">
              <a:lnSpc>
                <a:spcPct val="120000"/>
              </a:lnSpc>
              <a:spcBef>
                <a:spcPts val="400"/>
              </a:spcBef>
              <a:spcAft>
                <a:spcPts val="100"/>
              </a:spcAft>
              <a:buFont typeface="Wingdings" panose="05000000000000000000" pitchFamily="2" charset="2"/>
              <a:buChar char="§"/>
              <a:defRPr>
                <a:solidFill>
                  <a:schemeClr val="tx1"/>
                </a:solidFill>
                <a:latin typeface="Verdana" panose="020B0604030504040204" pitchFamily="34" charset="0"/>
                <a:ea typeface="Geneva" pitchFamily="1" charset="-128"/>
              </a:defRPr>
            </a:lvl3pPr>
            <a:lvl4pPr marL="1600200" indent="-228600">
              <a:lnSpc>
                <a:spcPct val="120000"/>
              </a:lnSpc>
              <a:spcBef>
                <a:spcPts val="400"/>
              </a:spcBef>
              <a:spcAft>
                <a:spcPts val="100"/>
              </a:spcAft>
              <a:buChar char="–"/>
              <a:defRPr>
                <a:solidFill>
                  <a:schemeClr val="tx1"/>
                </a:solidFill>
                <a:latin typeface="Verdana" panose="020B0604030504040204" pitchFamily="34" charset="0"/>
                <a:ea typeface="Geneva" pitchFamily="1" charset="-128"/>
              </a:defRPr>
            </a:lvl4pPr>
            <a:lvl5pPr marL="2057400" indent="-228600">
              <a:lnSpc>
                <a:spcPct val="120000"/>
              </a:lnSpc>
              <a:spcBef>
                <a:spcPts val="400"/>
              </a:spcBef>
              <a:spcAft>
                <a:spcPts val="100"/>
              </a:spcAft>
              <a:buChar char="»"/>
              <a:defRPr>
                <a:solidFill>
                  <a:schemeClr val="tx1"/>
                </a:solidFill>
                <a:latin typeface="Verdana" panose="020B0604030504040204" pitchFamily="34" charset="0"/>
                <a:ea typeface="Geneva" pitchFamily="1" charset="-128"/>
              </a:defRPr>
            </a:lvl5pPr>
            <a:lvl6pPr marL="2514600" indent="-228600" eaLnBrk="0" fontAlgn="base" hangingPunct="0">
              <a:lnSpc>
                <a:spcPct val="120000"/>
              </a:lnSpc>
              <a:spcBef>
                <a:spcPts val="400"/>
              </a:spcBef>
              <a:spcAft>
                <a:spcPts val="100"/>
              </a:spcAft>
              <a:buChar char="»"/>
              <a:defRPr>
                <a:solidFill>
                  <a:schemeClr val="tx1"/>
                </a:solidFill>
                <a:latin typeface="Verdana" panose="020B0604030504040204" pitchFamily="34" charset="0"/>
                <a:ea typeface="Geneva" pitchFamily="1" charset="-128"/>
              </a:defRPr>
            </a:lvl6pPr>
            <a:lvl7pPr marL="2971800" indent="-228600" eaLnBrk="0" fontAlgn="base" hangingPunct="0">
              <a:lnSpc>
                <a:spcPct val="120000"/>
              </a:lnSpc>
              <a:spcBef>
                <a:spcPts val="400"/>
              </a:spcBef>
              <a:spcAft>
                <a:spcPts val="100"/>
              </a:spcAft>
              <a:buChar char="»"/>
              <a:defRPr>
                <a:solidFill>
                  <a:schemeClr val="tx1"/>
                </a:solidFill>
                <a:latin typeface="Verdana" panose="020B0604030504040204" pitchFamily="34" charset="0"/>
                <a:ea typeface="Geneva" pitchFamily="1" charset="-128"/>
              </a:defRPr>
            </a:lvl7pPr>
            <a:lvl8pPr marL="3429000" indent="-228600" eaLnBrk="0" fontAlgn="base" hangingPunct="0">
              <a:lnSpc>
                <a:spcPct val="120000"/>
              </a:lnSpc>
              <a:spcBef>
                <a:spcPts val="400"/>
              </a:spcBef>
              <a:spcAft>
                <a:spcPts val="100"/>
              </a:spcAft>
              <a:buChar char="»"/>
              <a:defRPr>
                <a:solidFill>
                  <a:schemeClr val="tx1"/>
                </a:solidFill>
                <a:latin typeface="Verdana" panose="020B0604030504040204" pitchFamily="34" charset="0"/>
                <a:ea typeface="Geneva" pitchFamily="1" charset="-128"/>
              </a:defRPr>
            </a:lvl8pPr>
            <a:lvl9pPr marL="3886200" indent="-228600" eaLnBrk="0" fontAlgn="base" hangingPunct="0">
              <a:lnSpc>
                <a:spcPct val="120000"/>
              </a:lnSpc>
              <a:spcBef>
                <a:spcPts val="400"/>
              </a:spcBef>
              <a:spcAft>
                <a:spcPts val="100"/>
              </a:spcAft>
              <a:buChar char="»"/>
              <a:defRPr>
                <a:solidFill>
                  <a:schemeClr val="tx1"/>
                </a:solidFill>
                <a:latin typeface="Verdana" panose="020B0604030504040204" pitchFamily="34" charset="0"/>
                <a:ea typeface="Geneva" pitchFamily="1" charset="-128"/>
              </a:defRPr>
            </a:lvl9pPr>
          </a:lstStyle>
          <a:p>
            <a:pPr eaLnBrk="1" hangingPunct="1">
              <a:lnSpc>
                <a:spcPct val="100000"/>
              </a:lnSpc>
              <a:spcBef>
                <a:spcPct val="0"/>
              </a:spcBef>
              <a:spcAft>
                <a:spcPct val="0"/>
              </a:spcAft>
              <a:buFontTx/>
              <a:buNone/>
            </a:pPr>
            <a:r>
              <a:rPr lang="sv-SE" altLang="sv-SE" sz="1050" dirty="0" err="1">
                <a:solidFill>
                  <a:srgbClr val="000000"/>
                </a:solidFill>
                <a:latin typeface="Arial" panose="020B0604020202020204" pitchFamily="34" charset="0"/>
                <a:cs typeface="Arial" panose="020B0604020202020204" pitchFamily="34" charset="0"/>
              </a:rPr>
              <a:t>solifenacin</a:t>
            </a:r>
            <a:r>
              <a:rPr lang="sv-SE" altLang="sv-SE" sz="1050" dirty="0">
                <a:solidFill>
                  <a:srgbClr val="000000"/>
                </a:solidFill>
                <a:latin typeface="Arial" panose="020B0604020202020204" pitchFamily="34" charset="0"/>
                <a:cs typeface="Arial" panose="020B0604020202020204" pitchFamily="34" charset="0"/>
              </a:rPr>
              <a:t>/</a:t>
            </a:r>
            <a:r>
              <a:rPr lang="sv-SE" altLang="sv-SE" sz="1050" dirty="0" err="1">
                <a:solidFill>
                  <a:srgbClr val="000000"/>
                </a:solidFill>
                <a:latin typeface="Arial" panose="020B0604020202020204" pitchFamily="34" charset="0"/>
                <a:cs typeface="Arial" panose="020B0604020202020204" pitchFamily="34" charset="0"/>
              </a:rPr>
              <a:t>Vesicare</a:t>
            </a:r>
            <a:endParaRPr lang="sv-SE" altLang="sv-SE" sz="1050" dirty="0">
              <a:solidFill>
                <a:srgbClr val="000000"/>
              </a:solidFill>
              <a:latin typeface="Arial" panose="020B0604020202020204" pitchFamily="34" charset="0"/>
              <a:cs typeface="Arial" panose="020B0604020202020204" pitchFamily="34" charset="0"/>
            </a:endParaRPr>
          </a:p>
        </p:txBody>
      </p:sp>
      <p:sp>
        <p:nvSpPr>
          <p:cNvPr id="27" name="textruta 7">
            <a:extLst>
              <a:ext uri="{FF2B5EF4-FFF2-40B4-BE49-F238E27FC236}">
                <a16:creationId xmlns:a16="http://schemas.microsoft.com/office/drawing/2014/main" id="{5656A89C-67DC-436C-A4F8-1401C8DF3751}"/>
              </a:ext>
            </a:extLst>
          </p:cNvPr>
          <p:cNvSpPr txBox="1">
            <a:spLocks noChangeArrowheads="1"/>
          </p:cNvSpPr>
          <p:nvPr/>
        </p:nvSpPr>
        <p:spPr bwMode="auto">
          <a:xfrm>
            <a:off x="4437460" y="4719369"/>
            <a:ext cx="140493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spcBef>
                <a:spcPts val="500"/>
              </a:spcBef>
              <a:spcAft>
                <a:spcPts val="200"/>
              </a:spcAft>
              <a:buFont typeface="Wingdings" panose="05000000000000000000" pitchFamily="2" charset="2"/>
              <a:buChar char="§"/>
              <a:defRPr sz="2200">
                <a:solidFill>
                  <a:schemeClr val="tx1"/>
                </a:solidFill>
                <a:latin typeface="Verdana" panose="020B0604030504040204" pitchFamily="34" charset="0"/>
                <a:ea typeface="Geneva" pitchFamily="1" charset="-128"/>
              </a:defRPr>
            </a:lvl1pPr>
            <a:lvl2pPr marL="742950" indent="-285750">
              <a:lnSpc>
                <a:spcPct val="120000"/>
              </a:lnSpc>
              <a:spcBef>
                <a:spcPts val="400"/>
              </a:spcBef>
              <a:spcAft>
                <a:spcPts val="100"/>
              </a:spcAft>
              <a:buChar char="–"/>
              <a:defRPr sz="2000">
                <a:solidFill>
                  <a:schemeClr val="tx1"/>
                </a:solidFill>
                <a:latin typeface="Verdana" panose="020B0604030504040204" pitchFamily="34" charset="0"/>
                <a:ea typeface="Geneva" pitchFamily="1" charset="-128"/>
              </a:defRPr>
            </a:lvl2pPr>
            <a:lvl3pPr marL="1143000" indent="-228600">
              <a:lnSpc>
                <a:spcPct val="120000"/>
              </a:lnSpc>
              <a:spcBef>
                <a:spcPts val="400"/>
              </a:spcBef>
              <a:spcAft>
                <a:spcPts val="100"/>
              </a:spcAft>
              <a:buFont typeface="Wingdings" panose="05000000000000000000" pitchFamily="2" charset="2"/>
              <a:buChar char="§"/>
              <a:defRPr>
                <a:solidFill>
                  <a:schemeClr val="tx1"/>
                </a:solidFill>
                <a:latin typeface="Verdana" panose="020B0604030504040204" pitchFamily="34" charset="0"/>
                <a:ea typeface="Geneva" pitchFamily="1" charset="-128"/>
              </a:defRPr>
            </a:lvl3pPr>
            <a:lvl4pPr marL="1600200" indent="-228600">
              <a:lnSpc>
                <a:spcPct val="120000"/>
              </a:lnSpc>
              <a:spcBef>
                <a:spcPts val="400"/>
              </a:spcBef>
              <a:spcAft>
                <a:spcPts val="100"/>
              </a:spcAft>
              <a:buChar char="–"/>
              <a:defRPr>
                <a:solidFill>
                  <a:schemeClr val="tx1"/>
                </a:solidFill>
                <a:latin typeface="Verdana" panose="020B0604030504040204" pitchFamily="34" charset="0"/>
                <a:ea typeface="Geneva" pitchFamily="1" charset="-128"/>
              </a:defRPr>
            </a:lvl4pPr>
            <a:lvl5pPr marL="2057400" indent="-228600">
              <a:lnSpc>
                <a:spcPct val="120000"/>
              </a:lnSpc>
              <a:spcBef>
                <a:spcPts val="400"/>
              </a:spcBef>
              <a:spcAft>
                <a:spcPts val="100"/>
              </a:spcAft>
              <a:buChar char="»"/>
              <a:defRPr>
                <a:solidFill>
                  <a:schemeClr val="tx1"/>
                </a:solidFill>
                <a:latin typeface="Verdana" panose="020B0604030504040204" pitchFamily="34" charset="0"/>
                <a:ea typeface="Geneva" pitchFamily="1" charset="-128"/>
              </a:defRPr>
            </a:lvl5pPr>
            <a:lvl6pPr marL="2514600" indent="-228600" eaLnBrk="0" fontAlgn="base" hangingPunct="0">
              <a:lnSpc>
                <a:spcPct val="120000"/>
              </a:lnSpc>
              <a:spcBef>
                <a:spcPts val="400"/>
              </a:spcBef>
              <a:spcAft>
                <a:spcPts val="100"/>
              </a:spcAft>
              <a:buChar char="»"/>
              <a:defRPr>
                <a:solidFill>
                  <a:schemeClr val="tx1"/>
                </a:solidFill>
                <a:latin typeface="Verdana" panose="020B0604030504040204" pitchFamily="34" charset="0"/>
                <a:ea typeface="Geneva" pitchFamily="1" charset="-128"/>
              </a:defRPr>
            </a:lvl6pPr>
            <a:lvl7pPr marL="2971800" indent="-228600" eaLnBrk="0" fontAlgn="base" hangingPunct="0">
              <a:lnSpc>
                <a:spcPct val="120000"/>
              </a:lnSpc>
              <a:spcBef>
                <a:spcPts val="400"/>
              </a:spcBef>
              <a:spcAft>
                <a:spcPts val="100"/>
              </a:spcAft>
              <a:buChar char="»"/>
              <a:defRPr>
                <a:solidFill>
                  <a:schemeClr val="tx1"/>
                </a:solidFill>
                <a:latin typeface="Verdana" panose="020B0604030504040204" pitchFamily="34" charset="0"/>
                <a:ea typeface="Geneva" pitchFamily="1" charset="-128"/>
              </a:defRPr>
            </a:lvl7pPr>
            <a:lvl8pPr marL="3429000" indent="-228600" eaLnBrk="0" fontAlgn="base" hangingPunct="0">
              <a:lnSpc>
                <a:spcPct val="120000"/>
              </a:lnSpc>
              <a:spcBef>
                <a:spcPts val="400"/>
              </a:spcBef>
              <a:spcAft>
                <a:spcPts val="100"/>
              </a:spcAft>
              <a:buChar char="»"/>
              <a:defRPr>
                <a:solidFill>
                  <a:schemeClr val="tx1"/>
                </a:solidFill>
                <a:latin typeface="Verdana" panose="020B0604030504040204" pitchFamily="34" charset="0"/>
                <a:ea typeface="Geneva" pitchFamily="1" charset="-128"/>
              </a:defRPr>
            </a:lvl8pPr>
            <a:lvl9pPr marL="3886200" indent="-228600" eaLnBrk="0" fontAlgn="base" hangingPunct="0">
              <a:lnSpc>
                <a:spcPct val="120000"/>
              </a:lnSpc>
              <a:spcBef>
                <a:spcPts val="400"/>
              </a:spcBef>
              <a:spcAft>
                <a:spcPts val="100"/>
              </a:spcAft>
              <a:buChar char="»"/>
              <a:defRPr>
                <a:solidFill>
                  <a:schemeClr val="tx1"/>
                </a:solidFill>
                <a:latin typeface="Verdana" panose="020B0604030504040204" pitchFamily="34" charset="0"/>
                <a:ea typeface="Geneva" pitchFamily="1" charset="-128"/>
              </a:defRPr>
            </a:lvl9pPr>
          </a:lstStyle>
          <a:p>
            <a:pPr eaLnBrk="1" hangingPunct="1">
              <a:lnSpc>
                <a:spcPct val="100000"/>
              </a:lnSpc>
              <a:spcBef>
                <a:spcPct val="0"/>
              </a:spcBef>
              <a:spcAft>
                <a:spcPct val="0"/>
              </a:spcAft>
              <a:buFontTx/>
              <a:buNone/>
            </a:pPr>
            <a:r>
              <a:rPr lang="sv-SE" altLang="sv-SE" sz="1050" dirty="0" err="1">
                <a:solidFill>
                  <a:srgbClr val="000000"/>
                </a:solidFill>
                <a:latin typeface="Arial" panose="020B0604020202020204" pitchFamily="34" charset="0"/>
                <a:cs typeface="Arial" panose="020B0604020202020204" pitchFamily="34" charset="0"/>
              </a:rPr>
              <a:t>tolterodin</a:t>
            </a:r>
            <a:endParaRPr lang="sv-SE" altLang="sv-SE" sz="1050" dirty="0">
              <a:solidFill>
                <a:srgbClr val="000000"/>
              </a:solidFill>
              <a:latin typeface="Arial" panose="020B0604020202020204" pitchFamily="34" charset="0"/>
              <a:cs typeface="Arial" panose="020B0604020202020204" pitchFamily="34" charset="0"/>
            </a:endParaRPr>
          </a:p>
        </p:txBody>
      </p:sp>
      <p:sp>
        <p:nvSpPr>
          <p:cNvPr id="28" name="textruta 7">
            <a:extLst>
              <a:ext uri="{FF2B5EF4-FFF2-40B4-BE49-F238E27FC236}">
                <a16:creationId xmlns:a16="http://schemas.microsoft.com/office/drawing/2014/main" id="{4FD67D00-9289-440D-B38E-48C87F40C067}"/>
              </a:ext>
            </a:extLst>
          </p:cNvPr>
          <p:cNvSpPr txBox="1">
            <a:spLocks noChangeArrowheads="1"/>
          </p:cNvSpPr>
          <p:nvPr/>
        </p:nvSpPr>
        <p:spPr bwMode="auto">
          <a:xfrm>
            <a:off x="5422494" y="4965461"/>
            <a:ext cx="140493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spcBef>
                <a:spcPts val="500"/>
              </a:spcBef>
              <a:spcAft>
                <a:spcPts val="200"/>
              </a:spcAft>
              <a:buFont typeface="Wingdings" panose="05000000000000000000" pitchFamily="2" charset="2"/>
              <a:buChar char="§"/>
              <a:defRPr sz="2200">
                <a:solidFill>
                  <a:schemeClr val="tx1"/>
                </a:solidFill>
                <a:latin typeface="Verdana" panose="020B0604030504040204" pitchFamily="34" charset="0"/>
                <a:ea typeface="Geneva" pitchFamily="1" charset="-128"/>
              </a:defRPr>
            </a:lvl1pPr>
            <a:lvl2pPr marL="742950" indent="-285750">
              <a:lnSpc>
                <a:spcPct val="120000"/>
              </a:lnSpc>
              <a:spcBef>
                <a:spcPts val="400"/>
              </a:spcBef>
              <a:spcAft>
                <a:spcPts val="100"/>
              </a:spcAft>
              <a:buChar char="–"/>
              <a:defRPr sz="2000">
                <a:solidFill>
                  <a:schemeClr val="tx1"/>
                </a:solidFill>
                <a:latin typeface="Verdana" panose="020B0604030504040204" pitchFamily="34" charset="0"/>
                <a:ea typeface="Geneva" pitchFamily="1" charset="-128"/>
              </a:defRPr>
            </a:lvl2pPr>
            <a:lvl3pPr marL="1143000" indent="-228600">
              <a:lnSpc>
                <a:spcPct val="120000"/>
              </a:lnSpc>
              <a:spcBef>
                <a:spcPts val="400"/>
              </a:spcBef>
              <a:spcAft>
                <a:spcPts val="100"/>
              </a:spcAft>
              <a:buFont typeface="Wingdings" panose="05000000000000000000" pitchFamily="2" charset="2"/>
              <a:buChar char="§"/>
              <a:defRPr>
                <a:solidFill>
                  <a:schemeClr val="tx1"/>
                </a:solidFill>
                <a:latin typeface="Verdana" panose="020B0604030504040204" pitchFamily="34" charset="0"/>
                <a:ea typeface="Geneva" pitchFamily="1" charset="-128"/>
              </a:defRPr>
            </a:lvl3pPr>
            <a:lvl4pPr marL="1600200" indent="-228600">
              <a:lnSpc>
                <a:spcPct val="120000"/>
              </a:lnSpc>
              <a:spcBef>
                <a:spcPts val="400"/>
              </a:spcBef>
              <a:spcAft>
                <a:spcPts val="100"/>
              </a:spcAft>
              <a:buChar char="–"/>
              <a:defRPr>
                <a:solidFill>
                  <a:schemeClr val="tx1"/>
                </a:solidFill>
                <a:latin typeface="Verdana" panose="020B0604030504040204" pitchFamily="34" charset="0"/>
                <a:ea typeface="Geneva" pitchFamily="1" charset="-128"/>
              </a:defRPr>
            </a:lvl4pPr>
            <a:lvl5pPr marL="2057400" indent="-228600">
              <a:lnSpc>
                <a:spcPct val="120000"/>
              </a:lnSpc>
              <a:spcBef>
                <a:spcPts val="400"/>
              </a:spcBef>
              <a:spcAft>
                <a:spcPts val="100"/>
              </a:spcAft>
              <a:buChar char="»"/>
              <a:defRPr>
                <a:solidFill>
                  <a:schemeClr val="tx1"/>
                </a:solidFill>
                <a:latin typeface="Verdana" panose="020B0604030504040204" pitchFamily="34" charset="0"/>
                <a:ea typeface="Geneva" pitchFamily="1" charset="-128"/>
              </a:defRPr>
            </a:lvl5pPr>
            <a:lvl6pPr marL="2514600" indent="-228600" eaLnBrk="0" fontAlgn="base" hangingPunct="0">
              <a:lnSpc>
                <a:spcPct val="120000"/>
              </a:lnSpc>
              <a:spcBef>
                <a:spcPts val="400"/>
              </a:spcBef>
              <a:spcAft>
                <a:spcPts val="100"/>
              </a:spcAft>
              <a:buChar char="»"/>
              <a:defRPr>
                <a:solidFill>
                  <a:schemeClr val="tx1"/>
                </a:solidFill>
                <a:latin typeface="Verdana" panose="020B0604030504040204" pitchFamily="34" charset="0"/>
                <a:ea typeface="Geneva" pitchFamily="1" charset="-128"/>
              </a:defRPr>
            </a:lvl6pPr>
            <a:lvl7pPr marL="2971800" indent="-228600" eaLnBrk="0" fontAlgn="base" hangingPunct="0">
              <a:lnSpc>
                <a:spcPct val="120000"/>
              </a:lnSpc>
              <a:spcBef>
                <a:spcPts val="400"/>
              </a:spcBef>
              <a:spcAft>
                <a:spcPts val="100"/>
              </a:spcAft>
              <a:buChar char="»"/>
              <a:defRPr>
                <a:solidFill>
                  <a:schemeClr val="tx1"/>
                </a:solidFill>
                <a:latin typeface="Verdana" panose="020B0604030504040204" pitchFamily="34" charset="0"/>
                <a:ea typeface="Geneva" pitchFamily="1" charset="-128"/>
              </a:defRPr>
            </a:lvl7pPr>
            <a:lvl8pPr marL="3429000" indent="-228600" eaLnBrk="0" fontAlgn="base" hangingPunct="0">
              <a:lnSpc>
                <a:spcPct val="120000"/>
              </a:lnSpc>
              <a:spcBef>
                <a:spcPts val="400"/>
              </a:spcBef>
              <a:spcAft>
                <a:spcPts val="100"/>
              </a:spcAft>
              <a:buChar char="»"/>
              <a:defRPr>
                <a:solidFill>
                  <a:schemeClr val="tx1"/>
                </a:solidFill>
                <a:latin typeface="Verdana" panose="020B0604030504040204" pitchFamily="34" charset="0"/>
                <a:ea typeface="Geneva" pitchFamily="1" charset="-128"/>
              </a:defRPr>
            </a:lvl8pPr>
            <a:lvl9pPr marL="3886200" indent="-228600" eaLnBrk="0" fontAlgn="base" hangingPunct="0">
              <a:lnSpc>
                <a:spcPct val="120000"/>
              </a:lnSpc>
              <a:spcBef>
                <a:spcPts val="400"/>
              </a:spcBef>
              <a:spcAft>
                <a:spcPts val="100"/>
              </a:spcAft>
              <a:buChar char="»"/>
              <a:defRPr>
                <a:solidFill>
                  <a:schemeClr val="tx1"/>
                </a:solidFill>
                <a:latin typeface="Verdana" panose="020B0604030504040204" pitchFamily="34" charset="0"/>
                <a:ea typeface="Geneva" pitchFamily="1" charset="-128"/>
              </a:defRPr>
            </a:lvl9pPr>
          </a:lstStyle>
          <a:p>
            <a:pPr eaLnBrk="1" hangingPunct="1">
              <a:lnSpc>
                <a:spcPct val="100000"/>
              </a:lnSpc>
              <a:spcBef>
                <a:spcPct val="0"/>
              </a:spcBef>
              <a:spcAft>
                <a:spcPct val="0"/>
              </a:spcAft>
              <a:buFontTx/>
              <a:buNone/>
            </a:pPr>
            <a:r>
              <a:rPr lang="sv-SE" altLang="sv-SE" sz="1050" dirty="0" err="1">
                <a:solidFill>
                  <a:srgbClr val="000000"/>
                </a:solidFill>
                <a:latin typeface="Arial" panose="020B0604020202020204" pitchFamily="34" charset="0"/>
                <a:cs typeface="Arial" panose="020B0604020202020204" pitchFamily="34" charset="0"/>
              </a:rPr>
              <a:t>fesoterodin</a:t>
            </a:r>
            <a:r>
              <a:rPr lang="sv-SE" altLang="sv-SE" sz="1050" dirty="0">
                <a:solidFill>
                  <a:srgbClr val="000000"/>
                </a:solidFill>
                <a:latin typeface="Arial" panose="020B0604020202020204" pitchFamily="34" charset="0"/>
                <a:cs typeface="Arial" panose="020B0604020202020204" pitchFamily="34" charset="0"/>
              </a:rPr>
              <a:t>/</a:t>
            </a:r>
            <a:r>
              <a:rPr lang="sv-SE" altLang="sv-SE" sz="1050" dirty="0" err="1">
                <a:solidFill>
                  <a:srgbClr val="000000"/>
                </a:solidFill>
                <a:latin typeface="Arial" panose="020B0604020202020204" pitchFamily="34" charset="0"/>
                <a:cs typeface="Arial" panose="020B0604020202020204" pitchFamily="34" charset="0"/>
              </a:rPr>
              <a:t>Toviaz</a:t>
            </a:r>
            <a:endParaRPr lang="sv-SE" altLang="sv-SE" sz="1050" dirty="0">
              <a:solidFill>
                <a:srgbClr val="000000"/>
              </a:solidFill>
              <a:latin typeface="Arial" panose="020B0604020202020204" pitchFamily="34" charset="0"/>
              <a:cs typeface="Arial" panose="020B0604020202020204" pitchFamily="34" charset="0"/>
            </a:endParaRPr>
          </a:p>
        </p:txBody>
      </p:sp>
      <p:sp>
        <p:nvSpPr>
          <p:cNvPr id="29" name="textruta 7">
            <a:extLst>
              <a:ext uri="{FF2B5EF4-FFF2-40B4-BE49-F238E27FC236}">
                <a16:creationId xmlns:a16="http://schemas.microsoft.com/office/drawing/2014/main" id="{FD141340-2511-436B-B02F-E75E07AB2986}"/>
              </a:ext>
            </a:extLst>
          </p:cNvPr>
          <p:cNvSpPr txBox="1">
            <a:spLocks noChangeArrowheads="1"/>
          </p:cNvSpPr>
          <p:nvPr/>
        </p:nvSpPr>
        <p:spPr bwMode="auto">
          <a:xfrm>
            <a:off x="5307582" y="5149760"/>
            <a:ext cx="140493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spcBef>
                <a:spcPts val="500"/>
              </a:spcBef>
              <a:spcAft>
                <a:spcPts val="200"/>
              </a:spcAft>
              <a:buFont typeface="Wingdings" panose="05000000000000000000" pitchFamily="2" charset="2"/>
              <a:buChar char="§"/>
              <a:defRPr sz="2200">
                <a:solidFill>
                  <a:schemeClr val="tx1"/>
                </a:solidFill>
                <a:latin typeface="Verdana" panose="020B0604030504040204" pitchFamily="34" charset="0"/>
                <a:ea typeface="Geneva" pitchFamily="1" charset="-128"/>
              </a:defRPr>
            </a:lvl1pPr>
            <a:lvl2pPr marL="742950" indent="-285750">
              <a:lnSpc>
                <a:spcPct val="120000"/>
              </a:lnSpc>
              <a:spcBef>
                <a:spcPts val="400"/>
              </a:spcBef>
              <a:spcAft>
                <a:spcPts val="100"/>
              </a:spcAft>
              <a:buChar char="–"/>
              <a:defRPr sz="2000">
                <a:solidFill>
                  <a:schemeClr val="tx1"/>
                </a:solidFill>
                <a:latin typeface="Verdana" panose="020B0604030504040204" pitchFamily="34" charset="0"/>
                <a:ea typeface="Geneva" pitchFamily="1" charset="-128"/>
              </a:defRPr>
            </a:lvl2pPr>
            <a:lvl3pPr marL="1143000" indent="-228600">
              <a:lnSpc>
                <a:spcPct val="120000"/>
              </a:lnSpc>
              <a:spcBef>
                <a:spcPts val="400"/>
              </a:spcBef>
              <a:spcAft>
                <a:spcPts val="100"/>
              </a:spcAft>
              <a:buFont typeface="Wingdings" panose="05000000000000000000" pitchFamily="2" charset="2"/>
              <a:buChar char="§"/>
              <a:defRPr>
                <a:solidFill>
                  <a:schemeClr val="tx1"/>
                </a:solidFill>
                <a:latin typeface="Verdana" panose="020B0604030504040204" pitchFamily="34" charset="0"/>
                <a:ea typeface="Geneva" pitchFamily="1" charset="-128"/>
              </a:defRPr>
            </a:lvl3pPr>
            <a:lvl4pPr marL="1600200" indent="-228600">
              <a:lnSpc>
                <a:spcPct val="120000"/>
              </a:lnSpc>
              <a:spcBef>
                <a:spcPts val="400"/>
              </a:spcBef>
              <a:spcAft>
                <a:spcPts val="100"/>
              </a:spcAft>
              <a:buChar char="–"/>
              <a:defRPr>
                <a:solidFill>
                  <a:schemeClr val="tx1"/>
                </a:solidFill>
                <a:latin typeface="Verdana" panose="020B0604030504040204" pitchFamily="34" charset="0"/>
                <a:ea typeface="Geneva" pitchFamily="1" charset="-128"/>
              </a:defRPr>
            </a:lvl4pPr>
            <a:lvl5pPr marL="2057400" indent="-228600">
              <a:lnSpc>
                <a:spcPct val="120000"/>
              </a:lnSpc>
              <a:spcBef>
                <a:spcPts val="400"/>
              </a:spcBef>
              <a:spcAft>
                <a:spcPts val="100"/>
              </a:spcAft>
              <a:buChar char="»"/>
              <a:defRPr>
                <a:solidFill>
                  <a:schemeClr val="tx1"/>
                </a:solidFill>
                <a:latin typeface="Verdana" panose="020B0604030504040204" pitchFamily="34" charset="0"/>
                <a:ea typeface="Geneva" pitchFamily="1" charset="-128"/>
              </a:defRPr>
            </a:lvl5pPr>
            <a:lvl6pPr marL="2514600" indent="-228600" eaLnBrk="0" fontAlgn="base" hangingPunct="0">
              <a:lnSpc>
                <a:spcPct val="120000"/>
              </a:lnSpc>
              <a:spcBef>
                <a:spcPts val="400"/>
              </a:spcBef>
              <a:spcAft>
                <a:spcPts val="100"/>
              </a:spcAft>
              <a:buChar char="»"/>
              <a:defRPr>
                <a:solidFill>
                  <a:schemeClr val="tx1"/>
                </a:solidFill>
                <a:latin typeface="Verdana" panose="020B0604030504040204" pitchFamily="34" charset="0"/>
                <a:ea typeface="Geneva" pitchFamily="1" charset="-128"/>
              </a:defRPr>
            </a:lvl6pPr>
            <a:lvl7pPr marL="2971800" indent="-228600" eaLnBrk="0" fontAlgn="base" hangingPunct="0">
              <a:lnSpc>
                <a:spcPct val="120000"/>
              </a:lnSpc>
              <a:spcBef>
                <a:spcPts val="400"/>
              </a:spcBef>
              <a:spcAft>
                <a:spcPts val="100"/>
              </a:spcAft>
              <a:buChar char="»"/>
              <a:defRPr>
                <a:solidFill>
                  <a:schemeClr val="tx1"/>
                </a:solidFill>
                <a:latin typeface="Verdana" panose="020B0604030504040204" pitchFamily="34" charset="0"/>
                <a:ea typeface="Geneva" pitchFamily="1" charset="-128"/>
              </a:defRPr>
            </a:lvl7pPr>
            <a:lvl8pPr marL="3429000" indent="-228600" eaLnBrk="0" fontAlgn="base" hangingPunct="0">
              <a:lnSpc>
                <a:spcPct val="120000"/>
              </a:lnSpc>
              <a:spcBef>
                <a:spcPts val="400"/>
              </a:spcBef>
              <a:spcAft>
                <a:spcPts val="100"/>
              </a:spcAft>
              <a:buChar char="»"/>
              <a:defRPr>
                <a:solidFill>
                  <a:schemeClr val="tx1"/>
                </a:solidFill>
                <a:latin typeface="Verdana" panose="020B0604030504040204" pitchFamily="34" charset="0"/>
                <a:ea typeface="Geneva" pitchFamily="1" charset="-128"/>
              </a:defRPr>
            </a:lvl8pPr>
            <a:lvl9pPr marL="3886200" indent="-228600" eaLnBrk="0" fontAlgn="base" hangingPunct="0">
              <a:lnSpc>
                <a:spcPct val="120000"/>
              </a:lnSpc>
              <a:spcBef>
                <a:spcPts val="400"/>
              </a:spcBef>
              <a:spcAft>
                <a:spcPts val="100"/>
              </a:spcAft>
              <a:buChar char="»"/>
              <a:defRPr>
                <a:solidFill>
                  <a:schemeClr val="tx1"/>
                </a:solidFill>
                <a:latin typeface="Verdana" panose="020B0604030504040204" pitchFamily="34" charset="0"/>
                <a:ea typeface="Geneva" pitchFamily="1" charset="-128"/>
              </a:defRPr>
            </a:lvl9pPr>
          </a:lstStyle>
          <a:p>
            <a:pPr eaLnBrk="1" hangingPunct="1">
              <a:lnSpc>
                <a:spcPct val="100000"/>
              </a:lnSpc>
              <a:spcBef>
                <a:spcPct val="0"/>
              </a:spcBef>
              <a:spcAft>
                <a:spcPct val="0"/>
              </a:spcAft>
              <a:buFontTx/>
              <a:buNone/>
            </a:pPr>
            <a:r>
              <a:rPr lang="sv-SE" altLang="sv-SE" sz="1050" dirty="0" err="1">
                <a:latin typeface="Arial" panose="020B0604020202020204" pitchFamily="34" charset="0"/>
                <a:cs typeface="Arial" panose="020B0604020202020204" pitchFamily="34" charset="0"/>
              </a:rPr>
              <a:t>oxybutynin</a:t>
            </a:r>
            <a:endParaRPr lang="sv-SE" altLang="sv-SE" sz="1050" dirty="0">
              <a:latin typeface="Arial" panose="020B0604020202020204" pitchFamily="34" charset="0"/>
              <a:cs typeface="Arial" panose="020B0604020202020204" pitchFamily="34" charset="0"/>
            </a:endParaRPr>
          </a:p>
        </p:txBody>
      </p:sp>
      <p:sp>
        <p:nvSpPr>
          <p:cNvPr id="30" name="textruta 7">
            <a:extLst>
              <a:ext uri="{FF2B5EF4-FFF2-40B4-BE49-F238E27FC236}">
                <a16:creationId xmlns:a16="http://schemas.microsoft.com/office/drawing/2014/main" id="{01B0C09F-2959-4EC4-B782-58DC697E3589}"/>
              </a:ext>
            </a:extLst>
          </p:cNvPr>
          <p:cNvSpPr txBox="1">
            <a:spLocks noChangeArrowheads="1"/>
          </p:cNvSpPr>
          <p:nvPr/>
        </p:nvSpPr>
        <p:spPr bwMode="auto">
          <a:xfrm>
            <a:off x="5659553" y="5279247"/>
            <a:ext cx="140493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spcBef>
                <a:spcPts val="500"/>
              </a:spcBef>
              <a:spcAft>
                <a:spcPts val="200"/>
              </a:spcAft>
              <a:buFont typeface="Wingdings" panose="05000000000000000000" pitchFamily="2" charset="2"/>
              <a:buChar char="§"/>
              <a:defRPr sz="2200">
                <a:solidFill>
                  <a:schemeClr val="tx1"/>
                </a:solidFill>
                <a:latin typeface="Verdana" panose="020B0604030504040204" pitchFamily="34" charset="0"/>
                <a:ea typeface="Geneva" pitchFamily="1" charset="-128"/>
              </a:defRPr>
            </a:lvl1pPr>
            <a:lvl2pPr marL="742950" indent="-285750">
              <a:lnSpc>
                <a:spcPct val="120000"/>
              </a:lnSpc>
              <a:spcBef>
                <a:spcPts val="400"/>
              </a:spcBef>
              <a:spcAft>
                <a:spcPts val="100"/>
              </a:spcAft>
              <a:buChar char="–"/>
              <a:defRPr sz="2000">
                <a:solidFill>
                  <a:schemeClr val="tx1"/>
                </a:solidFill>
                <a:latin typeface="Verdana" panose="020B0604030504040204" pitchFamily="34" charset="0"/>
                <a:ea typeface="Geneva" pitchFamily="1" charset="-128"/>
              </a:defRPr>
            </a:lvl2pPr>
            <a:lvl3pPr marL="1143000" indent="-228600">
              <a:lnSpc>
                <a:spcPct val="120000"/>
              </a:lnSpc>
              <a:spcBef>
                <a:spcPts val="400"/>
              </a:spcBef>
              <a:spcAft>
                <a:spcPts val="100"/>
              </a:spcAft>
              <a:buFont typeface="Wingdings" panose="05000000000000000000" pitchFamily="2" charset="2"/>
              <a:buChar char="§"/>
              <a:defRPr>
                <a:solidFill>
                  <a:schemeClr val="tx1"/>
                </a:solidFill>
                <a:latin typeface="Verdana" panose="020B0604030504040204" pitchFamily="34" charset="0"/>
                <a:ea typeface="Geneva" pitchFamily="1" charset="-128"/>
              </a:defRPr>
            </a:lvl3pPr>
            <a:lvl4pPr marL="1600200" indent="-228600">
              <a:lnSpc>
                <a:spcPct val="120000"/>
              </a:lnSpc>
              <a:spcBef>
                <a:spcPts val="400"/>
              </a:spcBef>
              <a:spcAft>
                <a:spcPts val="100"/>
              </a:spcAft>
              <a:buChar char="–"/>
              <a:defRPr>
                <a:solidFill>
                  <a:schemeClr val="tx1"/>
                </a:solidFill>
                <a:latin typeface="Verdana" panose="020B0604030504040204" pitchFamily="34" charset="0"/>
                <a:ea typeface="Geneva" pitchFamily="1" charset="-128"/>
              </a:defRPr>
            </a:lvl4pPr>
            <a:lvl5pPr marL="2057400" indent="-228600">
              <a:lnSpc>
                <a:spcPct val="120000"/>
              </a:lnSpc>
              <a:spcBef>
                <a:spcPts val="400"/>
              </a:spcBef>
              <a:spcAft>
                <a:spcPts val="100"/>
              </a:spcAft>
              <a:buChar char="»"/>
              <a:defRPr>
                <a:solidFill>
                  <a:schemeClr val="tx1"/>
                </a:solidFill>
                <a:latin typeface="Verdana" panose="020B0604030504040204" pitchFamily="34" charset="0"/>
                <a:ea typeface="Geneva" pitchFamily="1" charset="-128"/>
              </a:defRPr>
            </a:lvl5pPr>
            <a:lvl6pPr marL="2514600" indent="-228600" eaLnBrk="0" fontAlgn="base" hangingPunct="0">
              <a:lnSpc>
                <a:spcPct val="120000"/>
              </a:lnSpc>
              <a:spcBef>
                <a:spcPts val="400"/>
              </a:spcBef>
              <a:spcAft>
                <a:spcPts val="100"/>
              </a:spcAft>
              <a:buChar char="»"/>
              <a:defRPr>
                <a:solidFill>
                  <a:schemeClr val="tx1"/>
                </a:solidFill>
                <a:latin typeface="Verdana" panose="020B0604030504040204" pitchFamily="34" charset="0"/>
                <a:ea typeface="Geneva" pitchFamily="1" charset="-128"/>
              </a:defRPr>
            </a:lvl6pPr>
            <a:lvl7pPr marL="2971800" indent="-228600" eaLnBrk="0" fontAlgn="base" hangingPunct="0">
              <a:lnSpc>
                <a:spcPct val="120000"/>
              </a:lnSpc>
              <a:spcBef>
                <a:spcPts val="400"/>
              </a:spcBef>
              <a:spcAft>
                <a:spcPts val="100"/>
              </a:spcAft>
              <a:buChar char="»"/>
              <a:defRPr>
                <a:solidFill>
                  <a:schemeClr val="tx1"/>
                </a:solidFill>
                <a:latin typeface="Verdana" panose="020B0604030504040204" pitchFamily="34" charset="0"/>
                <a:ea typeface="Geneva" pitchFamily="1" charset="-128"/>
              </a:defRPr>
            </a:lvl7pPr>
            <a:lvl8pPr marL="3429000" indent="-228600" eaLnBrk="0" fontAlgn="base" hangingPunct="0">
              <a:lnSpc>
                <a:spcPct val="120000"/>
              </a:lnSpc>
              <a:spcBef>
                <a:spcPts val="400"/>
              </a:spcBef>
              <a:spcAft>
                <a:spcPts val="100"/>
              </a:spcAft>
              <a:buChar char="»"/>
              <a:defRPr>
                <a:solidFill>
                  <a:schemeClr val="tx1"/>
                </a:solidFill>
                <a:latin typeface="Verdana" panose="020B0604030504040204" pitchFamily="34" charset="0"/>
                <a:ea typeface="Geneva" pitchFamily="1" charset="-128"/>
              </a:defRPr>
            </a:lvl8pPr>
            <a:lvl9pPr marL="3886200" indent="-228600" eaLnBrk="0" fontAlgn="base" hangingPunct="0">
              <a:lnSpc>
                <a:spcPct val="120000"/>
              </a:lnSpc>
              <a:spcBef>
                <a:spcPts val="400"/>
              </a:spcBef>
              <a:spcAft>
                <a:spcPts val="100"/>
              </a:spcAft>
              <a:buChar char="»"/>
              <a:defRPr>
                <a:solidFill>
                  <a:schemeClr val="tx1"/>
                </a:solidFill>
                <a:latin typeface="Verdana" panose="020B0604030504040204" pitchFamily="34" charset="0"/>
                <a:ea typeface="Geneva" pitchFamily="1" charset="-128"/>
              </a:defRPr>
            </a:lvl9pPr>
          </a:lstStyle>
          <a:p>
            <a:pPr eaLnBrk="1" hangingPunct="1">
              <a:lnSpc>
                <a:spcPct val="100000"/>
              </a:lnSpc>
              <a:spcBef>
                <a:spcPct val="0"/>
              </a:spcBef>
              <a:spcAft>
                <a:spcPct val="0"/>
              </a:spcAft>
              <a:buFontTx/>
              <a:buNone/>
            </a:pPr>
            <a:r>
              <a:rPr lang="sv-SE" altLang="sv-SE" sz="1050" dirty="0" err="1">
                <a:latin typeface="Arial" panose="020B0604020202020204" pitchFamily="34" charset="0"/>
                <a:cs typeface="Arial" panose="020B0604020202020204" pitchFamily="34" charset="0"/>
              </a:rPr>
              <a:t>darifenacin</a:t>
            </a:r>
            <a:r>
              <a:rPr lang="sv-SE" altLang="sv-SE" sz="1050" dirty="0">
                <a:latin typeface="Arial" panose="020B0604020202020204" pitchFamily="34" charset="0"/>
                <a:cs typeface="Arial" panose="020B0604020202020204" pitchFamily="34" charset="0"/>
              </a:rPr>
              <a:t>/</a:t>
            </a:r>
            <a:r>
              <a:rPr lang="sv-SE" altLang="sv-SE" sz="1050" dirty="0" err="1">
                <a:latin typeface="Arial" panose="020B0604020202020204" pitchFamily="34" charset="0"/>
                <a:cs typeface="Arial" panose="020B0604020202020204" pitchFamily="34" charset="0"/>
              </a:rPr>
              <a:t>Emselex</a:t>
            </a:r>
            <a:endParaRPr lang="sv-SE" altLang="sv-SE" sz="1050" dirty="0">
              <a:latin typeface="Arial" panose="020B0604020202020204" pitchFamily="34" charset="0"/>
              <a:cs typeface="Arial" panose="020B0604020202020204" pitchFamily="34" charset="0"/>
            </a:endParaRPr>
          </a:p>
        </p:txBody>
      </p:sp>
      <p:sp>
        <p:nvSpPr>
          <p:cNvPr id="5" name="Rubrik 1">
            <a:extLst>
              <a:ext uri="{FF2B5EF4-FFF2-40B4-BE49-F238E27FC236}">
                <a16:creationId xmlns:a16="http://schemas.microsoft.com/office/drawing/2014/main" id="{5DD0E2F6-15AF-8A94-4D37-5C18C3C9FF5A}"/>
              </a:ext>
            </a:extLst>
          </p:cNvPr>
          <p:cNvSpPr>
            <a:spLocks noGrp="1"/>
          </p:cNvSpPr>
          <p:nvPr>
            <p:ph type="title"/>
          </p:nvPr>
        </p:nvSpPr>
        <p:spPr>
          <a:xfrm>
            <a:off x="457200" y="274638"/>
            <a:ext cx="8229600" cy="1143000"/>
          </a:xfrm>
        </p:spPr>
        <p:txBody>
          <a:bodyPr anchor="ctr">
            <a:normAutofit/>
          </a:bodyPr>
          <a:lstStyle/>
          <a:p>
            <a:r>
              <a:rPr lang="sv-SE" altLang="sv-SE" sz="2000" b="1" dirty="0"/>
              <a:t>Trendrapport G04BD 201701-202208 totalkostnad Region Stockholm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title"/>
          </p:nvPr>
        </p:nvSpPr>
        <p:spPr/>
        <p:txBody>
          <a:bodyPr>
            <a:normAutofit fontScale="90000"/>
          </a:bodyPr>
          <a:lstStyle/>
          <a:p>
            <a:r>
              <a:rPr lang="sv-SE" dirty="0"/>
              <a:t>Topplista 2021 (totalbelopp) – recept vårdval urologi </a:t>
            </a:r>
          </a:p>
        </p:txBody>
      </p:sp>
      <p:pic>
        <p:nvPicPr>
          <p:cNvPr id="6" name="Platshållare för innehåll 5">
            <a:extLst>
              <a:ext uri="{FF2B5EF4-FFF2-40B4-BE49-F238E27FC236}">
                <a16:creationId xmlns:a16="http://schemas.microsoft.com/office/drawing/2014/main" id="{E155833F-950F-4206-B1A9-181A396D80FE}"/>
              </a:ext>
            </a:extLst>
          </p:cNvPr>
          <p:cNvPicPr>
            <a:picLocks noGrp="1" noChangeAspect="1"/>
          </p:cNvPicPr>
          <p:nvPr>
            <p:ph sz="half" idx="12"/>
          </p:nvPr>
        </p:nvPicPr>
        <p:blipFill>
          <a:blip r:embed="rId4"/>
          <a:stretch>
            <a:fillRect/>
          </a:stretch>
        </p:blipFill>
        <p:spPr>
          <a:xfrm>
            <a:off x="856079" y="1756777"/>
            <a:ext cx="4637695" cy="4242191"/>
          </a:xfrm>
        </p:spPr>
      </p:pic>
      <p:sp>
        <p:nvSpPr>
          <p:cNvPr id="15" name="textruta 14">
            <a:extLst>
              <a:ext uri="{FF2B5EF4-FFF2-40B4-BE49-F238E27FC236}">
                <a16:creationId xmlns:a16="http://schemas.microsoft.com/office/drawing/2014/main" id="{FC549164-3DE8-40D1-92B9-6F64BCC14117}"/>
              </a:ext>
            </a:extLst>
          </p:cNvPr>
          <p:cNvSpPr txBox="1"/>
          <p:nvPr/>
        </p:nvSpPr>
        <p:spPr>
          <a:xfrm>
            <a:off x="5346099" y="1912691"/>
            <a:ext cx="1419148" cy="230832"/>
          </a:xfrm>
          <a:prstGeom prst="rect">
            <a:avLst/>
          </a:prstGeom>
          <a:noFill/>
        </p:spPr>
        <p:txBody>
          <a:bodyPr wrap="square" rtlCol="0">
            <a:spAutoFit/>
          </a:bodyPr>
          <a:lstStyle/>
          <a:p>
            <a:pPr defTabSz="685800">
              <a:defRPr/>
            </a:pPr>
            <a:r>
              <a:rPr lang="sv-SE" sz="900" dirty="0" err="1">
                <a:solidFill>
                  <a:srgbClr val="000000"/>
                </a:solidFill>
                <a:latin typeface="Verdana"/>
              </a:rPr>
              <a:t>Betmiga</a:t>
            </a:r>
            <a:endParaRPr lang="sv-SE" sz="900" dirty="0">
              <a:solidFill>
                <a:srgbClr val="000000"/>
              </a:solidFill>
              <a:latin typeface="Verdana"/>
            </a:endParaRPr>
          </a:p>
        </p:txBody>
      </p:sp>
      <p:sp>
        <p:nvSpPr>
          <p:cNvPr id="16" name="textruta 15">
            <a:extLst>
              <a:ext uri="{FF2B5EF4-FFF2-40B4-BE49-F238E27FC236}">
                <a16:creationId xmlns:a16="http://schemas.microsoft.com/office/drawing/2014/main" id="{FE5A45AA-D519-4247-AFF2-F943500A2BA6}"/>
              </a:ext>
            </a:extLst>
          </p:cNvPr>
          <p:cNvSpPr txBox="1"/>
          <p:nvPr/>
        </p:nvSpPr>
        <p:spPr>
          <a:xfrm>
            <a:off x="3118002" y="2712351"/>
            <a:ext cx="1419148" cy="230832"/>
          </a:xfrm>
          <a:prstGeom prst="rect">
            <a:avLst/>
          </a:prstGeom>
          <a:noFill/>
        </p:spPr>
        <p:txBody>
          <a:bodyPr wrap="square" rtlCol="0">
            <a:spAutoFit/>
          </a:bodyPr>
          <a:lstStyle/>
          <a:p>
            <a:pPr defTabSz="685800">
              <a:defRPr/>
            </a:pPr>
            <a:r>
              <a:rPr lang="sv-SE" sz="900" dirty="0" err="1">
                <a:solidFill>
                  <a:srgbClr val="000000"/>
                </a:solidFill>
                <a:latin typeface="Verdana"/>
              </a:rPr>
              <a:t>Pamorelin</a:t>
            </a:r>
            <a:endParaRPr lang="sv-SE" sz="900" dirty="0">
              <a:solidFill>
                <a:srgbClr val="000000"/>
              </a:solidFill>
              <a:latin typeface="Verdana"/>
            </a:endParaRPr>
          </a:p>
        </p:txBody>
      </p:sp>
      <p:sp>
        <p:nvSpPr>
          <p:cNvPr id="24" name="textruta 23">
            <a:extLst>
              <a:ext uri="{FF2B5EF4-FFF2-40B4-BE49-F238E27FC236}">
                <a16:creationId xmlns:a16="http://schemas.microsoft.com/office/drawing/2014/main" id="{24AE0961-84AF-4813-8F0F-07D6FB90C4EF}"/>
              </a:ext>
            </a:extLst>
          </p:cNvPr>
          <p:cNvSpPr txBox="1"/>
          <p:nvPr/>
        </p:nvSpPr>
        <p:spPr>
          <a:xfrm>
            <a:off x="2215368" y="3666684"/>
            <a:ext cx="1419148" cy="230832"/>
          </a:xfrm>
          <a:prstGeom prst="rect">
            <a:avLst/>
          </a:prstGeom>
          <a:noFill/>
        </p:spPr>
        <p:txBody>
          <a:bodyPr wrap="square" rtlCol="0">
            <a:spAutoFit/>
          </a:bodyPr>
          <a:lstStyle/>
          <a:p>
            <a:pPr defTabSz="685800">
              <a:defRPr/>
            </a:pPr>
            <a:r>
              <a:rPr lang="sv-SE" sz="900" dirty="0" err="1">
                <a:solidFill>
                  <a:srgbClr val="000000"/>
                </a:solidFill>
                <a:latin typeface="Verdana"/>
              </a:rPr>
              <a:t>Tamicten</a:t>
            </a:r>
            <a:endParaRPr lang="sv-SE" sz="900" dirty="0">
              <a:solidFill>
                <a:srgbClr val="000000"/>
              </a:solidFill>
              <a:latin typeface="Verdana"/>
            </a:endParaRPr>
          </a:p>
        </p:txBody>
      </p:sp>
      <p:sp>
        <p:nvSpPr>
          <p:cNvPr id="25" name="textruta 24">
            <a:extLst>
              <a:ext uri="{FF2B5EF4-FFF2-40B4-BE49-F238E27FC236}">
                <a16:creationId xmlns:a16="http://schemas.microsoft.com/office/drawing/2014/main" id="{3AC37241-7CE4-4C78-9CC9-34AC91A51531}"/>
              </a:ext>
            </a:extLst>
          </p:cNvPr>
          <p:cNvSpPr txBox="1"/>
          <p:nvPr/>
        </p:nvSpPr>
        <p:spPr>
          <a:xfrm>
            <a:off x="2104132" y="3824777"/>
            <a:ext cx="1419148" cy="230832"/>
          </a:xfrm>
          <a:prstGeom prst="rect">
            <a:avLst/>
          </a:prstGeom>
          <a:noFill/>
        </p:spPr>
        <p:txBody>
          <a:bodyPr wrap="square" rtlCol="0">
            <a:spAutoFit/>
          </a:bodyPr>
          <a:lstStyle/>
          <a:p>
            <a:pPr defTabSz="685800">
              <a:defRPr/>
            </a:pPr>
            <a:r>
              <a:rPr lang="sv-SE" sz="900" dirty="0" err="1">
                <a:solidFill>
                  <a:srgbClr val="000000"/>
                </a:solidFill>
                <a:latin typeface="Verdana"/>
              </a:rPr>
              <a:t>Hiprex</a:t>
            </a:r>
            <a:endParaRPr lang="sv-SE" sz="900" dirty="0">
              <a:solidFill>
                <a:srgbClr val="000000"/>
              </a:solidFill>
              <a:latin typeface="Verdana"/>
            </a:endParaRPr>
          </a:p>
        </p:txBody>
      </p:sp>
      <p:sp>
        <p:nvSpPr>
          <p:cNvPr id="26" name="textruta 25">
            <a:extLst>
              <a:ext uri="{FF2B5EF4-FFF2-40B4-BE49-F238E27FC236}">
                <a16:creationId xmlns:a16="http://schemas.microsoft.com/office/drawing/2014/main" id="{31B34494-FF2B-4BCE-B886-14CD586169FB}"/>
              </a:ext>
            </a:extLst>
          </p:cNvPr>
          <p:cNvSpPr txBox="1"/>
          <p:nvPr/>
        </p:nvSpPr>
        <p:spPr>
          <a:xfrm>
            <a:off x="2333124" y="3525804"/>
            <a:ext cx="1419148" cy="230832"/>
          </a:xfrm>
          <a:prstGeom prst="rect">
            <a:avLst/>
          </a:prstGeom>
          <a:noFill/>
        </p:spPr>
        <p:txBody>
          <a:bodyPr wrap="square" rtlCol="0">
            <a:spAutoFit/>
          </a:bodyPr>
          <a:lstStyle/>
          <a:p>
            <a:pPr defTabSz="685800">
              <a:defRPr/>
            </a:pPr>
            <a:r>
              <a:rPr lang="sv-SE" sz="900" dirty="0" err="1">
                <a:solidFill>
                  <a:srgbClr val="000000"/>
                </a:solidFill>
                <a:latin typeface="Verdana"/>
              </a:rPr>
              <a:t>Invicorp</a:t>
            </a:r>
            <a:endParaRPr lang="sv-SE" sz="900" dirty="0">
              <a:solidFill>
                <a:srgbClr val="000000"/>
              </a:solidFill>
              <a:latin typeface="Verdana"/>
            </a:endParaRPr>
          </a:p>
        </p:txBody>
      </p:sp>
      <p:sp>
        <p:nvSpPr>
          <p:cNvPr id="27" name="textruta 26">
            <a:extLst>
              <a:ext uri="{FF2B5EF4-FFF2-40B4-BE49-F238E27FC236}">
                <a16:creationId xmlns:a16="http://schemas.microsoft.com/office/drawing/2014/main" id="{DEC583B7-FE7C-4147-A7A6-E241B6245E04}"/>
              </a:ext>
            </a:extLst>
          </p:cNvPr>
          <p:cNvSpPr txBox="1"/>
          <p:nvPr/>
        </p:nvSpPr>
        <p:spPr>
          <a:xfrm>
            <a:off x="1960019" y="4481378"/>
            <a:ext cx="1419148" cy="230832"/>
          </a:xfrm>
          <a:prstGeom prst="rect">
            <a:avLst/>
          </a:prstGeom>
          <a:noFill/>
        </p:spPr>
        <p:txBody>
          <a:bodyPr wrap="square" rtlCol="0">
            <a:spAutoFit/>
          </a:bodyPr>
          <a:lstStyle/>
          <a:p>
            <a:pPr defTabSz="685800">
              <a:defRPr/>
            </a:pPr>
            <a:r>
              <a:rPr lang="sv-SE" sz="900" dirty="0" err="1">
                <a:solidFill>
                  <a:srgbClr val="000000"/>
                </a:solidFill>
                <a:latin typeface="Verdana"/>
              </a:rPr>
              <a:t>Spedra</a:t>
            </a:r>
            <a:endParaRPr lang="sv-SE" sz="900" dirty="0">
              <a:solidFill>
                <a:srgbClr val="000000"/>
              </a:solidFill>
              <a:latin typeface="Verdana"/>
            </a:endParaRPr>
          </a:p>
        </p:txBody>
      </p:sp>
    </p:spTree>
    <p:custDataLst>
      <p:tags r:id="rId1"/>
    </p:custDataLst>
    <p:extLst>
      <p:ext uri="{BB962C8B-B14F-4D97-AF65-F5344CB8AC3E}">
        <p14:creationId xmlns:p14="http://schemas.microsoft.com/office/powerpoint/2010/main" val="7159918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PPTXSS_ORIGINAL" val="926752,Group 32,625,Slide370"/>
  <p:tag name="PPTXSS_SETTINGS" val="0,10,10,150,50,3,True,False"/>
  <p:tag name="PTXSS_ORIGID" val="926753"/>
</p:tagLst>
</file>

<file path=ppt/tags/tag5.xml><?xml version="1.0" encoding="utf-8"?>
<p:tagLst xmlns:a="http://schemas.openxmlformats.org/drawingml/2006/main" xmlns:r="http://schemas.openxmlformats.org/officeDocument/2006/relationships" xmlns:p="http://schemas.openxmlformats.org/presentationml/2006/main">
  <p:tag name="PPTXSS_ORIGINAL" val="926744,Rectangle 4659240,625,Slide370"/>
  <p:tag name="PPTXSS_SETTINGS" val="0,10,10,150,50,3,True,False"/>
  <p:tag name="PTXSS_ORIGID" val="92674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38390</TotalTime>
  <Words>2878</Words>
  <Application>Microsoft Office PowerPoint</Application>
  <PresentationFormat>Bildspel på skärmen (4:3)</PresentationFormat>
  <Paragraphs>499</Paragraphs>
  <Slides>35</Slides>
  <Notes>16</Notes>
  <HiddenSlides>1</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35</vt:i4>
      </vt:variant>
    </vt:vector>
  </HeadingPairs>
  <TitlesOfParts>
    <vt:vector size="41" baseType="lpstr">
      <vt:lpstr>Arial</vt:lpstr>
      <vt:lpstr>Calibri</vt:lpstr>
      <vt:lpstr>Courier New</vt:lpstr>
      <vt:lpstr>Verdana</vt:lpstr>
      <vt:lpstr>Wingdings</vt:lpstr>
      <vt:lpstr>Office Theme</vt:lpstr>
      <vt:lpstr>Botoxinjektion  vid   överaktiv blåsa</vt:lpstr>
      <vt:lpstr>PowerPoint-presentation</vt:lpstr>
      <vt:lpstr>Behandlingsstrategier</vt:lpstr>
      <vt:lpstr>PowerPoint-presentation</vt:lpstr>
      <vt:lpstr>Behandlingstrappa</vt:lpstr>
      <vt:lpstr>Trängningar, trängningsinkontinens  – Effekt av läkemedel  </vt:lpstr>
      <vt:lpstr>Trängningsinkontinens prisjämförelse  kronor/tablett oktober 2022 (TLV)</vt:lpstr>
      <vt:lpstr>Trendrapport G04BD 201701-202208 totalkostnad Region Stockholm</vt:lpstr>
      <vt:lpstr>Topplista 2021 (totalbelopp) – recept vårdval urologi </vt:lpstr>
      <vt:lpstr>Behandlingstrappa</vt:lpstr>
      <vt:lpstr>Onabotulinumtoxin</vt:lpstr>
      <vt:lpstr>PowerPoint-presentation</vt:lpstr>
      <vt:lpstr>PowerPoint-presentation</vt:lpstr>
      <vt:lpstr>Frisläppning av neurotransmittor</vt:lpstr>
      <vt:lpstr>Botox hindrar fusion av vesikeln med membranet</vt:lpstr>
      <vt:lpstr>Botoxhistorik</vt:lpstr>
      <vt:lpstr>PowerPoint-presentation</vt:lpstr>
      <vt:lpstr>Botox hämmar både  afferens och efferens</vt:lpstr>
      <vt:lpstr>Sensorisk hämning vid Bladder Pain</vt:lpstr>
      <vt:lpstr>Ska urodynamik utföras inför Botox?</vt:lpstr>
      <vt:lpstr>Förekomst av Detrusoröveraktivitet hos patienter med OAB</vt:lpstr>
      <vt:lpstr>Värdet av Urodynamik inför behandling</vt:lpstr>
      <vt:lpstr>Frågor inför Botox-behandling</vt:lpstr>
      <vt:lpstr>RIK-frekvens 6,1%</vt:lpstr>
      <vt:lpstr>Inför injektionsbehandling</vt:lpstr>
      <vt:lpstr>Dosering Botox</vt:lpstr>
      <vt:lpstr>Instrument</vt:lpstr>
      <vt:lpstr>PowerPoint-presentation</vt:lpstr>
      <vt:lpstr>Injektionsteknik</vt:lpstr>
      <vt:lpstr>Patientinformation</vt:lpstr>
      <vt:lpstr>Allvarliga biverkningar?</vt:lpstr>
      <vt:lpstr>Lokala erfarenheter</vt:lpstr>
      <vt:lpstr>Resultat</vt:lpstr>
      <vt:lpstr>Hur påverkas resulatet av Urodynamiskt verifierad detrusor överaktivitet (DO)?  </vt:lpstr>
      <vt:lpstr>TACK!</vt:lpstr>
    </vt:vector>
  </TitlesOfParts>
  <Company>Karolinska Institutet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Överaktiv blåsa</dc:title>
  <dc:creator>Caroline Elmér</dc:creator>
  <cp:lastModifiedBy>Birgitta Renström</cp:lastModifiedBy>
  <cp:revision>97</cp:revision>
  <dcterms:created xsi:type="dcterms:W3CDTF">2012-10-28T20:31:13Z</dcterms:created>
  <dcterms:modified xsi:type="dcterms:W3CDTF">2022-10-31T12:44:18Z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-1506628987</vt:i4>
  </property>
  <property fmtid="{D5CDD505-2E9C-101B-9397-08002B2CF9AE}" pid="3" name="_NewReviewCycle">
    <vt:lpwstr/>
  </property>
  <property fmtid="{D5CDD505-2E9C-101B-9397-08002B2CF9AE}" pid="4" name="_EmailSubject">
    <vt:lpwstr>Botox föreläsning </vt:lpwstr>
  </property>
  <property fmtid="{D5CDD505-2E9C-101B-9397-08002B2CF9AE}" pid="5" name="_AuthorEmail">
    <vt:lpwstr>stefan.zacharias@regiongavleborg.se</vt:lpwstr>
  </property>
  <property fmtid="{D5CDD505-2E9C-101B-9397-08002B2CF9AE}" pid="6" name="_AuthorEmailDisplayName">
    <vt:lpwstr>Zacharias Stefan - HOSIP - Läkare Kvinnosjukvård Hudiksvall</vt:lpwstr>
  </property>
</Properties>
</file>