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58" r:id="rId4"/>
    <p:sldId id="265" r:id="rId5"/>
    <p:sldId id="271" r:id="rId6"/>
    <p:sldId id="269" r:id="rId7"/>
    <p:sldId id="270" r:id="rId8"/>
    <p:sldId id="266" r:id="rId9"/>
    <p:sldId id="267" r:id="rId10"/>
    <p:sldId id="268" r:id="rId11"/>
    <p:sldId id="264" r:id="rId12"/>
    <p:sldId id="26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400" autoAdjust="0"/>
  </p:normalViewPr>
  <p:slideViewPr>
    <p:cSldViewPr snapToGrid="0">
      <p:cViewPr varScale="1">
        <p:scale>
          <a:sx n="104" d="100"/>
          <a:sy n="104" d="100"/>
        </p:scale>
        <p:origin x="13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88E6B78-EE2B-4C7D-BFD8-A36721A0BE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BC59E87-705D-4C7C-B370-811A1C5B9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0AA58-6D18-4296-A144-077408FF6661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2564CC-D215-4F08-BD3E-7B7E7E535D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647FDC-DD32-45FA-9402-BC0693DA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ACA5-136A-457E-8C08-4EA064FCE0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7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7661-C902-42B9-A65E-2D7FFE93EE83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18E4-F67A-4214-8C33-418CBB15FA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18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Tabellen visar täckningsgraden per klinik för de klinker som rapporterat i GynOp eller till Socialstyrelsens patientregister att de utfört botoxbehandling vid inkontinens.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18E4-F67A-4214-8C33-418CBB15FA1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23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Från 17,7% år 2014 till 70,7% år 2021.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18E4-F67A-4214-8C33-418CBB15FA1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06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</p:spTree>
    <p:extLst>
      <p:ext uri="{BB962C8B-B14F-4D97-AF65-F5344CB8AC3E}">
        <p14:creationId xmlns:p14="http://schemas.microsoft.com/office/powerpoint/2010/main" val="6095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775B12-CEA0-42CD-B042-F771E07BF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6AE21F-464F-4E55-B936-9C080B977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1471FB-CB34-49C7-8471-99FA4B3A58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7D2F9D-8B93-4FC1-98DF-05556C7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F3F3DF-9B96-45A7-8FEC-4AA86820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3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avslutande text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text</a:t>
            </a:r>
          </a:p>
        </p:txBody>
      </p:sp>
    </p:spTree>
    <p:extLst>
      <p:ext uri="{BB962C8B-B14F-4D97-AF65-F5344CB8AC3E}">
        <p14:creationId xmlns:p14="http://schemas.microsoft.com/office/powerpoint/2010/main" val="7407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_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avslutande text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text</a:t>
            </a:r>
          </a:p>
        </p:txBody>
      </p:sp>
    </p:spTree>
    <p:extLst>
      <p:ext uri="{BB962C8B-B14F-4D97-AF65-F5344CB8AC3E}">
        <p14:creationId xmlns:p14="http://schemas.microsoft.com/office/powerpoint/2010/main" val="344257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_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0FAF1-D661-4488-B31B-335811D662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för att skriva in en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981A01-0FE4-4E27-8A4E-82DDE88602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underrubrik</a:t>
            </a:r>
          </a:p>
        </p:txBody>
      </p:sp>
    </p:spTree>
    <p:extLst>
      <p:ext uri="{BB962C8B-B14F-4D97-AF65-F5344CB8AC3E}">
        <p14:creationId xmlns:p14="http://schemas.microsoft.com/office/powerpoint/2010/main" val="234273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D8C09-805B-4AC1-8CB2-0CB77D63C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97265-E2F7-432D-9981-51B46E48682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5C4156-8854-4B92-BD6D-62A83B4D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B4C55A-B0A9-46AF-BC84-7215A20A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76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stap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D8C09-805B-4AC1-8CB2-0CB77D63C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673" y="365125"/>
            <a:ext cx="103460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97265-E2F7-432D-9981-51B46E486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9673" y="1847850"/>
            <a:ext cx="10346095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5C4156-8854-4B92-BD6D-62A83B4D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673" y="6356350"/>
            <a:ext cx="2696545" cy="365125"/>
          </a:xfrm>
        </p:spPr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B4C55A-B0A9-46AF-BC84-7215A20A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29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aus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BF74B-1935-4D63-BA29-5559AABE9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857" y="2961999"/>
            <a:ext cx="4889241" cy="750499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Dags för paus?</a:t>
            </a:r>
          </a:p>
        </p:txBody>
      </p:sp>
      <p:pic>
        <p:nvPicPr>
          <p:cNvPr id="38" name="Bild 37" descr="Te">
            <a:extLst>
              <a:ext uri="{FF2B5EF4-FFF2-40B4-BE49-F238E27FC236}">
                <a16:creationId xmlns:a16="http://schemas.microsoft.com/office/drawing/2014/main" id="{38051710-C9AF-4418-AAEB-6F3DBC59ED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1576" y="1948543"/>
            <a:ext cx="2777412" cy="27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08801F-0507-4C1D-AB7A-DCB6DEFFE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5E39F4-88B2-4FE5-A03B-25C35D8B3B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6EBCC2-662C-4C56-808E-B2E0FECD97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8781A0-4406-4531-BC4E-7A788E49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37DC88-99BC-4A20-A0FA-AD1854AC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92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BF74B-1935-4D63-BA29-5559AABE9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F64545-75CE-4D22-959D-894FBD00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73B0919-87BB-494C-A4A5-D1B25E80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6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68977B-EB71-4E21-96DE-2382059E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487672A-0FB9-4784-945D-3ABBE5BF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9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3F4E9-F47F-473F-B84F-D0ECE24BC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Skriv in en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39E92E-02B6-4EC3-B70B-7F6CB2627E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28D0E-8EA0-42CF-9B32-D4E9AB753C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24D6EB-389B-444D-9B21-65239194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D8A587-5693-4386-80BF-1609EB95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48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DA2BE4-781E-4EC7-9CA0-A959377C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A6F842-877D-4C3B-BA6B-4A8E9F40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AE76CA-D6CE-44FA-B788-60BEC5530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B4EE-816E-486E-8119-51F5FBB1FE2E}" type="datetimeFigureOut">
              <a:rPr lang="sv-SE" smtClean="0"/>
              <a:t>2022-11-07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9C7CBE-A861-453E-9F68-93CD3DCC1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0A34D1-1708-407E-8111-0146F541D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938E2-F6B6-4FE9-8418-2C0E239F8EB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977E621-A5A1-4DF6-8B6A-72A926A4206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93893" y="5609448"/>
            <a:ext cx="1550967" cy="1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62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976EB-B042-4A2F-B9AD-32D8ACA39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Botoxbehandlingar</a:t>
            </a:r>
            <a:r>
              <a:rPr lang="sv-SE" dirty="0"/>
              <a:t> inom kvinnosjukvården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96F761-44E7-4088-9F12-176C26DA5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Fakta om registreringen inom GynOp</a:t>
            </a:r>
          </a:p>
        </p:txBody>
      </p:sp>
    </p:spTree>
    <p:extLst>
      <p:ext uri="{BB962C8B-B14F-4D97-AF65-F5344CB8AC3E}">
        <p14:creationId xmlns:p14="http://schemas.microsoft.com/office/powerpoint/2010/main" val="427303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Resultat från årsrapporten 2021</a:t>
            </a:r>
          </a:p>
        </p:txBody>
      </p:sp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87506" y="1387079"/>
            <a:ext cx="53340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32090" y="4157990"/>
            <a:ext cx="53340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641575" y="4157990"/>
            <a:ext cx="53340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557E0DE2-23C7-B8E2-F6E0-FE3A486371D6}"/>
              </a:ext>
            </a:extLst>
          </p:cNvPr>
          <p:cNvSpPr/>
          <p:nvPr/>
        </p:nvSpPr>
        <p:spPr>
          <a:xfrm>
            <a:off x="7928785" y="2720579"/>
            <a:ext cx="3075709" cy="1249957"/>
          </a:xfrm>
          <a:prstGeom prst="wedgeEllipseCallout">
            <a:avLst>
              <a:gd name="adj1" fmla="val -95477"/>
              <a:gd name="adj2" fmla="val 8266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sv-SE" dirty="0"/>
              <a:t>Ettårsresultaten avser behandlingar utförda år 2020</a:t>
            </a:r>
          </a:p>
        </p:txBody>
      </p:sp>
    </p:spTree>
    <p:extLst>
      <p:ext uri="{BB962C8B-B14F-4D97-AF65-F5344CB8AC3E}">
        <p14:creationId xmlns:p14="http://schemas.microsoft.com/office/powerpoint/2010/main" val="118541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 vi registrera fler?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Registrera patienten vid första behandlingen</a:t>
            </a:r>
          </a:p>
          <a:p>
            <a:r>
              <a:rPr lang="sv-SE" dirty="0" err="1"/>
              <a:t>Preop</a:t>
            </a:r>
            <a:r>
              <a:rPr lang="sv-SE" dirty="0"/>
              <a:t>-enkät fylls i</a:t>
            </a:r>
          </a:p>
          <a:p>
            <a:r>
              <a:rPr lang="sv-SE" dirty="0"/>
              <a:t>Anamnes/operation/utskrivning fylls i behandlingsdagen</a:t>
            </a:r>
          </a:p>
          <a:p>
            <a:r>
              <a:rPr lang="sv-SE" dirty="0"/>
              <a:t>Enkäten efter 8 veckor kommer till patienten</a:t>
            </a:r>
          </a:p>
          <a:p>
            <a:r>
              <a:rPr lang="sv-SE" dirty="0"/>
              <a:t>Upprepas behandlingen inom ett år registreras den som en akut operation utan ny patientenkät</a:t>
            </a:r>
          </a:p>
          <a:p>
            <a:r>
              <a:rPr lang="sv-SE" dirty="0"/>
              <a:t>Ny 8v enkät för uppföljningen</a:t>
            </a:r>
          </a:p>
          <a:p>
            <a:r>
              <a:rPr lang="sv-SE" dirty="0"/>
              <a:t>1-års enkät enbart om ingen ytterligare behandling</a:t>
            </a:r>
          </a:p>
        </p:txBody>
      </p:sp>
    </p:spTree>
    <p:extLst>
      <p:ext uri="{BB962C8B-B14F-4D97-AF65-F5344CB8AC3E}">
        <p14:creationId xmlns:p14="http://schemas.microsoft.com/office/powerpoint/2010/main" val="381620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8DB19A-72B7-4B87-BA6E-69F9D1722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68E277-45F0-4E53-AEE9-F3A1B74A7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409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53DAB-A269-4415-8DB8-B07C79E7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Botoxbehandling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BB2CE7-1DC6-4787-B947-66055132A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481"/>
            <a:ext cx="3531499" cy="3296198"/>
          </a:xfrm>
        </p:spPr>
        <p:txBody>
          <a:bodyPr/>
          <a:lstStyle/>
          <a:p>
            <a:r>
              <a:rPr lang="sv-SE" dirty="0"/>
              <a:t>Möjligheten finns att registrera</a:t>
            </a:r>
          </a:p>
          <a:p>
            <a:r>
              <a:rPr lang="sv-SE" dirty="0"/>
              <a:t>Inte obligatoriskt</a:t>
            </a:r>
          </a:p>
          <a:p>
            <a:r>
              <a:rPr lang="sv-SE" dirty="0"/>
              <a:t>Fåtal kliniker (8) utnyttjar möjligheten</a:t>
            </a:r>
          </a:p>
          <a:p>
            <a:endParaRPr lang="sv-SE" dirty="0"/>
          </a:p>
        </p:txBody>
      </p:sp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201156" y="1690688"/>
            <a:ext cx="5334000" cy="3810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6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AF3D4-4714-4FD3-BF8C-69FFBF3F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Svårigheter med </a:t>
            </a:r>
            <a:r>
              <a:rPr lang="sv-SE" dirty="0" err="1"/>
              <a:t>registeringen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A7F4B-33B8-4773-8F8E-14E13E21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GynOp byggd för större ”engångsingrepp” inte behandlingar som behöver upprepas.</a:t>
            </a:r>
          </a:p>
          <a:p>
            <a:r>
              <a:rPr lang="sv-SE" dirty="0"/>
              <a:t>Mycket att fylla i för varje ingrepp.</a:t>
            </a:r>
          </a:p>
          <a:p>
            <a:r>
              <a:rPr lang="sv-SE" dirty="0"/>
              <a:t>Varje nytt ingrepp bryter uppföljningen och startar en egen ny vårdkedja.</a:t>
            </a:r>
          </a:p>
        </p:txBody>
      </p:sp>
    </p:spTree>
    <p:extLst>
      <p:ext uri="{BB962C8B-B14F-4D97-AF65-F5344CB8AC3E}">
        <p14:creationId xmlns:p14="http://schemas.microsoft.com/office/powerpoint/2010/main" val="104286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Täckningsgrad per vårdgivare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896" y="1631725"/>
            <a:ext cx="6362700" cy="5067300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2E16E170-8AE4-C93F-AA3E-D4EEC4F33079}"/>
              </a:ext>
            </a:extLst>
          </p:cNvPr>
          <p:cNvSpPr/>
          <p:nvPr/>
        </p:nvSpPr>
        <p:spPr>
          <a:xfrm>
            <a:off x="6292720" y="1755342"/>
            <a:ext cx="932873" cy="517236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Täckningsgrad - utveckling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42F3463-8098-8679-3FE3-3A652B91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91" y="1531184"/>
            <a:ext cx="6037984" cy="472180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BC6C8D9-D314-6498-5FB5-19286C224429}"/>
              </a:ext>
            </a:extLst>
          </p:cNvPr>
          <p:cNvSpPr txBox="1"/>
          <p:nvPr/>
        </p:nvSpPr>
        <p:spPr>
          <a:xfrm>
            <a:off x="3070578" y="4865511"/>
            <a:ext cx="72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11 av 62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3640C5-C341-F5C3-14D1-E7E2DFC41DA5}"/>
              </a:ext>
            </a:extLst>
          </p:cNvPr>
          <p:cNvSpPr txBox="1"/>
          <p:nvPr/>
        </p:nvSpPr>
        <p:spPr>
          <a:xfrm>
            <a:off x="3749350" y="4039349"/>
            <a:ext cx="833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44 av 92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1480898-B1AE-5340-51A5-5D2A6A776877}"/>
              </a:ext>
            </a:extLst>
          </p:cNvPr>
          <p:cNvSpPr txBox="1"/>
          <p:nvPr/>
        </p:nvSpPr>
        <p:spPr>
          <a:xfrm>
            <a:off x="4384404" y="3762350"/>
            <a:ext cx="833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72 av 125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19575CD-9687-CF56-C15B-4109E1F7CE8A}"/>
              </a:ext>
            </a:extLst>
          </p:cNvPr>
          <p:cNvSpPr txBox="1"/>
          <p:nvPr/>
        </p:nvSpPr>
        <p:spPr>
          <a:xfrm>
            <a:off x="4545032" y="3095650"/>
            <a:ext cx="918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144 av 197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AFF9BC1-760E-FD14-354C-75941B565598}"/>
              </a:ext>
            </a:extLst>
          </p:cNvPr>
          <p:cNvSpPr txBox="1"/>
          <p:nvPr/>
        </p:nvSpPr>
        <p:spPr>
          <a:xfrm>
            <a:off x="5452532" y="3001100"/>
            <a:ext cx="102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224 av 294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5A65AC8-7AF6-F045-ECD3-72BB41DA4230}"/>
              </a:ext>
            </a:extLst>
          </p:cNvPr>
          <p:cNvSpPr txBox="1"/>
          <p:nvPr/>
        </p:nvSpPr>
        <p:spPr>
          <a:xfrm>
            <a:off x="5955141" y="3579902"/>
            <a:ext cx="102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204 av 295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5BC8DA7-211A-731A-1978-CA1CEE9AE124}"/>
              </a:ext>
            </a:extLst>
          </p:cNvPr>
          <p:cNvSpPr txBox="1"/>
          <p:nvPr/>
        </p:nvSpPr>
        <p:spPr>
          <a:xfrm>
            <a:off x="6599039" y="3013502"/>
            <a:ext cx="102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197 av 263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F179E4B-51B4-0EC3-0FF6-298E7D3F6C19}"/>
              </a:ext>
            </a:extLst>
          </p:cNvPr>
          <p:cNvSpPr txBox="1"/>
          <p:nvPr/>
        </p:nvSpPr>
        <p:spPr>
          <a:xfrm>
            <a:off x="7338462" y="3482529"/>
            <a:ext cx="102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224 av 317</a:t>
            </a:r>
          </a:p>
        </p:txBody>
      </p:sp>
    </p:spTree>
    <p:extLst>
      <p:ext uri="{BB962C8B-B14F-4D97-AF65-F5344CB8AC3E}">
        <p14:creationId xmlns:p14="http://schemas.microsoft.com/office/powerpoint/2010/main" val="5514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Botox – dosering i GynOp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74185"/>
              </p:ext>
            </p:extLst>
          </p:nvPr>
        </p:nvGraphicFramePr>
        <p:xfrm>
          <a:off x="1221897" y="1893537"/>
          <a:ext cx="5382152" cy="207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538">
                  <a:extLst>
                    <a:ext uri="{9D8B030D-6E8A-4147-A177-3AD203B41FA5}">
                      <a16:colId xmlns:a16="http://schemas.microsoft.com/office/drawing/2014/main" val="3785259271"/>
                    </a:ext>
                  </a:extLst>
                </a:gridCol>
                <a:gridCol w="1365294">
                  <a:extLst>
                    <a:ext uri="{9D8B030D-6E8A-4147-A177-3AD203B41FA5}">
                      <a16:colId xmlns:a16="http://schemas.microsoft.com/office/drawing/2014/main" val="3600226541"/>
                    </a:ext>
                  </a:extLst>
                </a:gridCol>
                <a:gridCol w="1325782">
                  <a:extLst>
                    <a:ext uri="{9D8B030D-6E8A-4147-A177-3AD203B41FA5}">
                      <a16:colId xmlns:a16="http://schemas.microsoft.com/office/drawing/2014/main" val="3761382907"/>
                    </a:ext>
                  </a:extLst>
                </a:gridCol>
                <a:gridCol w="1345538">
                  <a:extLst>
                    <a:ext uri="{9D8B030D-6E8A-4147-A177-3AD203B41FA5}">
                      <a16:colId xmlns:a16="http://schemas.microsoft.com/office/drawing/2014/main" val="3354499000"/>
                    </a:ext>
                  </a:extLst>
                </a:gridCol>
              </a:tblGrid>
              <a:tr h="58290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Botoxdos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Antal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Total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Andel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470808"/>
                  </a:ext>
                </a:extLst>
              </a:tr>
              <a:tr h="58290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&lt;100 E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1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224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0.4%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651449"/>
                  </a:ext>
                </a:extLst>
              </a:tr>
              <a:tr h="58290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100 E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209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224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93.3%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152088"/>
                  </a:ext>
                </a:extLst>
              </a:tr>
              <a:tr h="330925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200 E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14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>
                          <a:effectLst/>
                        </a:rPr>
                        <a:t>224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1000" dirty="0">
                          <a:effectLst/>
                        </a:rPr>
                        <a:t>6.2%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419038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1221897" y="4353515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Annan dosering kan anges manuellt.</a:t>
            </a:r>
          </a:p>
        </p:txBody>
      </p:sp>
    </p:spTree>
    <p:extLst>
      <p:ext uri="{BB962C8B-B14F-4D97-AF65-F5344CB8AC3E}">
        <p14:creationId xmlns:p14="http://schemas.microsoft.com/office/powerpoint/2010/main" val="28184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Botox</a:t>
            </a:r>
            <a:r>
              <a:rPr lang="sv-SE" dirty="0"/>
              <a:t> - urinretention</a:t>
            </a:r>
          </a:p>
        </p:txBody>
      </p:sp>
      <p:pic>
        <p:nvPicPr>
          <p:cNvPr id="4" name="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11428" y="2241495"/>
            <a:ext cx="7543076" cy="364117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80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9674" y="365125"/>
            <a:ext cx="5459152" cy="1325563"/>
          </a:xfrm>
        </p:spPr>
        <p:txBody>
          <a:bodyPr/>
          <a:lstStyle/>
          <a:p>
            <a:r>
              <a:rPr lang="sv-SE" dirty="0"/>
              <a:t>Behandlingseffekt: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9674" y="1847850"/>
            <a:ext cx="2788780" cy="4351338"/>
          </a:xfrm>
        </p:spPr>
        <p:txBody>
          <a:bodyPr/>
          <a:lstStyle/>
          <a:p>
            <a:r>
              <a:rPr lang="sv-SE" dirty="0"/>
              <a:t>Läkaren anger om patienten har fått </a:t>
            </a:r>
            <a:r>
              <a:rPr lang="sv-SE" dirty="0" err="1"/>
              <a:t>Botox</a:t>
            </a:r>
            <a:r>
              <a:rPr lang="sv-SE" dirty="0"/>
              <a:t> tidigare och hur länge effekten i så fall varade.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97400"/>
              </p:ext>
            </p:extLst>
          </p:nvPr>
        </p:nvGraphicFramePr>
        <p:xfrm>
          <a:off x="6149948" y="1690688"/>
          <a:ext cx="7331384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91786" imgH="4692512" progId="Word.Document.12">
                  <p:embed/>
                </p:oleObj>
              </mc:Choice>
              <mc:Fallback>
                <p:oleObj name="Dokument" r:id="rId2" imgW="5991786" imgH="4692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9948" y="1690688"/>
                        <a:ext cx="7331384" cy="516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67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7765" y="145657"/>
            <a:ext cx="10346095" cy="1261810"/>
          </a:xfrm>
        </p:spPr>
        <p:txBody>
          <a:bodyPr/>
          <a:lstStyle/>
          <a:p>
            <a:r>
              <a:rPr lang="sv-SE" dirty="0"/>
              <a:t>Antibiotikaprofylax och UVI</a:t>
            </a:r>
          </a:p>
        </p:txBody>
      </p:sp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27765" y="1313945"/>
            <a:ext cx="53340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27765" y="3883840"/>
            <a:ext cx="53340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2050" name="Picture 2" descr="Escherichia coli (E.coli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65" y="2154453"/>
            <a:ext cx="2671342" cy="27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3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mu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0F0B18-14A9-4A5D-8CB4-A2AC11EB0567}" vid="{B2A68266-82C5-4345-89DE-18E49258FF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gynop_powerpointmall</Template>
  <TotalTime>966</TotalTime>
  <Words>249</Words>
  <Application>Microsoft Office PowerPoint</Application>
  <PresentationFormat>Bredbild</PresentationFormat>
  <Paragraphs>57</Paragraphs>
  <Slides>12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Verdana</vt:lpstr>
      <vt:lpstr>Office-tema</vt:lpstr>
      <vt:lpstr>Dokument</vt:lpstr>
      <vt:lpstr>Botoxbehandlingar inom kvinnosjukvården</vt:lpstr>
      <vt:lpstr>Botoxbehandling</vt:lpstr>
      <vt:lpstr>Svårigheter med registeringen?</vt:lpstr>
      <vt:lpstr>Täckningsgrad per vårdgivare</vt:lpstr>
      <vt:lpstr>Täckningsgrad - utveckling</vt:lpstr>
      <vt:lpstr>Botox – dosering i GynOp</vt:lpstr>
      <vt:lpstr>Botox - urinretention</vt:lpstr>
      <vt:lpstr>Behandlingseffekt:</vt:lpstr>
      <vt:lpstr>Antibiotikaprofylax och UVI</vt:lpstr>
      <vt:lpstr>Resultat från årsrapporten 2021</vt:lpstr>
      <vt:lpstr>Kan vi registrera fler?</vt:lpstr>
      <vt:lpstr>TACK</vt:lpstr>
    </vt:vector>
  </TitlesOfParts>
  <Company>Region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Botoxbehandlingar inom kvinnosjukvården</dc:title>
  <dc:creator>sz14910</dc:creator>
  <cp:lastModifiedBy>Birgitta Renström</cp:lastModifiedBy>
  <cp:revision>18</cp:revision>
  <dcterms:created xsi:type="dcterms:W3CDTF">2022-11-04T19:27:21Z</dcterms:created>
  <dcterms:modified xsi:type="dcterms:W3CDTF">2022-11-07T14:07:54Z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-1444277612</vt:i4>
  </property>
  <property fmtid="{D5CDD505-2E9C-101B-9397-08002B2CF9AE}" pid="3" name="_NewReviewCycle">
    <vt:lpwstr/>
  </property>
  <property fmtid="{D5CDD505-2E9C-101B-9397-08002B2CF9AE}" pid="4" name="_EmailSubject">
    <vt:lpwstr>föreläsning Botox/GynOP</vt:lpwstr>
  </property>
  <property fmtid="{D5CDD505-2E9C-101B-9397-08002B2CF9AE}" pid="5" name="_AuthorEmail">
    <vt:lpwstr>stefan.zacharias@regiongavleborg.se</vt:lpwstr>
  </property>
  <property fmtid="{D5CDD505-2E9C-101B-9397-08002B2CF9AE}" pid="6" name="_AuthorEmailDisplayName">
    <vt:lpwstr>Zacharias Stefan - HOSIP - Läkare Kvinnosjukvård Hudiksvall</vt:lpwstr>
  </property>
</Properties>
</file>