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40"/>
  </p:notesMasterIdLst>
  <p:handoutMasterIdLst>
    <p:handoutMasterId r:id="rId41"/>
  </p:handoutMasterIdLst>
  <p:sldIdLst>
    <p:sldId id="256" r:id="rId2"/>
    <p:sldId id="257" r:id="rId3"/>
    <p:sldId id="649" r:id="rId4"/>
    <p:sldId id="661" r:id="rId5"/>
    <p:sldId id="258" r:id="rId6"/>
    <p:sldId id="267" r:id="rId7"/>
    <p:sldId id="651" r:id="rId8"/>
    <p:sldId id="652" r:id="rId9"/>
    <p:sldId id="653" r:id="rId10"/>
    <p:sldId id="654" r:id="rId11"/>
    <p:sldId id="656" r:id="rId12"/>
    <p:sldId id="657" r:id="rId13"/>
    <p:sldId id="658" r:id="rId14"/>
    <p:sldId id="659" r:id="rId15"/>
    <p:sldId id="268" r:id="rId16"/>
    <p:sldId id="650" r:id="rId17"/>
    <p:sldId id="630" r:id="rId18"/>
    <p:sldId id="634" r:id="rId19"/>
    <p:sldId id="635" r:id="rId20"/>
    <p:sldId id="636" r:id="rId21"/>
    <p:sldId id="270" r:id="rId22"/>
    <p:sldId id="637" r:id="rId23"/>
    <p:sldId id="638" r:id="rId24"/>
    <p:sldId id="272" r:id="rId25"/>
    <p:sldId id="273" r:id="rId26"/>
    <p:sldId id="271" r:id="rId27"/>
    <p:sldId id="274" r:id="rId28"/>
    <p:sldId id="639" r:id="rId29"/>
    <p:sldId id="640" r:id="rId30"/>
    <p:sldId id="641" r:id="rId31"/>
    <p:sldId id="642" r:id="rId32"/>
    <p:sldId id="643" r:id="rId33"/>
    <p:sldId id="644" r:id="rId34"/>
    <p:sldId id="645" r:id="rId35"/>
    <p:sldId id="665" r:id="rId36"/>
    <p:sldId id="647" r:id="rId37"/>
    <p:sldId id="648" r:id="rId38"/>
    <p:sldId id="660" r:id="rId39"/>
  </p:sldIdLst>
  <p:sldSz cx="12192000" cy="6858000"/>
  <p:notesSz cx="6858000" cy="9144000"/>
  <p:defaultTextStyle>
    <a:defPPr rtl="0">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3" d="100"/>
          <a:sy n="103" d="100"/>
        </p:scale>
        <p:origin x="120" y="246"/>
      </p:cViewPr>
      <p:guideLst>
        <p:guide orient="horz" pos="2160"/>
        <p:guide pos="3840"/>
      </p:guideLst>
    </p:cSldViewPr>
  </p:slideViewPr>
  <p:notesTextViewPr>
    <p:cViewPr>
      <p:scale>
        <a:sx n="1" d="1"/>
        <a:sy n="1" d="1"/>
      </p:scale>
      <p:origin x="0" y="0"/>
    </p:cViewPr>
  </p:notesTextViewPr>
  <p:sorterViewPr>
    <p:cViewPr>
      <p:scale>
        <a:sx n="100" d="100"/>
        <a:sy n="100" d="100"/>
      </p:scale>
      <p:origin x="0" y="-9960"/>
    </p:cViewPr>
  </p:sorterViewPr>
  <p:notesViewPr>
    <p:cSldViewPr snapToGrid="0">
      <p:cViewPr varScale="1">
        <p:scale>
          <a:sx n="88" d="100"/>
          <a:sy n="88" d="100"/>
        </p:scale>
        <p:origin x="307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DC90876-F89D-4D35-A70B-479979E87C57}" type="datetime1">
              <a:rPr lang="sv-SE" smtClean="0"/>
              <a:t>2022-11-08</a:t>
            </a:fld>
            <a:endParaRPr lang="sv-SE"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v-SE" dirty="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02BA2C8-71FC-43D0-BD87-0547616971FA}" type="slidenum">
              <a:rPr lang="sv-SE"/>
              <a:t>‹#›</a:t>
            </a:fld>
            <a:endParaRPr lang="sv-SE" dirty="0"/>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v-SE" noProof="0"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A5A365-403E-4251-9676-B12667C3E244}" type="datetime1">
              <a:rPr lang="sv-SE" smtClean="0"/>
              <a:pPr/>
              <a:t>2022-11-08</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v-SE" noProof="0" dirty="0"/>
          </a:p>
        </p:txBody>
      </p:sp>
      <p:sp>
        <p:nvSpPr>
          <p:cNvPr id="5" name="Platshållare för anteckninga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sv-SE" noProof="0" dirty="0"/>
              <a:t>Redigera format för bakgrundstext</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v-SE" noProof="0"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539446-6953-447E-A4E3-E7CFBF870046}" type="slidenum">
              <a:rPr lang="sv-SE" noProof="0"/>
              <a:t>‹#›</a:t>
            </a:fld>
            <a:endParaRPr lang="sv-SE" noProof="0" dirty="0"/>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rtl="0"/>
            <a:fld id="{C6539446-6953-447E-A4E3-E7CFBF870046}" type="slidenum">
              <a:rPr lang="sv-SE" smtClean="0"/>
              <a:t>1</a:t>
            </a:fld>
            <a:endParaRPr lang="sv-SE" dirty="0"/>
          </a:p>
        </p:txBody>
      </p:sp>
    </p:spTree>
    <p:extLst>
      <p:ext uri="{BB962C8B-B14F-4D97-AF65-F5344CB8AC3E}">
        <p14:creationId xmlns:p14="http://schemas.microsoft.com/office/powerpoint/2010/main" val="28369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rtl="0"/>
            <a:fld id="{C6539446-6953-447E-A4E3-E7CFBF870046}" type="slidenum">
              <a:rPr lang="sv-SE" smtClean="0"/>
              <a:t>2</a:t>
            </a:fld>
            <a:endParaRPr lang="sv-SE" dirty="0"/>
          </a:p>
        </p:txBody>
      </p:sp>
    </p:spTree>
    <p:extLst>
      <p:ext uri="{BB962C8B-B14F-4D97-AF65-F5344CB8AC3E}">
        <p14:creationId xmlns:p14="http://schemas.microsoft.com/office/powerpoint/2010/main" val="2994969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rtl="0"/>
            <a:fld id="{C6539446-6953-447E-A4E3-E7CFBF870046}" type="slidenum">
              <a:rPr lang="sv-SE" smtClean="0"/>
              <a:t>5</a:t>
            </a:fld>
            <a:endParaRPr lang="sv-SE" dirty="0"/>
          </a:p>
        </p:txBody>
      </p:sp>
    </p:spTree>
    <p:extLst>
      <p:ext uri="{BB962C8B-B14F-4D97-AF65-F5344CB8AC3E}">
        <p14:creationId xmlns:p14="http://schemas.microsoft.com/office/powerpoint/2010/main" val="214406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963048-FDCB-4B61-AA6F-B0D47FE0D94E}" type="slidenum">
              <a:rPr lang="sv-SE" smtClean="0"/>
              <a:t>17</a:t>
            </a:fld>
            <a:endParaRPr lang="sv-SE" dirty="0"/>
          </a:p>
        </p:txBody>
      </p:sp>
    </p:spTree>
    <p:extLst>
      <p:ext uri="{BB962C8B-B14F-4D97-AF65-F5344CB8AC3E}">
        <p14:creationId xmlns:p14="http://schemas.microsoft.com/office/powerpoint/2010/main" val="258110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963048-FDCB-4B61-AA6F-B0D47FE0D94E}" type="slidenum">
              <a:rPr lang="sv-SE" smtClean="0"/>
              <a:t>18</a:t>
            </a:fld>
            <a:endParaRPr lang="sv-SE" dirty="0"/>
          </a:p>
        </p:txBody>
      </p:sp>
    </p:spTree>
    <p:extLst>
      <p:ext uri="{BB962C8B-B14F-4D97-AF65-F5344CB8AC3E}">
        <p14:creationId xmlns:p14="http://schemas.microsoft.com/office/powerpoint/2010/main" val="2541332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 name="vatten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p>
        </p:txBody>
      </p:sp>
      <p:sp>
        <p:nvSpPr>
          <p:cNvPr id="5" name="himmel"/>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p>
        </p:txBody>
      </p:sp>
      <p:pic>
        <p:nvPicPr>
          <p:cNvPr id="6" name="vatten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vatten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ktangulär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p>
        </p:txBody>
      </p:sp>
      <p:sp>
        <p:nvSpPr>
          <p:cNvPr id="2" name="Rubrik 1"/>
          <p:cNvSpPr>
            <a:spLocks noGrp="1"/>
          </p:cNvSpPr>
          <p:nvPr>
            <p:ph type="ctrTitle"/>
          </p:nvPr>
        </p:nvSpPr>
        <p:spPr>
          <a:xfrm>
            <a:off x="1305872" y="1309047"/>
            <a:ext cx="9602789" cy="2667000"/>
          </a:xfrm>
        </p:spPr>
        <p:txBody>
          <a:bodyPr rtlCol="0" anchor="b">
            <a:noAutofit/>
          </a:bodyPr>
          <a:lstStyle>
            <a:lvl1pPr algn="ctr">
              <a:defRPr sz="6000"/>
            </a:lvl1pPr>
          </a:lstStyle>
          <a:p>
            <a:pPr rtl="0"/>
            <a:r>
              <a:rPr lang="sv-SE" noProof="0"/>
              <a:t>Klicka här för att ändra mall för rubrikformat</a:t>
            </a:r>
            <a:endParaRPr lang="sv-SE" noProof="0" dirty="0"/>
          </a:p>
        </p:txBody>
      </p:sp>
      <p:sp>
        <p:nvSpPr>
          <p:cNvPr id="3" name="Underrubrik 2"/>
          <p:cNvSpPr>
            <a:spLocks noGrp="1"/>
          </p:cNvSpPr>
          <p:nvPr>
            <p:ph type="subTitle" idx="1"/>
          </p:nvPr>
        </p:nvSpPr>
        <p:spPr>
          <a:xfrm>
            <a:off x="1305872" y="4038600"/>
            <a:ext cx="9601200" cy="990600"/>
          </a:xfrm>
        </p:spPr>
        <p:txBody>
          <a:bodyPr rtlCol="0">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sv-SE" noProof="0"/>
              <a:t>Klicka här för att ändra mall för underrubrikformat</a:t>
            </a:r>
            <a:endParaRPr lang="sv-SE" noProof="0" dirty="0"/>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noProof="0"/>
              <a:t>Klicka här för att ändra mall för rubrikformat</a:t>
            </a:r>
            <a:endParaRPr lang="sv-SE" noProof="0" dirty="0"/>
          </a:p>
        </p:txBody>
      </p:sp>
      <p:sp>
        <p:nvSpPr>
          <p:cNvPr id="3" name="Platshållare 2 för vertikal text"/>
          <p:cNvSpPr>
            <a:spLocks noGrp="1"/>
          </p:cNvSpPr>
          <p:nvPr>
            <p:ph type="body" orient="vert" idx="1"/>
          </p:nvPr>
        </p:nvSpPr>
        <p:spPr/>
        <p:txBody>
          <a:bodyPr vert="eaVert" rtlCol="0"/>
          <a:lstStyle/>
          <a:p>
            <a:pPr lvl="0" rtl="0"/>
            <a:r>
              <a:rPr lang="sv-SE" noProof="0"/>
              <a:t>Klicka här för att ändra format på bakgrundstexten</a:t>
            </a:r>
          </a:p>
          <a:p>
            <a:pPr lvl="1" rtl="0"/>
            <a:r>
              <a:rPr lang="sv-SE" noProof="0"/>
              <a:t>Nivå två</a:t>
            </a:r>
          </a:p>
          <a:p>
            <a:pPr lvl="2" rtl="0"/>
            <a:r>
              <a:rPr lang="sv-SE" noProof="0"/>
              <a:t>Nivå tre</a:t>
            </a:r>
          </a:p>
          <a:p>
            <a:pPr lvl="3" rtl="0"/>
            <a:r>
              <a:rPr lang="sv-SE" noProof="0"/>
              <a:t>Nivå fyra</a:t>
            </a:r>
          </a:p>
          <a:p>
            <a:pPr lvl="4" rtl="0"/>
            <a:r>
              <a:rPr lang="sv-SE" noProof="0"/>
              <a:t>Nivå fem</a:t>
            </a:r>
            <a:endParaRPr lang="sv-SE" noProof="0" dirty="0"/>
          </a:p>
        </p:txBody>
      </p:sp>
      <p:sp>
        <p:nvSpPr>
          <p:cNvPr id="5" name="Platshållare för sidfot 4"/>
          <p:cNvSpPr>
            <a:spLocks noGrp="1"/>
          </p:cNvSpPr>
          <p:nvPr>
            <p:ph type="ftr" sz="quarter" idx="11"/>
          </p:nvPr>
        </p:nvSpPr>
        <p:spPr/>
        <p:txBody>
          <a:bodyPr rtlCol="0"/>
          <a:lstStyle/>
          <a:p>
            <a:pPr rtl="0"/>
            <a:r>
              <a:rPr lang="sv-SE" noProof="0" dirty="0"/>
              <a:t>Lägg till en sidfot</a:t>
            </a:r>
          </a:p>
        </p:txBody>
      </p:sp>
      <p:sp>
        <p:nvSpPr>
          <p:cNvPr id="4" name="Platshållare för datum 3"/>
          <p:cNvSpPr>
            <a:spLocks noGrp="1"/>
          </p:cNvSpPr>
          <p:nvPr>
            <p:ph type="dt" sz="half" idx="10"/>
          </p:nvPr>
        </p:nvSpPr>
        <p:spPr/>
        <p:txBody>
          <a:bodyPr rtlCol="0"/>
          <a:lstStyle/>
          <a:p>
            <a:pPr rtl="0"/>
            <a:fld id="{2C7F27B2-F75B-491A-AC57-8D3682E838F3}" type="datetime1">
              <a:rPr lang="sv-SE" noProof="0" smtClean="0"/>
              <a:t>2022-11-08</a:t>
            </a:fld>
            <a:endParaRPr lang="sv-SE" noProof="0" dirty="0"/>
          </a:p>
        </p:txBody>
      </p:sp>
      <p:sp>
        <p:nvSpPr>
          <p:cNvPr id="6" name="Platshållare för bildnummer 5"/>
          <p:cNvSpPr>
            <a:spLocks noGrp="1"/>
          </p:cNvSpPr>
          <p:nvPr>
            <p:ph type="sldNum" sz="quarter" idx="12"/>
          </p:nvPr>
        </p:nvSpPr>
        <p:spPr/>
        <p:txBody>
          <a:bodyPr rtlCol="0"/>
          <a:lstStyle/>
          <a:p>
            <a:pPr rtl="0"/>
            <a:fld id="{4FAB73BC-B049-4115-A692-8D63A059BFB8}" type="slidenum">
              <a:rPr lang="sv-SE" noProof="0"/>
              <a:t>‹#›</a:t>
            </a:fld>
            <a:endParaRPr lang="sv-SE" noProof="0" dirty="0"/>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274638"/>
            <a:ext cx="2628900" cy="5440362"/>
          </a:xfrm>
        </p:spPr>
        <p:txBody>
          <a:bodyPr vert="eaVert" rtlCol="0"/>
          <a:lstStyle/>
          <a:p>
            <a:pPr rtl="0"/>
            <a:r>
              <a:rPr lang="sv-SE" noProof="0"/>
              <a:t>Klicka här för att ändra mall för rubrikformat</a:t>
            </a:r>
            <a:endParaRPr lang="sv-SE" noProof="0" dirty="0"/>
          </a:p>
        </p:txBody>
      </p:sp>
      <p:sp>
        <p:nvSpPr>
          <p:cNvPr id="3" name="Platshållare 2 för vertikal text"/>
          <p:cNvSpPr>
            <a:spLocks noGrp="1"/>
          </p:cNvSpPr>
          <p:nvPr>
            <p:ph type="body" orient="vert" idx="1"/>
          </p:nvPr>
        </p:nvSpPr>
        <p:spPr>
          <a:xfrm>
            <a:off x="838200" y="274638"/>
            <a:ext cx="7734300" cy="5440362"/>
          </a:xfrm>
        </p:spPr>
        <p:txBody>
          <a:bodyPr vert="eaVert" rtlCol="0"/>
          <a:lstStyle/>
          <a:p>
            <a:pPr lvl="0" rtl="0"/>
            <a:r>
              <a:rPr lang="sv-SE" noProof="0"/>
              <a:t>Klicka här för att ändra format på bakgrundstexten</a:t>
            </a:r>
          </a:p>
          <a:p>
            <a:pPr lvl="1" rtl="0"/>
            <a:r>
              <a:rPr lang="sv-SE" noProof="0"/>
              <a:t>Nivå två</a:t>
            </a:r>
          </a:p>
          <a:p>
            <a:pPr lvl="2" rtl="0"/>
            <a:r>
              <a:rPr lang="sv-SE" noProof="0"/>
              <a:t>Nivå tre</a:t>
            </a:r>
          </a:p>
          <a:p>
            <a:pPr lvl="3" rtl="0"/>
            <a:r>
              <a:rPr lang="sv-SE" noProof="0"/>
              <a:t>Nivå fyra</a:t>
            </a:r>
          </a:p>
          <a:p>
            <a:pPr lvl="4" rtl="0"/>
            <a:r>
              <a:rPr lang="sv-SE" noProof="0"/>
              <a:t>Nivå fem</a:t>
            </a:r>
            <a:endParaRPr lang="sv-SE" noProof="0" dirty="0"/>
          </a:p>
        </p:txBody>
      </p:sp>
      <p:sp>
        <p:nvSpPr>
          <p:cNvPr id="5" name="Platshållare för sidfot 4"/>
          <p:cNvSpPr>
            <a:spLocks noGrp="1"/>
          </p:cNvSpPr>
          <p:nvPr>
            <p:ph type="ftr" sz="quarter" idx="11"/>
          </p:nvPr>
        </p:nvSpPr>
        <p:spPr/>
        <p:txBody>
          <a:bodyPr rtlCol="0"/>
          <a:lstStyle/>
          <a:p>
            <a:pPr rtl="0"/>
            <a:r>
              <a:rPr lang="sv-SE" noProof="0" dirty="0"/>
              <a:t>Lägg till en sidfot</a:t>
            </a:r>
          </a:p>
        </p:txBody>
      </p:sp>
      <p:sp>
        <p:nvSpPr>
          <p:cNvPr id="4" name="Platshållare för datum 3"/>
          <p:cNvSpPr>
            <a:spLocks noGrp="1"/>
          </p:cNvSpPr>
          <p:nvPr>
            <p:ph type="dt" sz="half" idx="10"/>
          </p:nvPr>
        </p:nvSpPr>
        <p:spPr/>
        <p:txBody>
          <a:bodyPr rtlCol="0"/>
          <a:lstStyle/>
          <a:p>
            <a:pPr rtl="0"/>
            <a:fld id="{0E165A45-5522-43CB-B4C1-55365AC6623B}" type="datetime1">
              <a:rPr lang="sv-SE" noProof="0" smtClean="0"/>
              <a:t>2022-11-08</a:t>
            </a:fld>
            <a:endParaRPr lang="sv-SE" noProof="0" dirty="0"/>
          </a:p>
        </p:txBody>
      </p:sp>
      <p:sp>
        <p:nvSpPr>
          <p:cNvPr id="6" name="Platshållare för bildnummer 5"/>
          <p:cNvSpPr>
            <a:spLocks noGrp="1"/>
          </p:cNvSpPr>
          <p:nvPr>
            <p:ph type="sldNum" sz="quarter" idx="12"/>
          </p:nvPr>
        </p:nvSpPr>
        <p:spPr/>
        <p:txBody>
          <a:bodyPr rtlCol="0"/>
          <a:lstStyle/>
          <a:p>
            <a:pPr rtl="0"/>
            <a:fld id="{4FAB73BC-B049-4115-A692-8D63A059BFB8}" type="slidenum">
              <a:rPr lang="sv-SE" noProof="0"/>
              <a:t>‹#›</a:t>
            </a:fld>
            <a:endParaRPr lang="sv-SE" noProof="0" dirty="0"/>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bild (vit)">
    <p:bg>
      <p:bgPr>
        <a:solidFill>
          <a:schemeClr val="bg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4706"/>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400">
                <a:solidFill>
                  <a:schemeClr val="tx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309717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24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67449983"/>
      </p:ext>
    </p:extLst>
  </p:cSld>
  <p:clrMapOvr>
    <a:masterClrMapping/>
  </p:clrMapOvr>
  <p:extLst>
    <p:ext uri="{DCECCB84-F9BA-43D5-87BE-67443E8EF086}">
      <p15:sldGuideLst xmlns:p15="http://schemas.microsoft.com/office/powerpoint/2012/main">
        <p15:guide id="1" pos="6601">
          <p15:clr>
            <a:srgbClr val="FBAE40"/>
          </p15:clr>
        </p15:guide>
        <p15:guide id="2" orient="horz" pos="113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adec="http://schemas.microsoft.com/office/drawing/2017/decorative"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3197892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adec="http://schemas.microsoft.com/office/drawing/2017/decorative"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30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08772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noProof="0"/>
              <a:t>Klicka här för att ändra mall för rubrikformat</a:t>
            </a:r>
            <a:endParaRPr lang="sv-SE" noProof="0" dirty="0"/>
          </a:p>
        </p:txBody>
      </p:sp>
      <p:sp>
        <p:nvSpPr>
          <p:cNvPr id="3" name="Platshållare för innehåll 2"/>
          <p:cNvSpPr>
            <a:spLocks noGrp="1"/>
          </p:cNvSpPr>
          <p:nvPr>
            <p:ph idx="1"/>
          </p:nvPr>
        </p:nvSpPr>
        <p:spPr/>
        <p:txBody>
          <a:bodyPr rtlCol="0"/>
          <a:lstStyle>
            <a:lvl5pPr>
              <a:defRPr/>
            </a:lvl5pPr>
          </a:lstStyle>
          <a:p>
            <a:pPr lvl="0" rtl="0"/>
            <a:r>
              <a:rPr lang="sv-SE" noProof="0"/>
              <a:t>Klicka här för att ändra format på bakgrundstexten</a:t>
            </a:r>
          </a:p>
          <a:p>
            <a:pPr lvl="1" rtl="0"/>
            <a:r>
              <a:rPr lang="sv-SE" noProof="0"/>
              <a:t>Nivå två</a:t>
            </a:r>
          </a:p>
          <a:p>
            <a:pPr lvl="2" rtl="0"/>
            <a:r>
              <a:rPr lang="sv-SE" noProof="0"/>
              <a:t>Nivå tre</a:t>
            </a:r>
          </a:p>
          <a:p>
            <a:pPr lvl="3" rtl="0"/>
            <a:r>
              <a:rPr lang="sv-SE" noProof="0"/>
              <a:t>Nivå fyra</a:t>
            </a:r>
          </a:p>
          <a:p>
            <a:pPr lvl="4" rtl="0"/>
            <a:r>
              <a:rPr lang="sv-SE" noProof="0"/>
              <a:t>Nivå fem</a:t>
            </a:r>
            <a:endParaRPr lang="sv-SE" noProof="0" dirty="0"/>
          </a:p>
        </p:txBody>
      </p:sp>
      <p:sp>
        <p:nvSpPr>
          <p:cNvPr id="5" name="Platshållare för sidfot 4"/>
          <p:cNvSpPr>
            <a:spLocks noGrp="1"/>
          </p:cNvSpPr>
          <p:nvPr>
            <p:ph type="ftr" sz="quarter" idx="11"/>
          </p:nvPr>
        </p:nvSpPr>
        <p:spPr/>
        <p:txBody>
          <a:bodyPr rtlCol="0"/>
          <a:lstStyle/>
          <a:p>
            <a:pPr rtl="0"/>
            <a:r>
              <a:rPr lang="sv-SE" noProof="0" dirty="0"/>
              <a:t>Lägg till en sidfot</a:t>
            </a:r>
          </a:p>
        </p:txBody>
      </p:sp>
      <p:sp>
        <p:nvSpPr>
          <p:cNvPr id="4" name="Platshållare för datum 3"/>
          <p:cNvSpPr>
            <a:spLocks noGrp="1"/>
          </p:cNvSpPr>
          <p:nvPr>
            <p:ph type="dt" sz="half" idx="10"/>
          </p:nvPr>
        </p:nvSpPr>
        <p:spPr/>
        <p:txBody>
          <a:bodyPr rtlCol="0"/>
          <a:lstStyle/>
          <a:p>
            <a:pPr rtl="0"/>
            <a:fld id="{04F89F10-57D8-407A-8C1E-D40821961A3B}" type="datetime1">
              <a:rPr lang="sv-SE" noProof="0" smtClean="0"/>
              <a:t>2022-11-08</a:t>
            </a:fld>
            <a:endParaRPr lang="sv-SE" noProof="0" dirty="0"/>
          </a:p>
        </p:txBody>
      </p:sp>
      <p:sp>
        <p:nvSpPr>
          <p:cNvPr id="6" name="Platshållare för bildnummer 5"/>
          <p:cNvSpPr>
            <a:spLocks noGrp="1"/>
          </p:cNvSpPr>
          <p:nvPr>
            <p:ph type="sldNum" sz="quarter" idx="12"/>
          </p:nvPr>
        </p:nvSpPr>
        <p:spPr/>
        <p:txBody>
          <a:bodyPr rtlCol="0"/>
          <a:lstStyle/>
          <a:p>
            <a:pPr rtl="0"/>
            <a:fld id="{4FAB73BC-B049-4115-A692-8D63A059BFB8}" type="slidenum">
              <a:rPr lang="sv-SE" noProof="0"/>
              <a:t>‹#›</a:t>
            </a:fld>
            <a:endParaRPr lang="sv-SE" noProof="0" dirty="0"/>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himmel"/>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rtl="0"/>
            <a:endParaRPr lang="sv-SE" noProof="0" dirty="0"/>
          </a:p>
        </p:txBody>
      </p:sp>
      <p:sp>
        <p:nvSpPr>
          <p:cNvPr id="2" name="Rubrik 1"/>
          <p:cNvSpPr>
            <a:spLocks noGrp="1"/>
          </p:cNvSpPr>
          <p:nvPr>
            <p:ph type="title"/>
          </p:nvPr>
        </p:nvSpPr>
        <p:spPr>
          <a:xfrm>
            <a:off x="1293813" y="1309047"/>
            <a:ext cx="9601252" cy="2667000"/>
          </a:xfrm>
        </p:spPr>
        <p:txBody>
          <a:bodyPr rtlCol="0" anchor="b">
            <a:normAutofit/>
          </a:bodyPr>
          <a:lstStyle>
            <a:lvl1pPr algn="ctr">
              <a:defRPr sz="6000" b="0"/>
            </a:lvl1pPr>
          </a:lstStyle>
          <a:p>
            <a:pPr rtl="0"/>
            <a:r>
              <a:rPr lang="sv-SE" noProof="0"/>
              <a:t>Klicka här för att ändra mall för rubrikformat</a:t>
            </a:r>
            <a:endParaRPr lang="sv-SE" noProof="0" dirty="0"/>
          </a:p>
        </p:txBody>
      </p:sp>
      <p:sp>
        <p:nvSpPr>
          <p:cNvPr id="3" name="Platshållare för text 2"/>
          <p:cNvSpPr>
            <a:spLocks noGrp="1"/>
          </p:cNvSpPr>
          <p:nvPr>
            <p:ph type="body" idx="1"/>
          </p:nvPr>
        </p:nvSpPr>
        <p:spPr>
          <a:xfrm>
            <a:off x="1293813" y="4038600"/>
            <a:ext cx="9601200" cy="1143000"/>
          </a:xfrm>
        </p:spPr>
        <p:txBody>
          <a:bodyPr rtlCol="0"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v-SE" noProof="0"/>
              <a:t>Klicka här för att ändra format på bakgrundstexten</a:t>
            </a:r>
          </a:p>
        </p:txBody>
      </p:sp>
      <p:sp>
        <p:nvSpPr>
          <p:cNvPr id="5" name="Platshållare för sidfot 4"/>
          <p:cNvSpPr>
            <a:spLocks noGrp="1"/>
          </p:cNvSpPr>
          <p:nvPr>
            <p:ph type="ftr" sz="quarter" idx="11"/>
          </p:nvPr>
        </p:nvSpPr>
        <p:spPr/>
        <p:txBody>
          <a:bodyPr rtlCol="0"/>
          <a:lstStyle/>
          <a:p>
            <a:pPr rtl="0"/>
            <a:r>
              <a:rPr lang="sv-SE" noProof="0" dirty="0"/>
              <a:t>Lägg till en sidfot</a:t>
            </a:r>
          </a:p>
        </p:txBody>
      </p:sp>
      <p:sp>
        <p:nvSpPr>
          <p:cNvPr id="4" name="Platshållare för datum 3"/>
          <p:cNvSpPr>
            <a:spLocks noGrp="1"/>
          </p:cNvSpPr>
          <p:nvPr>
            <p:ph type="dt" sz="half" idx="10"/>
          </p:nvPr>
        </p:nvSpPr>
        <p:spPr/>
        <p:txBody>
          <a:bodyPr rtlCol="0"/>
          <a:lstStyle/>
          <a:p>
            <a:pPr rtl="0"/>
            <a:fld id="{F76B30EE-B31A-4031-92BA-6942A9DC49BE}" type="datetime1">
              <a:rPr lang="sv-SE" noProof="0" smtClean="0"/>
              <a:t>2022-11-08</a:t>
            </a:fld>
            <a:endParaRPr lang="sv-SE" noProof="0" dirty="0"/>
          </a:p>
        </p:txBody>
      </p:sp>
      <p:sp>
        <p:nvSpPr>
          <p:cNvPr id="6" name="Platshållare för bildnummer 5"/>
          <p:cNvSpPr>
            <a:spLocks noGrp="1"/>
          </p:cNvSpPr>
          <p:nvPr>
            <p:ph type="sldNum" sz="quarter" idx="12"/>
          </p:nvPr>
        </p:nvSpPr>
        <p:spPr/>
        <p:txBody>
          <a:bodyPr rtlCol="0"/>
          <a:lstStyle/>
          <a:p>
            <a:pPr rtl="0"/>
            <a:fld id="{4FAB73BC-B049-4115-A692-8D63A059BFB8}" type="slidenum">
              <a:rPr lang="sv-SE" noProof="0"/>
              <a:t>‹#›</a:t>
            </a:fld>
            <a:endParaRPr lang="sv-SE" noProof="0" dirty="0"/>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noProof="0"/>
              <a:t>Klicka här för att ändra mall för rubrikformat</a:t>
            </a:r>
            <a:endParaRPr lang="sv-SE" noProof="0" dirty="0"/>
          </a:p>
        </p:txBody>
      </p:sp>
      <p:sp>
        <p:nvSpPr>
          <p:cNvPr id="4" name="Platshållare för innehåll 3"/>
          <p:cNvSpPr>
            <a:spLocks noGrp="1"/>
          </p:cNvSpPr>
          <p:nvPr>
            <p:ph sz="half" idx="2"/>
          </p:nvPr>
        </p:nvSpPr>
        <p:spPr>
          <a:xfrm>
            <a:off x="6278880" y="1572768"/>
            <a:ext cx="4572000" cy="414223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sv-SE" noProof="0"/>
              <a:t>Klicka här för att ändra format på bakgrundstexten</a:t>
            </a:r>
          </a:p>
          <a:p>
            <a:pPr lvl="1" rtl="0"/>
            <a:r>
              <a:rPr lang="sv-SE" noProof="0"/>
              <a:t>Nivå två</a:t>
            </a:r>
          </a:p>
          <a:p>
            <a:pPr lvl="2" rtl="0"/>
            <a:r>
              <a:rPr lang="sv-SE" noProof="0"/>
              <a:t>Nivå tre</a:t>
            </a:r>
          </a:p>
          <a:p>
            <a:pPr lvl="3" rtl="0"/>
            <a:r>
              <a:rPr lang="sv-SE" noProof="0"/>
              <a:t>Nivå fyra</a:t>
            </a:r>
          </a:p>
          <a:p>
            <a:pPr lvl="4" rtl="0"/>
            <a:r>
              <a:rPr lang="sv-SE" noProof="0"/>
              <a:t>Nivå fem</a:t>
            </a:r>
            <a:endParaRPr lang="sv-SE" noProof="0" dirty="0"/>
          </a:p>
        </p:txBody>
      </p:sp>
      <p:sp>
        <p:nvSpPr>
          <p:cNvPr id="3" name="Platshållare för innehåll 2"/>
          <p:cNvSpPr>
            <a:spLocks noGrp="1"/>
          </p:cNvSpPr>
          <p:nvPr>
            <p:ph sz="half" idx="1"/>
          </p:nvPr>
        </p:nvSpPr>
        <p:spPr>
          <a:xfrm>
            <a:off x="1341120" y="1572768"/>
            <a:ext cx="4572000" cy="414223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sv-SE" noProof="0"/>
              <a:t>Klicka här för att ändra format på bakgrundstexten</a:t>
            </a:r>
          </a:p>
          <a:p>
            <a:pPr lvl="1" rtl="0"/>
            <a:r>
              <a:rPr lang="sv-SE" noProof="0"/>
              <a:t>Nivå två</a:t>
            </a:r>
          </a:p>
          <a:p>
            <a:pPr lvl="2" rtl="0"/>
            <a:r>
              <a:rPr lang="sv-SE" noProof="0"/>
              <a:t>Nivå tre</a:t>
            </a:r>
          </a:p>
          <a:p>
            <a:pPr lvl="3" rtl="0"/>
            <a:r>
              <a:rPr lang="sv-SE" noProof="0"/>
              <a:t>Nivå fyra</a:t>
            </a:r>
          </a:p>
          <a:p>
            <a:pPr lvl="4" rtl="0"/>
            <a:r>
              <a:rPr lang="sv-SE" noProof="0"/>
              <a:t>Nivå fem</a:t>
            </a:r>
            <a:endParaRPr lang="sv-SE" noProof="0" dirty="0"/>
          </a:p>
        </p:txBody>
      </p:sp>
      <p:sp>
        <p:nvSpPr>
          <p:cNvPr id="6" name="Platshållare för sidfot 5"/>
          <p:cNvSpPr>
            <a:spLocks noGrp="1"/>
          </p:cNvSpPr>
          <p:nvPr>
            <p:ph type="ftr" sz="quarter" idx="11"/>
          </p:nvPr>
        </p:nvSpPr>
        <p:spPr/>
        <p:txBody>
          <a:bodyPr rtlCol="0"/>
          <a:lstStyle/>
          <a:p>
            <a:pPr rtl="0"/>
            <a:r>
              <a:rPr lang="sv-SE" noProof="0" dirty="0"/>
              <a:t>Lägg till en sidfot</a:t>
            </a:r>
          </a:p>
        </p:txBody>
      </p:sp>
      <p:sp>
        <p:nvSpPr>
          <p:cNvPr id="5" name="Platshållare för datum 4"/>
          <p:cNvSpPr>
            <a:spLocks noGrp="1"/>
          </p:cNvSpPr>
          <p:nvPr>
            <p:ph type="dt" sz="half" idx="10"/>
          </p:nvPr>
        </p:nvSpPr>
        <p:spPr/>
        <p:txBody>
          <a:bodyPr rtlCol="0"/>
          <a:lstStyle/>
          <a:p>
            <a:pPr rtl="0"/>
            <a:fld id="{173A630C-6081-4DB3-96EB-BBFCB34F8EDA}" type="datetime1">
              <a:rPr lang="sv-SE" noProof="0" smtClean="0"/>
              <a:t>2022-11-08</a:t>
            </a:fld>
            <a:endParaRPr lang="sv-SE" noProof="0" dirty="0"/>
          </a:p>
        </p:txBody>
      </p:sp>
      <p:sp>
        <p:nvSpPr>
          <p:cNvPr id="7" name="Platshållare för bildnummer 6"/>
          <p:cNvSpPr>
            <a:spLocks noGrp="1"/>
          </p:cNvSpPr>
          <p:nvPr>
            <p:ph type="sldNum" sz="quarter" idx="12"/>
          </p:nvPr>
        </p:nvSpPr>
        <p:spPr/>
        <p:txBody>
          <a:bodyPr rtlCol="0"/>
          <a:lstStyle/>
          <a:p>
            <a:pPr rtl="0"/>
            <a:fld id="{4FAB73BC-B049-4115-A692-8D63A059BFB8}" type="slidenum">
              <a:rPr lang="sv-SE" noProof="0"/>
              <a:t>‹#›</a:t>
            </a:fld>
            <a:endParaRPr lang="sv-SE" noProof="0" dirty="0"/>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10" name="Rubrik 9"/>
          <p:cNvSpPr>
            <a:spLocks noGrp="1"/>
          </p:cNvSpPr>
          <p:nvPr>
            <p:ph type="title"/>
          </p:nvPr>
        </p:nvSpPr>
        <p:spPr/>
        <p:txBody>
          <a:bodyPr rtlCol="0"/>
          <a:lstStyle/>
          <a:p>
            <a:pPr rtl="0"/>
            <a:r>
              <a:rPr lang="sv-SE" noProof="0"/>
              <a:t>Klicka här för att ändra mall för rubrikformat</a:t>
            </a:r>
            <a:endParaRPr lang="sv-SE" noProof="0" dirty="0"/>
          </a:p>
        </p:txBody>
      </p:sp>
      <p:sp>
        <p:nvSpPr>
          <p:cNvPr id="3" name="Platshållare för text 2"/>
          <p:cNvSpPr>
            <a:spLocks noGrp="1"/>
          </p:cNvSpPr>
          <p:nvPr>
            <p:ph type="body" idx="1"/>
          </p:nvPr>
        </p:nvSpPr>
        <p:spPr>
          <a:xfrm>
            <a:off x="1341120" y="1572768"/>
            <a:ext cx="4572000" cy="766588"/>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Klicka här för att ändra format på bakgrundstexten</a:t>
            </a:r>
          </a:p>
        </p:txBody>
      </p:sp>
      <p:sp>
        <p:nvSpPr>
          <p:cNvPr id="4" name="Platshållare för innehåll 3"/>
          <p:cNvSpPr>
            <a:spLocks noGrp="1"/>
          </p:cNvSpPr>
          <p:nvPr>
            <p:ph sz="half" idx="2"/>
          </p:nvPr>
        </p:nvSpPr>
        <p:spPr>
          <a:xfrm>
            <a:off x="1341120" y="2365861"/>
            <a:ext cx="4572000" cy="3349140"/>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sv-SE" noProof="0"/>
              <a:t>Klicka här för att ändra format på bakgrundstexten</a:t>
            </a:r>
          </a:p>
          <a:p>
            <a:pPr lvl="1" rtl="0"/>
            <a:r>
              <a:rPr lang="sv-SE" noProof="0"/>
              <a:t>Nivå två</a:t>
            </a:r>
          </a:p>
          <a:p>
            <a:pPr lvl="2" rtl="0"/>
            <a:r>
              <a:rPr lang="sv-SE" noProof="0"/>
              <a:t>Nivå tre</a:t>
            </a:r>
          </a:p>
          <a:p>
            <a:pPr lvl="3" rtl="0"/>
            <a:r>
              <a:rPr lang="sv-SE" noProof="0"/>
              <a:t>Nivå fyra</a:t>
            </a:r>
          </a:p>
          <a:p>
            <a:pPr lvl="4" rtl="0"/>
            <a:r>
              <a:rPr lang="sv-SE" noProof="0"/>
              <a:t>Nivå fem</a:t>
            </a:r>
            <a:endParaRPr lang="sv-SE" noProof="0" dirty="0"/>
          </a:p>
        </p:txBody>
      </p:sp>
      <p:sp>
        <p:nvSpPr>
          <p:cNvPr id="5" name="Platshållare för text 4"/>
          <p:cNvSpPr>
            <a:spLocks noGrp="1"/>
          </p:cNvSpPr>
          <p:nvPr>
            <p:ph type="body" sz="quarter" idx="3"/>
          </p:nvPr>
        </p:nvSpPr>
        <p:spPr>
          <a:xfrm>
            <a:off x="6278880" y="1572768"/>
            <a:ext cx="4572000" cy="766588"/>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Klicka här för att ändra format på bakgrundstexten</a:t>
            </a:r>
          </a:p>
        </p:txBody>
      </p:sp>
      <p:sp>
        <p:nvSpPr>
          <p:cNvPr id="6" name="Platshållare för innehåll 5"/>
          <p:cNvSpPr>
            <a:spLocks noGrp="1"/>
          </p:cNvSpPr>
          <p:nvPr>
            <p:ph sz="quarter" idx="4"/>
          </p:nvPr>
        </p:nvSpPr>
        <p:spPr>
          <a:xfrm>
            <a:off x="6278880" y="2365861"/>
            <a:ext cx="4572000" cy="3349140"/>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sv-SE" noProof="0"/>
              <a:t>Klicka här för att ändra format på bakgrundstexten</a:t>
            </a:r>
          </a:p>
          <a:p>
            <a:pPr lvl="1" rtl="0"/>
            <a:r>
              <a:rPr lang="sv-SE" noProof="0"/>
              <a:t>Nivå två</a:t>
            </a:r>
          </a:p>
          <a:p>
            <a:pPr lvl="2" rtl="0"/>
            <a:r>
              <a:rPr lang="sv-SE" noProof="0"/>
              <a:t>Nivå tre</a:t>
            </a:r>
          </a:p>
          <a:p>
            <a:pPr lvl="3" rtl="0"/>
            <a:r>
              <a:rPr lang="sv-SE" noProof="0"/>
              <a:t>Nivå fyra</a:t>
            </a:r>
          </a:p>
          <a:p>
            <a:pPr lvl="4" rtl="0"/>
            <a:r>
              <a:rPr lang="sv-SE" noProof="0"/>
              <a:t>Nivå fem</a:t>
            </a:r>
            <a:endParaRPr lang="sv-SE" noProof="0" dirty="0"/>
          </a:p>
        </p:txBody>
      </p:sp>
      <p:sp>
        <p:nvSpPr>
          <p:cNvPr id="8" name="Platshållare för sidfot 7"/>
          <p:cNvSpPr>
            <a:spLocks noGrp="1"/>
          </p:cNvSpPr>
          <p:nvPr>
            <p:ph type="ftr" sz="quarter" idx="11"/>
          </p:nvPr>
        </p:nvSpPr>
        <p:spPr/>
        <p:txBody>
          <a:bodyPr rtlCol="0"/>
          <a:lstStyle/>
          <a:p>
            <a:pPr rtl="0"/>
            <a:r>
              <a:rPr lang="sv-SE" noProof="0" dirty="0"/>
              <a:t>Lägg till en sidfot</a:t>
            </a:r>
          </a:p>
        </p:txBody>
      </p:sp>
      <p:sp>
        <p:nvSpPr>
          <p:cNvPr id="7" name="Platshållare för datum 6"/>
          <p:cNvSpPr>
            <a:spLocks noGrp="1"/>
          </p:cNvSpPr>
          <p:nvPr>
            <p:ph type="dt" sz="half" idx="10"/>
          </p:nvPr>
        </p:nvSpPr>
        <p:spPr/>
        <p:txBody>
          <a:bodyPr rtlCol="0"/>
          <a:lstStyle/>
          <a:p>
            <a:pPr rtl="0"/>
            <a:fld id="{DEF6A4D7-A09F-48BF-BD42-A982819F71D5}" type="datetime1">
              <a:rPr lang="sv-SE" noProof="0" smtClean="0"/>
              <a:t>2022-11-08</a:t>
            </a:fld>
            <a:endParaRPr lang="sv-SE" noProof="0" dirty="0"/>
          </a:p>
        </p:txBody>
      </p:sp>
      <p:sp>
        <p:nvSpPr>
          <p:cNvPr id="9" name="Platshållare för bildnummer 8"/>
          <p:cNvSpPr>
            <a:spLocks noGrp="1"/>
          </p:cNvSpPr>
          <p:nvPr>
            <p:ph type="sldNum" sz="quarter" idx="12"/>
          </p:nvPr>
        </p:nvSpPr>
        <p:spPr/>
        <p:txBody>
          <a:bodyPr rtlCol="0"/>
          <a:lstStyle/>
          <a:p>
            <a:pPr rtl="0"/>
            <a:fld id="{4FAB73BC-B049-4115-A692-8D63A059BFB8}" type="slidenum">
              <a:rPr lang="sv-SE" noProof="0"/>
              <a:t>‹#›</a:t>
            </a:fld>
            <a:endParaRPr lang="sv-SE" noProof="0" dirty="0"/>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6" name="Rubrik 5"/>
          <p:cNvSpPr>
            <a:spLocks noGrp="1"/>
          </p:cNvSpPr>
          <p:nvPr>
            <p:ph type="title"/>
          </p:nvPr>
        </p:nvSpPr>
        <p:spPr/>
        <p:txBody>
          <a:bodyPr rtlCol="0"/>
          <a:lstStyle/>
          <a:p>
            <a:pPr rtl="0"/>
            <a:r>
              <a:rPr lang="sv-SE" noProof="0"/>
              <a:t>Klicka här för att ändra mall för rubrikformat</a:t>
            </a:r>
            <a:endParaRPr lang="sv-SE" noProof="0" dirty="0"/>
          </a:p>
        </p:txBody>
      </p:sp>
      <p:sp>
        <p:nvSpPr>
          <p:cNvPr id="4" name="Platshållare för sidfot 3"/>
          <p:cNvSpPr>
            <a:spLocks noGrp="1"/>
          </p:cNvSpPr>
          <p:nvPr>
            <p:ph type="ftr" sz="quarter" idx="11"/>
          </p:nvPr>
        </p:nvSpPr>
        <p:spPr/>
        <p:txBody>
          <a:bodyPr rtlCol="0"/>
          <a:lstStyle/>
          <a:p>
            <a:pPr rtl="0"/>
            <a:r>
              <a:rPr lang="sv-SE" noProof="0" dirty="0"/>
              <a:t>Lägg till en sidfot</a:t>
            </a:r>
          </a:p>
        </p:txBody>
      </p:sp>
      <p:sp>
        <p:nvSpPr>
          <p:cNvPr id="3" name="Platshållare för datum 2"/>
          <p:cNvSpPr>
            <a:spLocks noGrp="1"/>
          </p:cNvSpPr>
          <p:nvPr>
            <p:ph type="dt" sz="half" idx="10"/>
          </p:nvPr>
        </p:nvSpPr>
        <p:spPr/>
        <p:txBody>
          <a:bodyPr rtlCol="0"/>
          <a:lstStyle/>
          <a:p>
            <a:pPr rtl="0"/>
            <a:fld id="{826FB9A9-8538-44FF-B360-18B69E074460}" type="datetime1">
              <a:rPr lang="sv-SE" noProof="0" smtClean="0"/>
              <a:t>2022-11-08</a:t>
            </a:fld>
            <a:endParaRPr lang="sv-SE" noProof="0" dirty="0"/>
          </a:p>
        </p:txBody>
      </p:sp>
      <p:sp>
        <p:nvSpPr>
          <p:cNvPr id="5" name="Platshållare för bildnummer 4"/>
          <p:cNvSpPr>
            <a:spLocks noGrp="1"/>
          </p:cNvSpPr>
          <p:nvPr>
            <p:ph type="sldNum" sz="quarter" idx="12"/>
          </p:nvPr>
        </p:nvSpPr>
        <p:spPr/>
        <p:txBody>
          <a:bodyPr rtlCol="0"/>
          <a:lstStyle/>
          <a:p>
            <a:pPr rtl="0"/>
            <a:fld id="{4FAB73BC-B049-4115-A692-8D63A059BFB8}" type="slidenum">
              <a:rPr lang="sv-SE" noProof="0"/>
              <a:t>‹#›</a:t>
            </a:fld>
            <a:endParaRPr lang="sv-SE" noProof="0" dirty="0"/>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himmel"/>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rtl="0"/>
            <a:endParaRPr lang="sv-SE" noProof="0" dirty="0"/>
          </a:p>
        </p:txBody>
      </p:sp>
      <p:sp>
        <p:nvSpPr>
          <p:cNvPr id="3" name="Platshållare för sidfot 2"/>
          <p:cNvSpPr>
            <a:spLocks noGrp="1"/>
          </p:cNvSpPr>
          <p:nvPr>
            <p:ph type="ftr" sz="quarter" idx="11"/>
          </p:nvPr>
        </p:nvSpPr>
        <p:spPr/>
        <p:txBody>
          <a:bodyPr rtlCol="0"/>
          <a:lstStyle/>
          <a:p>
            <a:pPr rtl="0"/>
            <a:r>
              <a:rPr lang="sv-SE" noProof="0" dirty="0"/>
              <a:t>Lägg till en sidfot</a:t>
            </a:r>
          </a:p>
        </p:txBody>
      </p:sp>
      <p:sp>
        <p:nvSpPr>
          <p:cNvPr id="2" name="Platshållare för datum 1"/>
          <p:cNvSpPr>
            <a:spLocks noGrp="1"/>
          </p:cNvSpPr>
          <p:nvPr>
            <p:ph type="dt" sz="half" idx="10"/>
          </p:nvPr>
        </p:nvSpPr>
        <p:spPr/>
        <p:txBody>
          <a:bodyPr rtlCol="0"/>
          <a:lstStyle/>
          <a:p>
            <a:pPr rtl="0"/>
            <a:fld id="{65CF3356-218B-4252-80DA-C236DF2B5889}" type="datetime1">
              <a:rPr lang="sv-SE" noProof="0" smtClean="0"/>
              <a:t>2022-11-08</a:t>
            </a:fld>
            <a:endParaRPr lang="sv-SE" noProof="0" dirty="0"/>
          </a:p>
        </p:txBody>
      </p:sp>
      <p:sp>
        <p:nvSpPr>
          <p:cNvPr id="4" name="Platshållare för bildnummer 3"/>
          <p:cNvSpPr>
            <a:spLocks noGrp="1"/>
          </p:cNvSpPr>
          <p:nvPr>
            <p:ph type="sldNum" sz="quarter" idx="12"/>
          </p:nvPr>
        </p:nvSpPr>
        <p:spPr/>
        <p:txBody>
          <a:bodyPr rtlCol="0"/>
          <a:lstStyle/>
          <a:p>
            <a:pPr rtl="0"/>
            <a:fld id="{4FAB73BC-B049-4115-A692-8D63A059BFB8}" type="slidenum">
              <a:rPr lang="sv-SE" noProof="0"/>
              <a:t>‹#›</a:t>
            </a:fld>
            <a:endParaRPr lang="sv-SE" noProof="0" dirty="0"/>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127479" y="762000"/>
            <a:ext cx="3377133" cy="2743200"/>
          </a:xfrm>
        </p:spPr>
        <p:txBody>
          <a:bodyPr rtlCol="0" anchor="b">
            <a:normAutofit/>
          </a:bodyPr>
          <a:lstStyle>
            <a:lvl1pPr>
              <a:defRPr sz="3200" b="0"/>
            </a:lvl1pPr>
          </a:lstStyle>
          <a:p>
            <a:pPr rtl="0"/>
            <a:r>
              <a:rPr lang="sv-SE" noProof="0"/>
              <a:t>Klicka här för att ändra mall för rubrikformat</a:t>
            </a:r>
            <a:endParaRPr lang="sv-SE" noProof="0" dirty="0"/>
          </a:p>
        </p:txBody>
      </p:sp>
      <p:sp>
        <p:nvSpPr>
          <p:cNvPr id="3" name="Platshållare för innehåll 2"/>
          <p:cNvSpPr>
            <a:spLocks noGrp="1"/>
          </p:cNvSpPr>
          <p:nvPr>
            <p:ph idx="1"/>
          </p:nvPr>
        </p:nvSpPr>
        <p:spPr>
          <a:xfrm>
            <a:off x="760413" y="685800"/>
            <a:ext cx="6858000" cy="4572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sv-SE" noProof="0"/>
              <a:t>Klicka här för att ändra format på bakgrundstexten</a:t>
            </a:r>
          </a:p>
          <a:p>
            <a:pPr lvl="1" rtl="0"/>
            <a:r>
              <a:rPr lang="sv-SE" noProof="0"/>
              <a:t>Nivå två</a:t>
            </a:r>
          </a:p>
          <a:p>
            <a:pPr lvl="2" rtl="0"/>
            <a:r>
              <a:rPr lang="sv-SE" noProof="0"/>
              <a:t>Nivå tre</a:t>
            </a:r>
          </a:p>
          <a:p>
            <a:pPr lvl="3" rtl="0"/>
            <a:r>
              <a:rPr lang="sv-SE" noProof="0"/>
              <a:t>Nivå fyra</a:t>
            </a:r>
          </a:p>
          <a:p>
            <a:pPr lvl="4" rtl="0"/>
            <a:r>
              <a:rPr lang="sv-SE" noProof="0"/>
              <a:t>Nivå fem</a:t>
            </a:r>
            <a:endParaRPr lang="sv-SE" noProof="0" dirty="0"/>
          </a:p>
        </p:txBody>
      </p:sp>
      <p:sp>
        <p:nvSpPr>
          <p:cNvPr id="4" name="Platshållare för text 3"/>
          <p:cNvSpPr>
            <a:spLocks noGrp="1"/>
          </p:cNvSpPr>
          <p:nvPr>
            <p:ph type="body" sz="half" idx="2"/>
          </p:nvPr>
        </p:nvSpPr>
        <p:spPr>
          <a:xfrm>
            <a:off x="8127479" y="3554104"/>
            <a:ext cx="3377133" cy="1703696"/>
          </a:xfrm>
        </p:spPr>
        <p:txBody>
          <a:bodyPr rtlCol="0">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Klicka här för att ändra format på bakgrundstexten</a:t>
            </a:r>
          </a:p>
        </p:txBody>
      </p:sp>
      <p:sp>
        <p:nvSpPr>
          <p:cNvPr id="6" name="Platshållare för sidfot 5"/>
          <p:cNvSpPr>
            <a:spLocks noGrp="1"/>
          </p:cNvSpPr>
          <p:nvPr>
            <p:ph type="ftr" sz="quarter" idx="11"/>
          </p:nvPr>
        </p:nvSpPr>
        <p:spPr/>
        <p:txBody>
          <a:bodyPr rtlCol="0"/>
          <a:lstStyle/>
          <a:p>
            <a:pPr rtl="0"/>
            <a:r>
              <a:rPr lang="sv-SE" noProof="0" dirty="0"/>
              <a:t>Lägg till en sidfot</a:t>
            </a:r>
          </a:p>
        </p:txBody>
      </p:sp>
      <p:sp>
        <p:nvSpPr>
          <p:cNvPr id="5" name="Platshållare för datum 4"/>
          <p:cNvSpPr>
            <a:spLocks noGrp="1"/>
          </p:cNvSpPr>
          <p:nvPr>
            <p:ph type="dt" sz="half" idx="10"/>
          </p:nvPr>
        </p:nvSpPr>
        <p:spPr/>
        <p:txBody>
          <a:bodyPr rtlCol="0"/>
          <a:lstStyle/>
          <a:p>
            <a:pPr rtl="0"/>
            <a:fld id="{3773C110-9DA7-4B73-9C82-A7E461FC331E}" type="datetime1">
              <a:rPr lang="sv-SE" noProof="0" smtClean="0"/>
              <a:t>2022-11-08</a:t>
            </a:fld>
            <a:endParaRPr lang="sv-SE" noProof="0" dirty="0"/>
          </a:p>
        </p:txBody>
      </p:sp>
      <p:sp>
        <p:nvSpPr>
          <p:cNvPr id="7" name="Platshållare för bildnummer 6"/>
          <p:cNvSpPr>
            <a:spLocks noGrp="1"/>
          </p:cNvSpPr>
          <p:nvPr>
            <p:ph type="sldNum" sz="quarter" idx="12"/>
          </p:nvPr>
        </p:nvSpPr>
        <p:spPr/>
        <p:txBody>
          <a:bodyPr rtlCol="0"/>
          <a:lstStyle/>
          <a:p>
            <a:pPr rtl="0"/>
            <a:fld id="{4FAB73BC-B049-4115-A692-8D63A059BFB8}" type="slidenum">
              <a:rPr lang="sv-SE" noProof="0"/>
              <a:t>‹#›</a:t>
            </a:fld>
            <a:endParaRPr lang="sv-SE" noProof="0" dirty="0"/>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127479" y="762000"/>
            <a:ext cx="3377133" cy="2743200"/>
          </a:xfrm>
        </p:spPr>
        <p:txBody>
          <a:bodyPr rtlCol="0" anchor="b">
            <a:normAutofit/>
          </a:bodyPr>
          <a:lstStyle>
            <a:lvl1pPr>
              <a:defRPr sz="3400" b="0"/>
            </a:lvl1pPr>
          </a:lstStyle>
          <a:p>
            <a:pPr rtl="0"/>
            <a:r>
              <a:rPr lang="sv-SE" noProof="0"/>
              <a:t>Klicka här för att ändra mall för rubrikformat</a:t>
            </a:r>
            <a:endParaRPr lang="sv-SE" noProof="0" dirty="0"/>
          </a:p>
        </p:txBody>
      </p:sp>
      <p:sp>
        <p:nvSpPr>
          <p:cNvPr id="3" name="Platshållare för bild 2" descr="En tom platshållare för att lägga till en bild. Klicka på platshållaren och markera bilden du vill lägga till."/>
          <p:cNvSpPr>
            <a:spLocks noGrp="1"/>
          </p:cNvSpPr>
          <p:nvPr>
            <p:ph type="pic" idx="1"/>
          </p:nvPr>
        </p:nvSpPr>
        <p:spPr>
          <a:xfrm>
            <a:off x="760413" y="685800"/>
            <a:ext cx="6858000" cy="4572000"/>
          </a:xfrm>
          <a:solidFill>
            <a:schemeClr val="bg1">
              <a:lumMod val="95000"/>
            </a:schemeClr>
          </a:solidFill>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v-SE" noProof="0"/>
              <a:t>Klicka på ikonen för att lägga till en bild</a:t>
            </a:r>
            <a:endParaRPr lang="sv-SE" noProof="0" dirty="0"/>
          </a:p>
        </p:txBody>
      </p:sp>
      <p:sp>
        <p:nvSpPr>
          <p:cNvPr id="4" name="Platshållare för text 3"/>
          <p:cNvSpPr>
            <a:spLocks noGrp="1"/>
          </p:cNvSpPr>
          <p:nvPr>
            <p:ph type="body" sz="half" idx="2"/>
          </p:nvPr>
        </p:nvSpPr>
        <p:spPr>
          <a:xfrm>
            <a:off x="8127479" y="3554104"/>
            <a:ext cx="3377133" cy="1703696"/>
          </a:xfrm>
        </p:spPr>
        <p:txBody>
          <a:bodyPr rtlCol="0">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Klicka här för att ändra format på bakgrundstexten</a:t>
            </a:r>
          </a:p>
        </p:txBody>
      </p:sp>
      <p:sp>
        <p:nvSpPr>
          <p:cNvPr id="6" name="Platshållare för sidfot 5"/>
          <p:cNvSpPr>
            <a:spLocks noGrp="1"/>
          </p:cNvSpPr>
          <p:nvPr>
            <p:ph type="ftr" sz="quarter" idx="11"/>
          </p:nvPr>
        </p:nvSpPr>
        <p:spPr/>
        <p:txBody>
          <a:bodyPr rtlCol="0"/>
          <a:lstStyle/>
          <a:p>
            <a:pPr rtl="0"/>
            <a:r>
              <a:rPr lang="sv-SE" noProof="0" dirty="0"/>
              <a:t>Lägg till en sidfot</a:t>
            </a:r>
          </a:p>
        </p:txBody>
      </p:sp>
      <p:sp>
        <p:nvSpPr>
          <p:cNvPr id="5" name="Platshållare för datum 4"/>
          <p:cNvSpPr>
            <a:spLocks noGrp="1"/>
          </p:cNvSpPr>
          <p:nvPr>
            <p:ph type="dt" sz="half" idx="10"/>
          </p:nvPr>
        </p:nvSpPr>
        <p:spPr/>
        <p:txBody>
          <a:bodyPr rtlCol="0"/>
          <a:lstStyle/>
          <a:p>
            <a:pPr rtl="0"/>
            <a:fld id="{2CB88E5E-1B3B-4C98-9BCE-A1F2FCDAD8CA}" type="datetime1">
              <a:rPr lang="sv-SE" noProof="0" smtClean="0"/>
              <a:t>2022-11-08</a:t>
            </a:fld>
            <a:endParaRPr lang="sv-SE" noProof="0" dirty="0"/>
          </a:p>
        </p:txBody>
      </p:sp>
      <p:sp>
        <p:nvSpPr>
          <p:cNvPr id="7" name="Platshållare för bildnummer 6"/>
          <p:cNvSpPr>
            <a:spLocks noGrp="1"/>
          </p:cNvSpPr>
          <p:nvPr>
            <p:ph type="sldNum" sz="quarter" idx="12"/>
          </p:nvPr>
        </p:nvSpPr>
        <p:spPr/>
        <p:txBody>
          <a:bodyPr rtlCol="0"/>
          <a:lstStyle/>
          <a:p>
            <a:pPr rtl="0"/>
            <a:fld id="{4FAB73BC-B049-4115-A692-8D63A059BFB8}" type="slidenum">
              <a:rPr lang="sv-SE" noProof="0"/>
              <a:t>‹#›</a:t>
            </a:fld>
            <a:endParaRPr lang="sv-SE" noProof="0" dirty="0"/>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himmel"/>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rtl="0"/>
            <a:endParaRPr lang="sv-SE" noProof="0" dirty="0"/>
          </a:p>
        </p:txBody>
      </p:sp>
      <p:sp>
        <p:nvSpPr>
          <p:cNvPr id="8" name="vatten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dirty="0"/>
          </a:p>
        </p:txBody>
      </p:sp>
      <p:pic>
        <p:nvPicPr>
          <p:cNvPr id="9" name="vatten2"/>
          <p:cNvPicPr>
            <a:picLocks noChangeAspect="1"/>
          </p:cNvPicPr>
          <p:nvPr/>
        </p:nvPicPr>
        <p:blipFill rotWithShape="1">
          <a:blip r:embed="rId17"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vatten1"/>
          <p:cNvPicPr>
            <a:picLocks noChangeAspect="1"/>
          </p:cNvPicPr>
          <p:nvPr/>
        </p:nvPicPr>
        <p:blipFill rotWithShape="1">
          <a:blip r:embed="rId18"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Platshållare för rubrik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pPr rtl="0"/>
            <a:r>
              <a:rPr lang="sv-SE" noProof="0" dirty="0"/>
              <a:t>Klicka här för att ändra format</a:t>
            </a:r>
          </a:p>
        </p:txBody>
      </p:sp>
      <p:sp>
        <p:nvSpPr>
          <p:cNvPr id="3" name="Platshållare för text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rtl="0"/>
            <a:r>
              <a:rPr lang="sv-SE" noProof="0" dirty="0"/>
              <a:t>Redigera format för bakgrundstext</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5" name="Platshållare för sidfot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sv-SE" noProof="0" dirty="0"/>
              <a:t>Lägg till en sidfot</a:t>
            </a:r>
          </a:p>
        </p:txBody>
      </p:sp>
      <p:sp>
        <p:nvSpPr>
          <p:cNvPr id="4" name="Platshållare för datum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pPr rtl="0"/>
            <a:fld id="{9E0418F3-07ED-4230-8BD9-B6F52E665EA4}" type="datetime1">
              <a:rPr lang="sv-SE" noProof="0" smtClean="0"/>
              <a:t>2022-11-08</a:t>
            </a:fld>
            <a:endParaRPr lang="sv-SE" noProof="0" dirty="0"/>
          </a:p>
        </p:txBody>
      </p:sp>
      <p:sp>
        <p:nvSpPr>
          <p:cNvPr id="6" name="Platshållare för bildnumm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pPr rtl="0"/>
            <a:fld id="{4FAB73BC-B049-4115-A692-8D63A059BFB8}" type="slidenum">
              <a:rPr lang="sv-SE" noProof="0" smtClean="0"/>
              <a:pPr rtl="0"/>
              <a:t>‹#›</a:t>
            </a:fld>
            <a:endParaRPr lang="sv-SE" noProof="0"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statistik.incanet.se/gyno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rtlCol="0"/>
          <a:lstStyle/>
          <a:p>
            <a:pPr rtl="0"/>
            <a:r>
              <a:rPr lang="sv-SE" dirty="0"/>
              <a:t>Bristningsregisterdagen 2022</a:t>
            </a:r>
          </a:p>
        </p:txBody>
      </p:sp>
      <p:sp>
        <p:nvSpPr>
          <p:cNvPr id="3" name="Underrubrik 2"/>
          <p:cNvSpPr>
            <a:spLocks noGrp="1"/>
          </p:cNvSpPr>
          <p:nvPr>
            <p:ph type="subTitle" idx="1"/>
          </p:nvPr>
        </p:nvSpPr>
        <p:spPr/>
        <p:txBody>
          <a:bodyPr rtlCol="0"/>
          <a:lstStyle/>
          <a:p>
            <a:pPr rtl="0"/>
            <a:r>
              <a:rPr lang="sv-SE" dirty="0"/>
              <a:t>Eva Uustal</a:t>
            </a:r>
          </a:p>
          <a:p>
            <a:pPr rtl="0"/>
            <a:r>
              <a:rPr lang="sv-SE" dirty="0"/>
              <a:t>Överläkare Kvinnokliniken, </a:t>
            </a:r>
            <a:r>
              <a:rPr lang="sv-SE" dirty="0" err="1"/>
              <a:t>LInköping</a:t>
            </a:r>
            <a:endParaRPr lang="sv-SE" dirty="0"/>
          </a:p>
        </p:txBody>
      </p:sp>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8E3E4B-11CB-E078-95E3-0712C9C0547A}"/>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543D0A17-AD3E-C2B9-34E7-DC9F3B130719}"/>
              </a:ext>
            </a:extLst>
          </p:cNvPr>
          <p:cNvPicPr>
            <a:picLocks noGrp="1" noChangeAspect="1"/>
          </p:cNvPicPr>
          <p:nvPr>
            <p:ph idx="1"/>
          </p:nvPr>
        </p:nvPicPr>
        <p:blipFill>
          <a:blip r:embed="rId2"/>
          <a:stretch>
            <a:fillRect/>
          </a:stretch>
        </p:blipFill>
        <p:spPr>
          <a:xfrm>
            <a:off x="568412" y="265175"/>
            <a:ext cx="9823620" cy="6262155"/>
          </a:xfrm>
        </p:spPr>
      </p:pic>
    </p:spTree>
    <p:extLst>
      <p:ext uri="{BB962C8B-B14F-4D97-AF65-F5344CB8AC3E}">
        <p14:creationId xmlns:p14="http://schemas.microsoft.com/office/powerpoint/2010/main" val="189489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CC7DAA-FEAC-8B6D-9333-A4AC7F141F8D}"/>
              </a:ext>
            </a:extLst>
          </p:cNvPr>
          <p:cNvSpPr>
            <a:spLocks noGrp="1"/>
          </p:cNvSpPr>
          <p:nvPr>
            <p:ph type="title"/>
          </p:nvPr>
        </p:nvSpPr>
        <p:spPr/>
        <p:txBody>
          <a:bodyPr>
            <a:normAutofit fontScale="90000"/>
          </a:bodyPr>
          <a:lstStyle/>
          <a:p>
            <a:r>
              <a:rPr lang="sv-SE" dirty="0"/>
              <a:t>Grad av samlagssmärta ett år efter bristning</a:t>
            </a:r>
          </a:p>
        </p:txBody>
      </p:sp>
      <p:pic>
        <p:nvPicPr>
          <p:cNvPr id="5" name="Platshållare för innehåll 4">
            <a:extLst>
              <a:ext uri="{FF2B5EF4-FFF2-40B4-BE49-F238E27FC236}">
                <a16:creationId xmlns:a16="http://schemas.microsoft.com/office/drawing/2014/main" id="{9B202432-0CD4-F847-AAD4-F1BBA9776B12}"/>
              </a:ext>
            </a:extLst>
          </p:cNvPr>
          <p:cNvPicPr>
            <a:picLocks noGrp="1" noChangeAspect="1"/>
          </p:cNvPicPr>
          <p:nvPr>
            <p:ph idx="1"/>
          </p:nvPr>
        </p:nvPicPr>
        <p:blipFill>
          <a:blip r:embed="rId2"/>
          <a:stretch>
            <a:fillRect/>
          </a:stretch>
        </p:blipFill>
        <p:spPr>
          <a:xfrm>
            <a:off x="272750" y="1751365"/>
            <a:ext cx="5823249" cy="3810196"/>
          </a:xfrm>
        </p:spPr>
      </p:pic>
      <p:pic>
        <p:nvPicPr>
          <p:cNvPr id="7" name="Bildobjekt 6">
            <a:extLst>
              <a:ext uri="{FF2B5EF4-FFF2-40B4-BE49-F238E27FC236}">
                <a16:creationId xmlns:a16="http://schemas.microsoft.com/office/drawing/2014/main" id="{5D26D8E7-7FD7-CA02-E308-5148A96CC507}"/>
              </a:ext>
            </a:extLst>
          </p:cNvPr>
          <p:cNvPicPr>
            <a:picLocks noChangeAspect="1"/>
          </p:cNvPicPr>
          <p:nvPr/>
        </p:nvPicPr>
        <p:blipFill>
          <a:blip r:embed="rId3"/>
          <a:stretch>
            <a:fillRect/>
          </a:stretch>
        </p:blipFill>
        <p:spPr>
          <a:xfrm>
            <a:off x="6095999" y="1772784"/>
            <a:ext cx="5747045" cy="3841947"/>
          </a:xfrm>
          <a:prstGeom prst="rect">
            <a:avLst/>
          </a:prstGeom>
        </p:spPr>
      </p:pic>
    </p:spTree>
    <p:extLst>
      <p:ext uri="{BB962C8B-B14F-4D97-AF65-F5344CB8AC3E}">
        <p14:creationId xmlns:p14="http://schemas.microsoft.com/office/powerpoint/2010/main" val="383933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C46C15-E817-E384-5C82-635D36106DC1}"/>
              </a:ext>
            </a:extLst>
          </p:cNvPr>
          <p:cNvSpPr>
            <a:spLocks noGrp="1"/>
          </p:cNvSpPr>
          <p:nvPr>
            <p:ph type="title"/>
          </p:nvPr>
        </p:nvSpPr>
        <p:spPr>
          <a:xfrm>
            <a:off x="1341120" y="265176"/>
            <a:ext cx="10348372" cy="1088136"/>
          </a:xfrm>
        </p:spPr>
        <p:txBody>
          <a:bodyPr>
            <a:normAutofit fontScale="90000"/>
          </a:bodyPr>
          <a:lstStyle/>
          <a:p>
            <a:r>
              <a:rPr lang="sv-SE" dirty="0"/>
              <a:t> Siffrorna blir bättre men</a:t>
            </a:r>
            <a:br>
              <a:rPr lang="sv-SE" dirty="0"/>
            </a:br>
            <a:r>
              <a:rPr lang="sv-SE" dirty="0"/>
              <a:t>Den interna sfinktern kan inte vara hel vid grad 4</a:t>
            </a:r>
          </a:p>
        </p:txBody>
      </p:sp>
      <p:pic>
        <p:nvPicPr>
          <p:cNvPr id="5" name="Platshållare för innehåll 4">
            <a:extLst>
              <a:ext uri="{FF2B5EF4-FFF2-40B4-BE49-F238E27FC236}">
                <a16:creationId xmlns:a16="http://schemas.microsoft.com/office/drawing/2014/main" id="{A7BD73A8-007B-D82A-4B88-B66801B45545}"/>
              </a:ext>
            </a:extLst>
          </p:cNvPr>
          <p:cNvPicPr>
            <a:picLocks noGrp="1" noChangeAspect="1"/>
          </p:cNvPicPr>
          <p:nvPr>
            <p:ph idx="1"/>
          </p:nvPr>
        </p:nvPicPr>
        <p:blipFill>
          <a:blip r:embed="rId2"/>
          <a:stretch>
            <a:fillRect/>
          </a:stretch>
        </p:blipFill>
        <p:spPr>
          <a:xfrm>
            <a:off x="1341120" y="1507699"/>
            <a:ext cx="6277233" cy="5350301"/>
          </a:xfrm>
        </p:spPr>
      </p:pic>
      <p:sp>
        <p:nvSpPr>
          <p:cNvPr id="6" name="Ellips 5">
            <a:extLst>
              <a:ext uri="{FF2B5EF4-FFF2-40B4-BE49-F238E27FC236}">
                <a16:creationId xmlns:a16="http://schemas.microsoft.com/office/drawing/2014/main" id="{CDD883B3-C37A-D857-C2C4-E9A81779E3CD}"/>
              </a:ext>
            </a:extLst>
          </p:cNvPr>
          <p:cNvSpPr/>
          <p:nvPr/>
        </p:nvSpPr>
        <p:spPr>
          <a:xfrm>
            <a:off x="2421925" y="5189838"/>
            <a:ext cx="5498757" cy="58076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5829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D67ED-BAE4-B209-9766-A318F765BA8D}"/>
              </a:ext>
            </a:extLst>
          </p:cNvPr>
          <p:cNvSpPr>
            <a:spLocks noGrp="1"/>
          </p:cNvSpPr>
          <p:nvPr>
            <p:ph type="title"/>
          </p:nvPr>
        </p:nvSpPr>
        <p:spPr/>
        <p:txBody>
          <a:bodyPr/>
          <a:lstStyle/>
          <a:p>
            <a:r>
              <a:rPr lang="sv-SE" dirty="0"/>
              <a:t>Anus och analkanalen är inte samma sak</a:t>
            </a:r>
          </a:p>
        </p:txBody>
      </p:sp>
      <p:pic>
        <p:nvPicPr>
          <p:cNvPr id="5" name="Platshållare för innehåll 4">
            <a:extLst>
              <a:ext uri="{FF2B5EF4-FFF2-40B4-BE49-F238E27FC236}">
                <a16:creationId xmlns:a16="http://schemas.microsoft.com/office/drawing/2014/main" id="{C70FF2A2-B256-97FE-7615-7D51D4293D88}"/>
              </a:ext>
            </a:extLst>
          </p:cNvPr>
          <p:cNvPicPr>
            <a:picLocks noGrp="1" noChangeAspect="1"/>
          </p:cNvPicPr>
          <p:nvPr>
            <p:ph idx="1"/>
          </p:nvPr>
        </p:nvPicPr>
        <p:blipFill>
          <a:blip r:embed="rId2"/>
          <a:stretch>
            <a:fillRect/>
          </a:stretch>
        </p:blipFill>
        <p:spPr>
          <a:xfrm>
            <a:off x="1897174" y="1353312"/>
            <a:ext cx="7765810" cy="5437366"/>
          </a:xfrm>
        </p:spPr>
      </p:pic>
    </p:spTree>
    <p:extLst>
      <p:ext uri="{BB962C8B-B14F-4D97-AF65-F5344CB8AC3E}">
        <p14:creationId xmlns:p14="http://schemas.microsoft.com/office/powerpoint/2010/main" val="352556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37725-04EA-2D65-9B19-4999AE5384CF}"/>
              </a:ext>
            </a:extLst>
          </p:cNvPr>
          <p:cNvSpPr>
            <a:spLocks noGrp="1"/>
          </p:cNvSpPr>
          <p:nvPr>
            <p:ph type="title"/>
          </p:nvPr>
        </p:nvSpPr>
        <p:spPr>
          <a:xfrm>
            <a:off x="315509" y="0"/>
            <a:ext cx="10850879" cy="748078"/>
          </a:xfrm>
        </p:spPr>
        <p:txBody>
          <a:bodyPr>
            <a:normAutofit/>
          </a:bodyPr>
          <a:lstStyle/>
          <a:p>
            <a:r>
              <a:rPr lang="sv-SE" dirty="0"/>
              <a:t>Vad är förväntat förlopp efter sfinkterskada?</a:t>
            </a:r>
          </a:p>
        </p:txBody>
      </p:sp>
      <p:pic>
        <p:nvPicPr>
          <p:cNvPr id="5" name="Platshållare för innehåll 4">
            <a:extLst>
              <a:ext uri="{FF2B5EF4-FFF2-40B4-BE49-F238E27FC236}">
                <a16:creationId xmlns:a16="http://schemas.microsoft.com/office/drawing/2014/main" id="{604B9BD5-F1A2-BAE8-6588-43546D460BE9}"/>
              </a:ext>
            </a:extLst>
          </p:cNvPr>
          <p:cNvPicPr>
            <a:picLocks noGrp="1" noChangeAspect="1"/>
          </p:cNvPicPr>
          <p:nvPr>
            <p:ph idx="1"/>
          </p:nvPr>
        </p:nvPicPr>
        <p:blipFill>
          <a:blip r:embed="rId2"/>
          <a:stretch>
            <a:fillRect/>
          </a:stretch>
        </p:blipFill>
        <p:spPr>
          <a:xfrm>
            <a:off x="1192839" y="748077"/>
            <a:ext cx="5380956" cy="5884019"/>
          </a:xfrm>
        </p:spPr>
      </p:pic>
    </p:spTree>
    <p:extLst>
      <p:ext uri="{BB962C8B-B14F-4D97-AF65-F5344CB8AC3E}">
        <p14:creationId xmlns:p14="http://schemas.microsoft.com/office/powerpoint/2010/main" val="404638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EEF7E2-54D0-2EDA-A6CF-057972328651}"/>
              </a:ext>
            </a:extLst>
          </p:cNvPr>
          <p:cNvSpPr>
            <a:spLocks noGrp="1"/>
          </p:cNvSpPr>
          <p:nvPr>
            <p:ph type="title"/>
          </p:nvPr>
        </p:nvSpPr>
        <p:spPr/>
        <p:txBody>
          <a:bodyPr/>
          <a:lstStyle/>
          <a:p>
            <a:r>
              <a:rPr lang="sv-SE" dirty="0"/>
              <a:t>Inkommen fråga:</a:t>
            </a:r>
          </a:p>
        </p:txBody>
      </p:sp>
      <p:sp>
        <p:nvSpPr>
          <p:cNvPr id="3" name="Platshållare för innehåll 2">
            <a:extLst>
              <a:ext uri="{FF2B5EF4-FFF2-40B4-BE49-F238E27FC236}">
                <a16:creationId xmlns:a16="http://schemas.microsoft.com/office/drawing/2014/main" id="{DF7D10D8-9437-4661-E3A9-4776AD3D8607}"/>
              </a:ext>
            </a:extLst>
          </p:cNvPr>
          <p:cNvSpPr>
            <a:spLocks noGrp="1"/>
          </p:cNvSpPr>
          <p:nvPr>
            <p:ph idx="1"/>
          </p:nvPr>
        </p:nvSpPr>
        <p:spPr/>
        <p:txBody>
          <a:bodyPr/>
          <a:lstStyle/>
          <a:p>
            <a:r>
              <a:rPr lang="sv-SE" b="0" i="0" dirty="0">
                <a:solidFill>
                  <a:srgbClr val="000000"/>
                </a:solidFill>
                <a:effectLst/>
                <a:latin typeface="Arial" panose="020B0604020202020204" pitchFamily="34" charset="0"/>
              </a:rPr>
              <a:t>Nu har man skapat 2 "Bäckenbottencentrum" i landet för rekonstruktiv kirurgi vid förlossningsskador, dvs ett antal slutinstanser för landets remissflödemed dessa patienter har minskat. Hur har man tänkt med fördelning av remissflöde? Exempelvis vi i Västra Götaland, vem skall vi remittera patienten till? Danderyd? Linköping? Remissvägar i allmänhet? </a:t>
            </a:r>
          </a:p>
          <a:p>
            <a:r>
              <a:rPr lang="sv-SE" b="0" i="0" dirty="0">
                <a:solidFill>
                  <a:srgbClr val="000000"/>
                </a:solidFill>
                <a:effectLst/>
                <a:latin typeface="Arial" panose="020B0604020202020204" pitchFamily="34" charset="0"/>
              </a:rPr>
              <a:t>Natalia Ödman Borås</a:t>
            </a:r>
            <a:endParaRPr lang="sv-SE" dirty="0"/>
          </a:p>
        </p:txBody>
      </p:sp>
    </p:spTree>
    <p:extLst>
      <p:ext uri="{BB962C8B-B14F-4D97-AF65-F5344CB8AC3E}">
        <p14:creationId xmlns:p14="http://schemas.microsoft.com/office/powerpoint/2010/main" val="126189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3DF44-D816-CDA4-C790-5BB8EAC03141}"/>
              </a:ext>
            </a:extLst>
          </p:cNvPr>
          <p:cNvSpPr>
            <a:spLocks noGrp="1"/>
          </p:cNvSpPr>
          <p:nvPr>
            <p:ph type="title"/>
          </p:nvPr>
        </p:nvSpPr>
        <p:spPr>
          <a:xfrm>
            <a:off x="327867" y="496333"/>
            <a:ext cx="11139203" cy="1088136"/>
          </a:xfrm>
        </p:spPr>
        <p:txBody>
          <a:bodyPr>
            <a:normAutofit fontScale="90000"/>
          </a:bodyPr>
          <a:lstStyle/>
          <a:p>
            <a:r>
              <a:rPr lang="sv-SE" dirty="0"/>
              <a:t>Hur ser er egen organisation ut för patienter med bäckenbottenproblem efter förlossning?</a:t>
            </a:r>
            <a:br>
              <a:rPr lang="sv-SE" dirty="0"/>
            </a:br>
            <a:endParaRPr lang="sv-SE" dirty="0"/>
          </a:p>
        </p:txBody>
      </p:sp>
      <p:sp>
        <p:nvSpPr>
          <p:cNvPr id="3" name="Platshållare för innehåll 2">
            <a:extLst>
              <a:ext uri="{FF2B5EF4-FFF2-40B4-BE49-F238E27FC236}">
                <a16:creationId xmlns:a16="http://schemas.microsoft.com/office/drawing/2014/main" id="{F55AB7C0-E704-3CFB-0067-D78710015309}"/>
              </a:ext>
            </a:extLst>
          </p:cNvPr>
          <p:cNvSpPr>
            <a:spLocks noGrp="1"/>
          </p:cNvSpPr>
          <p:nvPr>
            <p:ph idx="1"/>
          </p:nvPr>
        </p:nvSpPr>
        <p:spPr>
          <a:xfrm>
            <a:off x="3477205" y="1430580"/>
            <a:ext cx="9509760" cy="4142232"/>
          </a:xfrm>
        </p:spPr>
        <p:txBody>
          <a:bodyPr>
            <a:normAutofit lnSpcReduction="10000"/>
          </a:bodyPr>
          <a:lstStyle/>
          <a:p>
            <a:pPr marL="502920" indent="-457200">
              <a:buFont typeface="+mj-lt"/>
              <a:buAutoNum type="arabicPeriod"/>
            </a:pPr>
            <a:r>
              <a:rPr lang="sv-SE" dirty="0"/>
              <a:t>BB/ mödravård fångar upp primära komplikationer</a:t>
            </a:r>
          </a:p>
          <a:p>
            <a:pPr marL="502920" indent="-457200">
              <a:buFont typeface="+mj-lt"/>
              <a:buAutoNum type="arabicPeriod"/>
            </a:pPr>
            <a:r>
              <a:rPr lang="sv-SE" dirty="0" err="1"/>
              <a:t>Resutureringstraditioner</a:t>
            </a:r>
            <a:r>
              <a:rPr lang="sv-SE" dirty="0"/>
              <a:t>?</a:t>
            </a:r>
          </a:p>
          <a:p>
            <a:pPr marL="502920" indent="-457200">
              <a:buFont typeface="+mj-lt"/>
              <a:buAutoNum type="arabicPeriod"/>
            </a:pPr>
            <a:r>
              <a:rPr lang="sv-SE" dirty="0"/>
              <a:t>Vem tittar på Bristningsregisterenkäterna?</a:t>
            </a:r>
          </a:p>
          <a:p>
            <a:pPr marL="502920" indent="-457200">
              <a:buFont typeface="+mj-lt"/>
              <a:buAutoNum type="arabicPeriod"/>
            </a:pPr>
            <a:r>
              <a:rPr lang="sv-SE" dirty="0"/>
              <a:t>Bäckenbottenteam, BB-mottagning, gynmottagning</a:t>
            </a:r>
          </a:p>
          <a:p>
            <a:pPr marL="502920" indent="-457200">
              <a:buFont typeface="+mj-lt"/>
              <a:buAutoNum type="arabicPeriod"/>
            </a:pPr>
            <a:r>
              <a:rPr lang="sv-SE" dirty="0"/>
              <a:t>Fysioterapi</a:t>
            </a:r>
          </a:p>
          <a:p>
            <a:pPr marL="502920" indent="-457200">
              <a:buFont typeface="+mj-lt"/>
              <a:buAutoNum type="arabicPeriod"/>
            </a:pPr>
            <a:r>
              <a:rPr lang="sv-SE" dirty="0"/>
              <a:t>Bedömning angående rekonstruktiv kirurgi</a:t>
            </a:r>
          </a:p>
          <a:p>
            <a:pPr marL="502920" indent="-457200">
              <a:buFont typeface="+mj-lt"/>
              <a:buAutoNum type="arabicPeriod"/>
            </a:pPr>
            <a:r>
              <a:rPr lang="sv-SE" dirty="0"/>
              <a:t>Operation</a:t>
            </a:r>
          </a:p>
          <a:p>
            <a:pPr marL="502920" indent="-457200">
              <a:buFont typeface="+mj-lt"/>
              <a:buAutoNum type="arabicPeriod"/>
            </a:pPr>
            <a:r>
              <a:rPr lang="sv-SE" dirty="0"/>
              <a:t>Bara vid sfinkterskada som man tänker ska opereras </a:t>
            </a:r>
          </a:p>
          <a:p>
            <a:pPr marL="45720" indent="0">
              <a:buNone/>
            </a:pPr>
            <a:r>
              <a:rPr lang="sv-SE" dirty="0"/>
              <a:t>remitteras till NHV-centrum</a:t>
            </a:r>
          </a:p>
          <a:p>
            <a:pPr marL="502920" indent="-457200">
              <a:buFont typeface="+mj-lt"/>
              <a:buAutoNum type="arabicPeriod"/>
            </a:pPr>
            <a:endParaRPr lang="sv-SE" dirty="0"/>
          </a:p>
          <a:p>
            <a:pPr marL="502920" indent="-457200">
              <a:buFont typeface="+mj-lt"/>
              <a:buAutoNum type="arabicPeriod"/>
            </a:pPr>
            <a:endParaRPr lang="sv-SE" dirty="0"/>
          </a:p>
        </p:txBody>
      </p:sp>
      <p:sp>
        <p:nvSpPr>
          <p:cNvPr id="4" name="Pil: nedåt 3">
            <a:extLst>
              <a:ext uri="{FF2B5EF4-FFF2-40B4-BE49-F238E27FC236}">
                <a16:creationId xmlns:a16="http://schemas.microsoft.com/office/drawing/2014/main" id="{E69F1FCA-DC81-9E73-BB73-F6A100F3A1FF}"/>
              </a:ext>
            </a:extLst>
          </p:cNvPr>
          <p:cNvSpPr/>
          <p:nvPr/>
        </p:nvSpPr>
        <p:spPr>
          <a:xfrm>
            <a:off x="164510" y="1430580"/>
            <a:ext cx="941832" cy="3842951"/>
          </a:xfrm>
          <a:prstGeom prst="downArrow">
            <a:avLst/>
          </a:prstGeom>
          <a:gradFill flip="none" rotWithShape="1">
            <a:gsLst>
              <a:gs pos="0">
                <a:schemeClr val="accent1">
                  <a:lumMod val="5000"/>
                  <a:lumOff val="95000"/>
                </a:schemeClr>
              </a:gs>
              <a:gs pos="74000">
                <a:schemeClr val="accent1">
                  <a:lumMod val="45000"/>
                  <a:lumOff val="55000"/>
                </a:schemeClr>
              </a:gs>
              <a:gs pos="89000">
                <a:schemeClr val="accent1">
                  <a:lumMod val="45000"/>
                  <a:lumOff val="55000"/>
                </a:schemeClr>
              </a:gs>
              <a:gs pos="100000">
                <a:schemeClr val="accent1">
                  <a:lumMod val="30000"/>
                  <a:lumOff val="70000"/>
                </a:schemeClr>
              </a:gs>
            </a:gsLst>
            <a:path path="circle">
              <a:fillToRect l="100000" b="100000"/>
            </a:path>
            <a:tileRect t="-100000" r="-100000"/>
          </a:gra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DF926CAA-A70C-F9B1-A16A-5E6B5096FEBA}"/>
              </a:ext>
            </a:extLst>
          </p:cNvPr>
          <p:cNvSpPr txBox="1"/>
          <p:nvPr/>
        </p:nvSpPr>
        <p:spPr>
          <a:xfrm>
            <a:off x="877330" y="1430580"/>
            <a:ext cx="1887055" cy="584775"/>
          </a:xfrm>
          <a:prstGeom prst="rect">
            <a:avLst/>
          </a:prstGeom>
          <a:noFill/>
        </p:spPr>
        <p:txBody>
          <a:bodyPr wrap="none" rtlCol="0">
            <a:spAutoFit/>
          </a:bodyPr>
          <a:lstStyle/>
          <a:p>
            <a:r>
              <a:rPr lang="sv-SE" sz="3200" dirty="0"/>
              <a:t>Obstetrik</a:t>
            </a:r>
          </a:p>
        </p:txBody>
      </p:sp>
      <p:sp>
        <p:nvSpPr>
          <p:cNvPr id="6" name="textruta 5">
            <a:extLst>
              <a:ext uri="{FF2B5EF4-FFF2-40B4-BE49-F238E27FC236}">
                <a16:creationId xmlns:a16="http://schemas.microsoft.com/office/drawing/2014/main" id="{9D35BA32-F316-E745-CD49-D7B8409E0F86}"/>
              </a:ext>
            </a:extLst>
          </p:cNvPr>
          <p:cNvSpPr txBox="1"/>
          <p:nvPr/>
        </p:nvSpPr>
        <p:spPr>
          <a:xfrm>
            <a:off x="877330" y="4009779"/>
            <a:ext cx="2233304" cy="584775"/>
          </a:xfrm>
          <a:prstGeom prst="rect">
            <a:avLst/>
          </a:prstGeom>
          <a:noFill/>
        </p:spPr>
        <p:txBody>
          <a:bodyPr wrap="none" rtlCol="0">
            <a:spAutoFit/>
          </a:bodyPr>
          <a:lstStyle/>
          <a:p>
            <a:r>
              <a:rPr lang="sv-SE" sz="3200" dirty="0"/>
              <a:t>Gynekologi</a:t>
            </a:r>
          </a:p>
        </p:txBody>
      </p:sp>
      <p:sp>
        <p:nvSpPr>
          <p:cNvPr id="7" name="textruta 6">
            <a:extLst>
              <a:ext uri="{FF2B5EF4-FFF2-40B4-BE49-F238E27FC236}">
                <a16:creationId xmlns:a16="http://schemas.microsoft.com/office/drawing/2014/main" id="{41762901-BE6D-621A-8573-F9E3DA6B0B7C}"/>
              </a:ext>
            </a:extLst>
          </p:cNvPr>
          <p:cNvSpPr txBox="1"/>
          <p:nvPr/>
        </p:nvSpPr>
        <p:spPr>
          <a:xfrm>
            <a:off x="1458350" y="5572812"/>
            <a:ext cx="1223412" cy="646331"/>
          </a:xfrm>
          <a:prstGeom prst="rect">
            <a:avLst/>
          </a:prstGeom>
          <a:noFill/>
        </p:spPr>
        <p:txBody>
          <a:bodyPr wrap="none" rtlCol="0">
            <a:spAutoFit/>
          </a:bodyPr>
          <a:lstStyle/>
          <a:p>
            <a:r>
              <a:rPr lang="sv-SE" sz="3600" dirty="0"/>
              <a:t>NHV</a:t>
            </a:r>
          </a:p>
        </p:txBody>
      </p:sp>
    </p:spTree>
    <p:extLst>
      <p:ext uri="{BB962C8B-B14F-4D97-AF65-F5344CB8AC3E}">
        <p14:creationId xmlns:p14="http://schemas.microsoft.com/office/powerpoint/2010/main" val="260881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E778AE-EE06-42C0-86A2-66B88687537B}"/>
              </a:ext>
            </a:extLst>
          </p:cNvPr>
          <p:cNvSpPr>
            <a:spLocks noGrp="1"/>
          </p:cNvSpPr>
          <p:nvPr>
            <p:ph type="ctrTitle"/>
          </p:nvPr>
        </p:nvSpPr>
        <p:spPr/>
        <p:txBody>
          <a:bodyPr>
            <a:normAutofit fontScale="90000"/>
          </a:bodyPr>
          <a:lstStyle/>
          <a:p>
            <a:r>
              <a:rPr lang="sv-SE" dirty="0"/>
              <a:t>NHV avancerad </a:t>
            </a:r>
            <a:r>
              <a:rPr lang="sv-SE" dirty="0" err="1"/>
              <a:t>rekonstruktiv</a:t>
            </a:r>
            <a:r>
              <a:rPr lang="sv-SE" dirty="0"/>
              <a:t> kirurgi vid anal inkontinens och </a:t>
            </a:r>
            <a:r>
              <a:rPr lang="sv-SE" dirty="0" err="1"/>
              <a:t>ano</a:t>
            </a:r>
            <a:r>
              <a:rPr lang="sv-SE" dirty="0"/>
              <a:t>- och </a:t>
            </a:r>
            <a:r>
              <a:rPr lang="sv-SE" dirty="0" err="1"/>
              <a:t>rektovaginala</a:t>
            </a:r>
            <a:r>
              <a:rPr lang="sv-SE" dirty="0"/>
              <a:t> fistlar efter förlossning</a:t>
            </a:r>
          </a:p>
        </p:txBody>
      </p:sp>
      <p:sp>
        <p:nvSpPr>
          <p:cNvPr id="3" name="Underrubrik 2">
            <a:extLst>
              <a:ext uri="{FF2B5EF4-FFF2-40B4-BE49-F238E27FC236}">
                <a16:creationId xmlns:a16="http://schemas.microsoft.com/office/drawing/2014/main" id="{1CAE0C7D-FB2F-4E43-BCC4-E930A1323320}"/>
              </a:ext>
            </a:extLst>
          </p:cNvPr>
          <p:cNvSpPr>
            <a:spLocks noGrp="1"/>
          </p:cNvSpPr>
          <p:nvPr>
            <p:ph type="subTitle" idx="1"/>
          </p:nvPr>
        </p:nvSpPr>
        <p:spPr/>
        <p:txBody>
          <a:bodyPr/>
          <a:lstStyle/>
          <a:p>
            <a:r>
              <a:rPr lang="sv-SE" dirty="0"/>
              <a:t>Eva Uustal KK US Linköping</a:t>
            </a:r>
          </a:p>
          <a:p>
            <a:r>
              <a:rPr lang="sv-SE" dirty="0"/>
              <a:t>Susanne Müller KK Danderyd Stockholm</a:t>
            </a:r>
          </a:p>
        </p:txBody>
      </p:sp>
      <p:sp>
        <p:nvSpPr>
          <p:cNvPr id="4" name="Platshållare för text 3">
            <a:extLst>
              <a:ext uri="{FF2B5EF4-FFF2-40B4-BE49-F238E27FC236}">
                <a16:creationId xmlns:a16="http://schemas.microsoft.com/office/drawing/2014/main" id="{ACC0CCA1-98F6-4604-991E-DA3F06D49480}"/>
              </a:ext>
            </a:extLst>
          </p:cNvPr>
          <p:cNvSpPr>
            <a:spLocks noGrp="1"/>
          </p:cNvSpPr>
          <p:nvPr>
            <p:ph type="body" sz="quarter" idx="10"/>
          </p:nvPr>
        </p:nvSpPr>
        <p:spPr/>
        <p:txBody>
          <a:bodyPr/>
          <a:lstStyle/>
          <a:p>
            <a:r>
              <a:rPr lang="sv-SE" dirty="0"/>
              <a:t>17 augusti 2022</a:t>
            </a:r>
          </a:p>
        </p:txBody>
      </p:sp>
      <p:pic>
        <p:nvPicPr>
          <p:cNvPr id="5" name="Bildobjekt 4">
            <a:extLst>
              <a:ext uri="{FF2B5EF4-FFF2-40B4-BE49-F238E27FC236}">
                <a16:creationId xmlns:a16="http://schemas.microsoft.com/office/drawing/2014/main" id="{6AC59E52-6C71-48E9-B1CF-C06A91D080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450" y="5897382"/>
            <a:ext cx="3420110" cy="829310"/>
          </a:xfrm>
          <a:prstGeom prst="rect">
            <a:avLst/>
          </a:prstGeom>
          <a:noFill/>
        </p:spPr>
      </p:pic>
    </p:spTree>
    <p:extLst>
      <p:ext uri="{BB962C8B-B14F-4D97-AF65-F5344CB8AC3E}">
        <p14:creationId xmlns:p14="http://schemas.microsoft.com/office/powerpoint/2010/main" val="3166095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720ED5-74F6-4F27-A09E-A1D0A15791AC}"/>
              </a:ext>
            </a:extLst>
          </p:cNvPr>
          <p:cNvSpPr>
            <a:spLocks noGrp="1"/>
          </p:cNvSpPr>
          <p:nvPr>
            <p:ph type="title"/>
          </p:nvPr>
        </p:nvSpPr>
        <p:spPr/>
        <p:txBody>
          <a:bodyPr>
            <a:normAutofit fontScale="90000"/>
          </a:bodyPr>
          <a:lstStyle/>
          <a:p>
            <a:r>
              <a:rPr lang="sv-SE" dirty="0"/>
              <a:t>NHV-centra samarbetar</a:t>
            </a:r>
          </a:p>
        </p:txBody>
      </p:sp>
      <p:sp>
        <p:nvSpPr>
          <p:cNvPr id="5" name="Platshållare för innehåll 4">
            <a:extLst>
              <a:ext uri="{FF2B5EF4-FFF2-40B4-BE49-F238E27FC236}">
                <a16:creationId xmlns:a16="http://schemas.microsoft.com/office/drawing/2014/main" id="{464B0884-58AD-4B6A-B212-9E56FCAE00E8}"/>
              </a:ext>
            </a:extLst>
          </p:cNvPr>
          <p:cNvSpPr>
            <a:spLocks noGrp="1"/>
          </p:cNvSpPr>
          <p:nvPr>
            <p:ph sz="half" idx="1"/>
          </p:nvPr>
        </p:nvSpPr>
        <p:spPr/>
        <p:txBody>
          <a:bodyPr>
            <a:normAutofit fontScale="92500" lnSpcReduction="10000"/>
          </a:bodyPr>
          <a:lstStyle/>
          <a:p>
            <a:r>
              <a:rPr lang="sv-SE" dirty="0"/>
              <a:t>Arbetsgrupper har skapats på respektive enhet.</a:t>
            </a:r>
          </a:p>
          <a:p>
            <a:r>
              <a:rPr lang="sv-SE" dirty="0"/>
              <a:t>Patientrepresentant är med från början</a:t>
            </a:r>
          </a:p>
          <a:p>
            <a:r>
              <a:rPr lang="sv-SE" dirty="0"/>
              <a:t>Flertal möten har hållits</a:t>
            </a:r>
          </a:p>
          <a:p>
            <a:r>
              <a:rPr lang="sv-SE" dirty="0"/>
              <a:t>Gemensam information till remittenter och patienter har skrivits</a:t>
            </a:r>
          </a:p>
          <a:p>
            <a:r>
              <a:rPr lang="sv-SE" dirty="0"/>
              <a:t>Gemensamt vårdprogram finns</a:t>
            </a:r>
          </a:p>
          <a:p>
            <a:r>
              <a:rPr lang="sv-SE" dirty="0"/>
              <a:t>Från oktober gemensam </a:t>
            </a:r>
            <a:r>
              <a:rPr lang="sv-SE" dirty="0" err="1"/>
              <a:t>nMDK</a:t>
            </a:r>
            <a:r>
              <a:rPr lang="sv-SE" dirty="0"/>
              <a:t>/behandlingskonferens varannan onsdag eftermiddag, remissbedömning</a:t>
            </a:r>
          </a:p>
          <a:p>
            <a:r>
              <a:rPr lang="sv-SE" dirty="0"/>
              <a:t>Nationella koordinatorer har rekryterats</a:t>
            </a:r>
          </a:p>
          <a:p>
            <a:endParaRPr lang="sv-SE" dirty="0"/>
          </a:p>
        </p:txBody>
      </p:sp>
      <p:pic>
        <p:nvPicPr>
          <p:cNvPr id="7" name="Picture 2" descr="12distsfperbod">
            <a:extLst>
              <a:ext uri="{FF2B5EF4-FFF2-40B4-BE49-F238E27FC236}">
                <a16:creationId xmlns:a16="http://schemas.microsoft.com/office/drawing/2014/main" id="{BCBFDEC6-D828-4325-BFDA-5AA54D5DE111}"/>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944" t="13938" r="21152" b="5319"/>
          <a:stretch/>
        </p:blipFill>
        <p:spPr bwMode="auto">
          <a:xfrm>
            <a:off x="6003235" y="1219200"/>
            <a:ext cx="5536994" cy="435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a:extLst>
              <a:ext uri="{FF2B5EF4-FFF2-40B4-BE49-F238E27FC236}">
                <a16:creationId xmlns:a16="http://schemas.microsoft.com/office/drawing/2014/main" id="{26D85A1A-21D7-464B-B2C6-5650CBCE47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58388" y="5866399"/>
            <a:ext cx="3420110" cy="829310"/>
          </a:xfrm>
          <a:prstGeom prst="rect">
            <a:avLst/>
          </a:prstGeom>
          <a:noFill/>
        </p:spPr>
      </p:pic>
    </p:spTree>
    <p:extLst>
      <p:ext uri="{BB962C8B-B14F-4D97-AF65-F5344CB8AC3E}">
        <p14:creationId xmlns:p14="http://schemas.microsoft.com/office/powerpoint/2010/main" val="200341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D5C251-EBC9-4BF2-943D-675F33B64CE3}"/>
              </a:ext>
            </a:extLst>
          </p:cNvPr>
          <p:cNvSpPr>
            <a:spLocks noGrp="1"/>
          </p:cNvSpPr>
          <p:nvPr>
            <p:ph type="title"/>
          </p:nvPr>
        </p:nvSpPr>
        <p:spPr>
          <a:xfrm>
            <a:off x="555088" y="500526"/>
            <a:ext cx="9924000" cy="949877"/>
          </a:xfrm>
        </p:spPr>
        <p:txBody>
          <a:bodyPr>
            <a:normAutofit/>
          </a:bodyPr>
          <a:lstStyle/>
          <a:p>
            <a:r>
              <a:rPr lang="sv-SE" dirty="0"/>
              <a:t>Information</a:t>
            </a:r>
          </a:p>
        </p:txBody>
      </p:sp>
      <p:sp>
        <p:nvSpPr>
          <p:cNvPr id="4" name="Platshållare för innehåll 3">
            <a:extLst>
              <a:ext uri="{FF2B5EF4-FFF2-40B4-BE49-F238E27FC236}">
                <a16:creationId xmlns:a16="http://schemas.microsoft.com/office/drawing/2014/main" id="{D7D88C7C-C838-415E-9CAB-3968CAC053B5}"/>
              </a:ext>
            </a:extLst>
          </p:cNvPr>
          <p:cNvSpPr>
            <a:spLocks noGrp="1"/>
          </p:cNvSpPr>
          <p:nvPr>
            <p:ph sz="quarter" idx="13"/>
          </p:nvPr>
        </p:nvSpPr>
        <p:spPr/>
        <p:txBody>
          <a:bodyPr/>
          <a:lstStyle/>
          <a:p>
            <a:r>
              <a:rPr lang="sv-SE" dirty="0"/>
              <a:t>Information </a:t>
            </a:r>
            <a:r>
              <a:rPr lang="sv-SE" dirty="0" err="1"/>
              <a:t>URARGs</a:t>
            </a:r>
            <a:r>
              <a:rPr lang="sv-SE" dirty="0"/>
              <a:t> möten, SFOGs möte</a:t>
            </a:r>
          </a:p>
          <a:p>
            <a:r>
              <a:rPr lang="sv-SE" dirty="0"/>
              <a:t>Information till </a:t>
            </a:r>
            <a:r>
              <a:rPr lang="sv-SE" dirty="0" err="1"/>
              <a:t>colorektalsektionen</a:t>
            </a:r>
            <a:r>
              <a:rPr lang="sv-SE" dirty="0"/>
              <a:t> kirurgisk, artikel i Kirurgernas tidning</a:t>
            </a:r>
          </a:p>
          <a:p>
            <a:r>
              <a:rPr lang="sv-SE" dirty="0"/>
              <a:t>Remisserna skickas till DS eller Linköping och vi avgör på gemensam </a:t>
            </a:r>
            <a:r>
              <a:rPr lang="sv-SE" dirty="0" err="1"/>
              <a:t>nMDK</a:t>
            </a:r>
            <a:r>
              <a:rPr lang="sv-SE" dirty="0"/>
              <a:t> vem som ska ta hand om patienten: geografi, tillgänglighet</a:t>
            </a:r>
          </a:p>
          <a:p>
            <a:endParaRPr lang="sv-SE" dirty="0"/>
          </a:p>
          <a:p>
            <a:endParaRPr lang="sv-SE" dirty="0"/>
          </a:p>
        </p:txBody>
      </p:sp>
      <p:pic>
        <p:nvPicPr>
          <p:cNvPr id="5" name="Bildobjekt 4">
            <a:extLst>
              <a:ext uri="{FF2B5EF4-FFF2-40B4-BE49-F238E27FC236}">
                <a16:creationId xmlns:a16="http://schemas.microsoft.com/office/drawing/2014/main" id="{0838D445-0302-4FD9-A742-981AE9E338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510" y="5871950"/>
            <a:ext cx="3420110" cy="829310"/>
          </a:xfrm>
          <a:prstGeom prst="rect">
            <a:avLst/>
          </a:prstGeom>
          <a:noFill/>
        </p:spPr>
      </p:pic>
      <p:pic>
        <p:nvPicPr>
          <p:cNvPr id="7" name="Bildobjekt 6" descr="Hand skrift på papper">
            <a:extLst>
              <a:ext uri="{FF2B5EF4-FFF2-40B4-BE49-F238E27FC236}">
                <a16:creationId xmlns:a16="http://schemas.microsoft.com/office/drawing/2014/main" id="{519841DA-59F4-4AA8-8516-B2184DC72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440" y="4189487"/>
            <a:ext cx="3645119" cy="2430319"/>
          </a:xfrm>
          <a:prstGeom prst="rect">
            <a:avLst/>
          </a:prstGeom>
        </p:spPr>
      </p:pic>
    </p:spTree>
    <p:extLst>
      <p:ext uri="{BB962C8B-B14F-4D97-AF65-F5344CB8AC3E}">
        <p14:creationId xmlns:p14="http://schemas.microsoft.com/office/powerpoint/2010/main" val="1692433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rtl="0"/>
            <a:r>
              <a:rPr lang="sv-SE" dirty="0"/>
              <a:t>Frågor som kommit in till mötet</a:t>
            </a:r>
          </a:p>
        </p:txBody>
      </p:sp>
      <p:sp>
        <p:nvSpPr>
          <p:cNvPr id="3" name="Platshållare för innehåll 2"/>
          <p:cNvSpPr>
            <a:spLocks noGrp="1"/>
          </p:cNvSpPr>
          <p:nvPr>
            <p:ph idx="1"/>
          </p:nvPr>
        </p:nvSpPr>
        <p:spPr/>
        <p:txBody>
          <a:bodyPr rtlCol="0"/>
          <a:lstStyle/>
          <a:p>
            <a:pPr rtl="0"/>
            <a:r>
              <a:rPr lang="sv-SE" dirty="0"/>
              <a:t>Remittering av kvinnor med förlossningsskador, vad innebär NHV?</a:t>
            </a:r>
          </a:p>
          <a:p>
            <a:pPr rtl="0"/>
            <a:r>
              <a:rPr lang="sv-SE" dirty="0"/>
              <a:t>Komplikationsbedömning</a:t>
            </a:r>
          </a:p>
          <a:p>
            <a:pPr rtl="0"/>
            <a:r>
              <a:rPr lang="sv-SE" dirty="0" err="1"/>
              <a:t>Perineotomi</a:t>
            </a:r>
            <a:r>
              <a:rPr lang="sv-SE" dirty="0"/>
              <a:t>, påverkan</a:t>
            </a:r>
          </a:p>
          <a:p>
            <a:pPr rtl="0"/>
            <a:r>
              <a:rPr lang="sv-SE" dirty="0"/>
              <a:t>Anatomi, klassificering</a:t>
            </a:r>
          </a:p>
          <a:p>
            <a:pPr rtl="0"/>
            <a:r>
              <a:rPr lang="sv-SE" dirty="0"/>
              <a:t>Antibiotika och klipp</a:t>
            </a:r>
          </a:p>
        </p:txBody>
      </p:sp>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B77677-9B1D-44BD-B92C-316E9C2A0CD3}"/>
              </a:ext>
            </a:extLst>
          </p:cNvPr>
          <p:cNvSpPr>
            <a:spLocks noGrp="1"/>
          </p:cNvSpPr>
          <p:nvPr>
            <p:ph type="title"/>
          </p:nvPr>
        </p:nvSpPr>
        <p:spPr>
          <a:xfrm>
            <a:off x="764700" y="2165762"/>
            <a:ext cx="5151600" cy="949877"/>
          </a:xfrm>
        </p:spPr>
        <p:txBody>
          <a:bodyPr>
            <a:normAutofit fontScale="90000"/>
          </a:bodyPr>
          <a:lstStyle/>
          <a:p>
            <a:r>
              <a:rPr lang="sv-SE" sz="2000" i="1" dirty="0"/>
              <a:t>Farhågor:</a:t>
            </a:r>
            <a:br>
              <a:rPr lang="sv-SE" sz="2000" i="1" dirty="0"/>
            </a:br>
            <a:r>
              <a:rPr lang="sv-SE" sz="2000" i="1" dirty="0"/>
              <a:t>Stort inflöde av remisser som inte innehåller rätt information</a:t>
            </a:r>
            <a:br>
              <a:rPr lang="sv-SE" sz="2000" i="1" dirty="0"/>
            </a:br>
            <a:br>
              <a:rPr lang="sv-SE" sz="2000" i="1" dirty="0"/>
            </a:br>
            <a:r>
              <a:rPr lang="sv-SE" sz="2000" i="1" dirty="0"/>
              <a:t>Patienterna kommer oförberedda och har ingen uppföljning på hemorten”</a:t>
            </a:r>
            <a:br>
              <a:rPr lang="sv-SE" sz="2000" i="1" dirty="0"/>
            </a:br>
            <a:br>
              <a:rPr lang="sv-SE" i="1" dirty="0"/>
            </a:br>
            <a:br>
              <a:rPr lang="sv-SE" dirty="0"/>
            </a:br>
            <a:endParaRPr lang="sv-SE" dirty="0"/>
          </a:p>
        </p:txBody>
      </p:sp>
      <p:sp>
        <p:nvSpPr>
          <p:cNvPr id="4" name="Platshållare för innehåll 3">
            <a:extLst>
              <a:ext uri="{FF2B5EF4-FFF2-40B4-BE49-F238E27FC236}">
                <a16:creationId xmlns:a16="http://schemas.microsoft.com/office/drawing/2014/main" id="{4923B14E-E537-4966-8E21-6D0DC53671A8}"/>
              </a:ext>
            </a:extLst>
          </p:cNvPr>
          <p:cNvSpPr>
            <a:spLocks noGrp="1"/>
          </p:cNvSpPr>
          <p:nvPr>
            <p:ph sz="half" idx="1"/>
          </p:nvPr>
        </p:nvSpPr>
        <p:spPr>
          <a:xfrm>
            <a:off x="6275700" y="1398600"/>
            <a:ext cx="5151600" cy="4060800"/>
          </a:xfrm>
        </p:spPr>
        <p:txBody>
          <a:bodyPr/>
          <a:lstStyle/>
          <a:p>
            <a:r>
              <a:rPr lang="sv-SE" dirty="0"/>
              <a:t>En remissmall med remisskriterier har utarbetats.</a:t>
            </a:r>
          </a:p>
          <a:p>
            <a:r>
              <a:rPr lang="sv-SE" dirty="0"/>
              <a:t>En patientinformation inför utredning har utarbetats</a:t>
            </a:r>
          </a:p>
          <a:p>
            <a:r>
              <a:rPr lang="sv-SE" dirty="0"/>
              <a:t>Det nationella NHV-koordinatorerna  kommer att be om komplettering av uppgifter enlig remissmall för att få rätt information.</a:t>
            </a:r>
          </a:p>
          <a:p>
            <a:r>
              <a:rPr lang="sv-SE" dirty="0"/>
              <a:t>Information på respektive sjukhus webbplats</a:t>
            </a:r>
          </a:p>
        </p:txBody>
      </p:sp>
      <p:pic>
        <p:nvPicPr>
          <p:cNvPr id="6" name="Bildobjekt 5">
            <a:extLst>
              <a:ext uri="{FF2B5EF4-FFF2-40B4-BE49-F238E27FC236}">
                <a16:creationId xmlns:a16="http://schemas.microsoft.com/office/drawing/2014/main" id="{D034CFE1-CD3F-4997-9E07-8FC7D61179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999" y="5037089"/>
            <a:ext cx="3420110" cy="829310"/>
          </a:xfrm>
          <a:prstGeom prst="rect">
            <a:avLst/>
          </a:prstGeom>
          <a:noFill/>
        </p:spPr>
      </p:pic>
      <p:pic>
        <p:nvPicPr>
          <p:cNvPr id="7" name="Picture 2" descr="http://psyx.dk/skamskyld/5-skam01.jpg">
            <a:extLst>
              <a:ext uri="{FF2B5EF4-FFF2-40B4-BE49-F238E27FC236}">
                <a16:creationId xmlns:a16="http://schemas.microsoft.com/office/drawing/2014/main" id="{6BBD83BE-8ECC-470B-8237-6CCF59C98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00" y="2108316"/>
            <a:ext cx="2046191" cy="26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9008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67D773-226E-4839-949A-B247373D2B5E}"/>
              </a:ext>
            </a:extLst>
          </p:cNvPr>
          <p:cNvSpPr>
            <a:spLocks noGrp="1"/>
          </p:cNvSpPr>
          <p:nvPr>
            <p:ph type="title"/>
          </p:nvPr>
        </p:nvSpPr>
        <p:spPr/>
        <p:txBody>
          <a:bodyPr>
            <a:normAutofit fontScale="90000"/>
          </a:bodyPr>
          <a:lstStyle/>
          <a:p>
            <a:r>
              <a:rPr lang="sv-SE" sz="2000" i="1" dirty="0"/>
              <a:t> Farhågor:</a:t>
            </a:r>
            <a:br>
              <a:rPr lang="sv-SE" sz="2000" i="1" dirty="0"/>
            </a:br>
            <a:r>
              <a:rPr lang="sv-SE" sz="2000" i="1" dirty="0"/>
              <a:t>”</a:t>
            </a:r>
            <a:r>
              <a:rPr lang="sv-SE" sz="2000" i="1" dirty="0" err="1"/>
              <a:t>Ev</a:t>
            </a:r>
            <a:r>
              <a:rPr lang="sv-SE" sz="2000" i="1" dirty="0"/>
              <a:t> operationskomplikationer kan inte hanteras på distans och resultaten blir dåliga”</a:t>
            </a:r>
            <a:br>
              <a:rPr lang="sv-SE" sz="2000" i="1" dirty="0"/>
            </a:br>
            <a:br>
              <a:rPr lang="sv-SE" sz="2000" i="1" dirty="0"/>
            </a:br>
            <a:r>
              <a:rPr lang="sv-SE" sz="2000" i="1" dirty="0"/>
              <a:t>”Nyopererade patienter måste åka i egen bil eller buss/tåg tvärsöver landet”</a:t>
            </a:r>
            <a:endParaRPr lang="sv-SE" sz="2000" dirty="0"/>
          </a:p>
        </p:txBody>
      </p:sp>
      <p:sp>
        <p:nvSpPr>
          <p:cNvPr id="3" name="Platshållare för innehåll 2">
            <a:extLst>
              <a:ext uri="{FF2B5EF4-FFF2-40B4-BE49-F238E27FC236}">
                <a16:creationId xmlns:a16="http://schemas.microsoft.com/office/drawing/2014/main" id="{CE0C2B96-6175-46DF-AA9B-FBA44A42B94B}"/>
              </a:ext>
            </a:extLst>
          </p:cNvPr>
          <p:cNvSpPr>
            <a:spLocks noGrp="1"/>
          </p:cNvSpPr>
          <p:nvPr>
            <p:ph sz="quarter" idx="13"/>
          </p:nvPr>
        </p:nvSpPr>
        <p:spPr/>
        <p:txBody>
          <a:bodyPr/>
          <a:lstStyle/>
          <a:p>
            <a:r>
              <a:rPr lang="sv-SE" dirty="0"/>
              <a:t>Remittenterna behöver veta vem som ordnar patienttransporterna på kliniken.</a:t>
            </a:r>
          </a:p>
          <a:p>
            <a:r>
              <a:rPr lang="sv-SE" dirty="0"/>
              <a:t>Kontaktuppgifter till reseansvarig person på hemorten behöver finns med i remisser. </a:t>
            </a:r>
          </a:p>
          <a:p>
            <a:r>
              <a:rPr lang="sv-SE" dirty="0"/>
              <a:t>Liggande sjuktransport behövs. Att sitta länge på en </a:t>
            </a:r>
            <a:r>
              <a:rPr lang="sv-SE" dirty="0" err="1"/>
              <a:t>nysuturerad</a:t>
            </a:r>
            <a:r>
              <a:rPr lang="sv-SE" dirty="0"/>
              <a:t> </a:t>
            </a:r>
            <a:r>
              <a:rPr lang="sv-SE" dirty="0" err="1"/>
              <a:t>perineum</a:t>
            </a:r>
            <a:r>
              <a:rPr lang="sv-SE" dirty="0"/>
              <a:t> är inte bra.</a:t>
            </a:r>
          </a:p>
          <a:p>
            <a:endParaRPr lang="sv-SE" dirty="0"/>
          </a:p>
          <a:p>
            <a:endParaRPr lang="sv-SE" dirty="0"/>
          </a:p>
        </p:txBody>
      </p:sp>
      <p:pic>
        <p:nvPicPr>
          <p:cNvPr id="4" name="Bildobjekt 3">
            <a:extLst>
              <a:ext uri="{FF2B5EF4-FFF2-40B4-BE49-F238E27FC236}">
                <a16:creationId xmlns:a16="http://schemas.microsoft.com/office/drawing/2014/main" id="{86507F10-677E-456C-AA76-C34EE0B855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3789" y="5871950"/>
            <a:ext cx="3420110" cy="829310"/>
          </a:xfrm>
          <a:prstGeom prst="rect">
            <a:avLst/>
          </a:prstGeom>
          <a:noFill/>
        </p:spPr>
      </p:pic>
    </p:spTree>
    <p:extLst>
      <p:ext uri="{BB962C8B-B14F-4D97-AF65-F5344CB8AC3E}">
        <p14:creationId xmlns:p14="http://schemas.microsoft.com/office/powerpoint/2010/main" val="1931482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DC89CE-3153-4853-87B4-E24644CE4E1D}"/>
              </a:ext>
            </a:extLst>
          </p:cNvPr>
          <p:cNvSpPr>
            <a:spLocks noGrp="1"/>
          </p:cNvSpPr>
          <p:nvPr>
            <p:ph type="title"/>
          </p:nvPr>
        </p:nvSpPr>
        <p:spPr>
          <a:xfrm>
            <a:off x="468000" y="-127432"/>
            <a:ext cx="11591478" cy="949877"/>
          </a:xfrm>
        </p:spPr>
        <p:txBody>
          <a:bodyPr/>
          <a:lstStyle/>
          <a:p>
            <a:r>
              <a:rPr lang="sv-SE"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NHV remissmall </a:t>
            </a:r>
            <a:br>
              <a:rPr lang="sv-SE"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avancerad </a:t>
            </a:r>
            <a:r>
              <a:rPr lang="sv-SE" sz="1800" b="1" u="sng"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rekonstruktiv</a:t>
            </a:r>
            <a:r>
              <a:rPr lang="sv-SE"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kirurgi vid anal inkontinens och </a:t>
            </a:r>
            <a:r>
              <a:rPr lang="sv-SE" sz="1800" b="1" u="sng"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ano</a:t>
            </a:r>
            <a:r>
              <a:rPr lang="sv-SE"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och </a:t>
            </a:r>
            <a:r>
              <a:rPr lang="sv-SE" sz="1800" b="1" u="sng"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rektovaginala</a:t>
            </a:r>
            <a:r>
              <a:rPr lang="sv-SE"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fistlar efter förlossning</a:t>
            </a:r>
            <a:endParaRPr lang="sv-SE" sz="1800" dirty="0"/>
          </a:p>
        </p:txBody>
      </p:sp>
      <p:sp>
        <p:nvSpPr>
          <p:cNvPr id="4" name="Platshållare för innehåll 3">
            <a:extLst>
              <a:ext uri="{FF2B5EF4-FFF2-40B4-BE49-F238E27FC236}">
                <a16:creationId xmlns:a16="http://schemas.microsoft.com/office/drawing/2014/main" id="{47F7BF1E-68F0-411E-BA03-07446B54C708}"/>
              </a:ext>
            </a:extLst>
          </p:cNvPr>
          <p:cNvSpPr>
            <a:spLocks noGrp="1"/>
          </p:cNvSpPr>
          <p:nvPr>
            <p:ph sz="quarter" idx="13"/>
          </p:nvPr>
        </p:nvSpPr>
        <p:spPr>
          <a:xfrm>
            <a:off x="288000" y="1131125"/>
            <a:ext cx="10764104" cy="4067175"/>
          </a:xfrm>
        </p:spPr>
        <p:txBody>
          <a:bodyPr>
            <a:normAutofit fontScale="85000" lnSpcReduction="20000"/>
          </a:bodyPr>
          <a:lstStyle/>
          <a:p>
            <a:pPr fontAlgn="base">
              <a:lnSpc>
                <a:spcPct val="115000"/>
              </a:lnSpc>
              <a:spcAft>
                <a:spcPts val="1000"/>
              </a:spcAft>
            </a:pPr>
            <a:r>
              <a:rPr lang="sv-SE" sz="1800" b="1"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Dessa kriterier behöver vara uppfyllda inför remiss:</a:t>
            </a:r>
            <a:endParaRPr lang="sv-SE"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sv-SE"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a:t>
            </a:r>
            <a:r>
              <a:rPr lang="sv-SE"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atienten är intresserad av kirurgisk behandling?</a:t>
            </a:r>
            <a:endPar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sv-SE"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sv-SE"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Patienten har läst den förberedande patientinformation?  </a:t>
            </a:r>
            <a:r>
              <a:rPr lang="sv-SE"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1000"/>
              </a:spcAft>
            </a:pPr>
            <a:r>
              <a:rPr lang="sv-SE"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sv-SE"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Patienten är värderad avseende förekomst av tarm-</a:t>
            </a:r>
            <a:r>
              <a:rPr lang="sv-SE" sz="1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malignitet</a:t>
            </a:r>
            <a:r>
              <a:rPr lang="sv-SE"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eller inflammatorisk tarmsjukdom </a:t>
            </a:r>
            <a:endPar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1000"/>
              </a:spcAft>
            </a:pPr>
            <a:r>
              <a:rPr lang="sv-SE"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sv-SE"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Alarmsymtom kan vara: Blod i avföringen, nytillkomna trängningar till avföring eller läckage, anal smärta, sår, fissurer. Efter 40 års ålder ändring av annars stabila avföringsvanor &gt;4 veckor utan annan förklaring)</a:t>
            </a:r>
            <a:endPar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1000"/>
              </a:spcAft>
            </a:pPr>
            <a:r>
              <a:rPr lang="sv-SE"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sv-SE"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Om läckage endast vid diarré eller förstoppning-</a:t>
            </a:r>
            <a:r>
              <a:rPr lang="sv-SE"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påbörjad behandling med tarmreglerande medel, t ex bulkmedel och/eller </a:t>
            </a:r>
            <a:r>
              <a:rPr lang="sv-SE"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loperamid</a:t>
            </a:r>
            <a:r>
              <a:rPr lang="sv-SE"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sv-SE" sz="1800" dirty="0">
                <a:solidFill>
                  <a:schemeClr val="bg1"/>
                </a:solidFill>
                <a:effectLst/>
                <a:latin typeface="Times New Roman" panose="02020603050405020304" pitchFamily="18" charset="0"/>
                <a:ea typeface="Times New Roman" panose="02020603050405020304" pitchFamily="18" charset="0"/>
              </a:rPr>
              <a:t>□ </a:t>
            </a:r>
            <a:r>
              <a:rPr lang="sv-SE" sz="1800" b="1" dirty="0">
                <a:solidFill>
                  <a:schemeClr val="bg1"/>
                </a:solidFill>
                <a:effectLst/>
                <a:latin typeface="Times New Roman" panose="02020603050405020304" pitchFamily="18" charset="0"/>
                <a:ea typeface="Times New Roman" panose="02020603050405020304" pitchFamily="18" charset="0"/>
              </a:rPr>
              <a:t>Uppföljning</a:t>
            </a:r>
            <a:r>
              <a:rPr lang="sv-SE" sz="1800" dirty="0">
                <a:solidFill>
                  <a:schemeClr val="bg1"/>
                </a:solidFill>
                <a:effectLst/>
                <a:latin typeface="Times New Roman" panose="02020603050405020304" pitchFamily="18" charset="0"/>
                <a:ea typeface="Times New Roman" panose="02020603050405020304" pitchFamily="18" charset="0"/>
              </a:rPr>
              <a:t> efter eventuell operation är planerad vad gäller eventuellt behov av slutenvård samt hos  uppföljning hos fysioterapeut/ </a:t>
            </a:r>
            <a:r>
              <a:rPr lang="sv-SE" sz="1800" dirty="0" err="1">
                <a:solidFill>
                  <a:schemeClr val="bg1"/>
                </a:solidFill>
                <a:effectLst/>
                <a:latin typeface="Times New Roman" panose="02020603050405020304" pitchFamily="18" charset="0"/>
                <a:ea typeface="Times New Roman" panose="02020603050405020304" pitchFamily="18" charset="0"/>
              </a:rPr>
              <a:t>uroterapeut</a:t>
            </a:r>
            <a:r>
              <a:rPr lang="sv-SE" sz="1800" dirty="0">
                <a:solidFill>
                  <a:schemeClr val="bg1"/>
                </a:solidFill>
                <a:effectLst/>
                <a:latin typeface="Times New Roman" panose="02020603050405020304" pitchFamily="18" charset="0"/>
                <a:ea typeface="Times New Roman" panose="02020603050405020304" pitchFamily="18" charset="0"/>
              </a:rPr>
              <a:t> på hemorten  i samråd med NHV-centrum</a:t>
            </a:r>
          </a:p>
          <a:p>
            <a:endParaRPr lang="sv-SE" dirty="0"/>
          </a:p>
        </p:txBody>
      </p:sp>
      <p:pic>
        <p:nvPicPr>
          <p:cNvPr id="5" name="Bildobjekt 4">
            <a:extLst>
              <a:ext uri="{FF2B5EF4-FFF2-40B4-BE49-F238E27FC236}">
                <a16:creationId xmlns:a16="http://schemas.microsoft.com/office/drawing/2014/main" id="{6D2D9BF4-1BE7-4F45-84DC-DE5D98764F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2553" y="5815659"/>
            <a:ext cx="1166925" cy="282957"/>
          </a:xfrm>
          <a:prstGeom prst="rect">
            <a:avLst/>
          </a:prstGeom>
          <a:noFill/>
        </p:spPr>
      </p:pic>
    </p:spTree>
    <p:extLst>
      <p:ext uri="{BB962C8B-B14F-4D97-AF65-F5344CB8AC3E}">
        <p14:creationId xmlns:p14="http://schemas.microsoft.com/office/powerpoint/2010/main" val="2935694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E0D8816C-6F22-47CA-BA08-C19805F8EF68}"/>
              </a:ext>
            </a:extLst>
          </p:cNvPr>
          <p:cNvSpPr>
            <a:spLocks noGrp="1"/>
          </p:cNvSpPr>
          <p:nvPr>
            <p:ph sz="quarter" idx="13"/>
          </p:nvPr>
        </p:nvSpPr>
        <p:spPr/>
        <p:txBody>
          <a:bodyPr/>
          <a:lstStyle/>
          <a:p>
            <a:pPr>
              <a:lnSpc>
                <a:spcPct val="90000"/>
              </a:lnSpc>
              <a:spcAft>
                <a:spcPts val="1000"/>
              </a:spcAft>
            </a:pPr>
            <a:r>
              <a:rPr lang="sv-SE"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sv-SE"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Resor kommer att ordnas</a:t>
            </a:r>
            <a:endParaRPr lang="sv-S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sv-SE"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Jag som remittent är införstådd med att patienten remitteras inom uppdraget NHV inkontinens/</a:t>
            </a:r>
            <a:r>
              <a:rPr lang="sv-SE" sz="1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anovaginala</a:t>
            </a:r>
            <a:r>
              <a:rPr lang="sv-SE"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fistlar efter förlossning, vilket innebär att patienten efter vår bedömning samt eventuell operation kommer att återremitteras till hemortssjukhuset/ansvarig vårdgivare. Resor bekostas av hemlandstinget. Efter operationen behövs liggande sjuktransport och flygtransport vid mer än tre timmars resväg.</a:t>
            </a:r>
            <a:endParaRPr lang="sv-S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sv-SE" sz="1600" dirty="0">
                <a:solidFill>
                  <a:schemeClr val="bg1"/>
                </a:solidFill>
                <a:effectLst/>
                <a:latin typeface="Times New Roman" panose="02020603050405020304" pitchFamily="18" charset="0"/>
                <a:ea typeface="Times New Roman" panose="02020603050405020304" pitchFamily="18" charset="0"/>
              </a:rPr>
              <a:t>□ </a:t>
            </a:r>
            <a:r>
              <a:rPr lang="sv-SE" sz="1600" b="1" dirty="0">
                <a:solidFill>
                  <a:schemeClr val="bg1"/>
                </a:solidFill>
                <a:effectLst/>
                <a:latin typeface="Times New Roman" panose="02020603050405020304" pitchFamily="18" charset="0"/>
                <a:ea typeface="Times New Roman" panose="02020603050405020304" pitchFamily="18" charset="0"/>
              </a:rPr>
              <a:t>Uppföljning</a:t>
            </a:r>
            <a:r>
              <a:rPr lang="sv-SE" sz="1600" dirty="0">
                <a:solidFill>
                  <a:schemeClr val="bg1"/>
                </a:solidFill>
                <a:effectLst/>
                <a:latin typeface="Times New Roman" panose="02020603050405020304" pitchFamily="18" charset="0"/>
                <a:ea typeface="Times New Roman" panose="02020603050405020304" pitchFamily="18" charset="0"/>
              </a:rPr>
              <a:t> efter eventuell operation är planerad vad gäller eventuellt behov av slutenvård samt hos  uppföljning hos fysioterapeut/ </a:t>
            </a:r>
            <a:r>
              <a:rPr lang="sv-SE" sz="1600" dirty="0" err="1">
                <a:solidFill>
                  <a:schemeClr val="bg1"/>
                </a:solidFill>
                <a:effectLst/>
                <a:latin typeface="Times New Roman" panose="02020603050405020304" pitchFamily="18" charset="0"/>
                <a:ea typeface="Times New Roman" panose="02020603050405020304" pitchFamily="18" charset="0"/>
              </a:rPr>
              <a:t>uroterapeut</a:t>
            </a:r>
            <a:r>
              <a:rPr lang="sv-SE" sz="1600" dirty="0">
                <a:solidFill>
                  <a:schemeClr val="bg1"/>
                </a:solidFill>
                <a:effectLst/>
                <a:latin typeface="Times New Roman" panose="02020603050405020304" pitchFamily="18" charset="0"/>
                <a:ea typeface="Times New Roman" panose="02020603050405020304" pitchFamily="18" charset="0"/>
              </a:rPr>
              <a:t> på hemorten  i samråd med NHV-centrum</a:t>
            </a:r>
          </a:p>
          <a:p>
            <a:endParaRPr lang="sv-SE" dirty="0"/>
          </a:p>
        </p:txBody>
      </p:sp>
      <p:pic>
        <p:nvPicPr>
          <p:cNvPr id="5" name="Bildobjekt 4">
            <a:extLst>
              <a:ext uri="{FF2B5EF4-FFF2-40B4-BE49-F238E27FC236}">
                <a16:creationId xmlns:a16="http://schemas.microsoft.com/office/drawing/2014/main" id="{CDD8E482-0066-4F03-A1AA-A615EB4E5E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 y="5943893"/>
            <a:ext cx="3420110" cy="829310"/>
          </a:xfrm>
          <a:prstGeom prst="rect">
            <a:avLst/>
          </a:prstGeom>
          <a:noFill/>
        </p:spPr>
      </p:pic>
    </p:spTree>
    <p:extLst>
      <p:ext uri="{BB962C8B-B14F-4D97-AF65-F5344CB8AC3E}">
        <p14:creationId xmlns:p14="http://schemas.microsoft.com/office/powerpoint/2010/main" val="2603879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C008D-553D-40C7-8A2C-CD9D86FAAC51}"/>
              </a:ext>
            </a:extLst>
          </p:cNvPr>
          <p:cNvSpPr>
            <a:spLocks noGrp="1"/>
          </p:cNvSpPr>
          <p:nvPr>
            <p:ph type="title"/>
          </p:nvPr>
        </p:nvSpPr>
        <p:spPr>
          <a:xfrm>
            <a:off x="2087828" y="511111"/>
            <a:ext cx="9930000" cy="949877"/>
          </a:xfrm>
        </p:spPr>
        <p:txBody>
          <a:bodyPr>
            <a:normAutofit/>
          </a:bodyPr>
          <a:lstStyle/>
          <a:p>
            <a:r>
              <a:rPr lang="sv-SE" sz="20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Patientinformation</a:t>
            </a:r>
            <a:r>
              <a:rPr lang="sv-SE" sz="200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 inför </a:t>
            </a:r>
            <a:r>
              <a:rPr lang="sv-SE" sz="20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utredning och behandling av ändtarmsmuskelskada</a:t>
            </a:r>
            <a:br>
              <a:rPr lang="sv-SE"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BDB1BBE2-6751-400C-9C01-22751D9E1612}"/>
              </a:ext>
            </a:extLst>
          </p:cNvPr>
          <p:cNvSpPr>
            <a:spLocks noGrp="1"/>
          </p:cNvSpPr>
          <p:nvPr>
            <p:ph sz="quarter" idx="13"/>
          </p:nvPr>
        </p:nvSpPr>
        <p:spPr>
          <a:xfrm>
            <a:off x="-1" y="1804775"/>
            <a:ext cx="12017829" cy="4067175"/>
          </a:xfrm>
        </p:spPr>
        <p:txBody>
          <a:bodyPr>
            <a:normAutofit fontScale="70000" lnSpcReduction="20000"/>
          </a:bodyPr>
          <a:lstStyle/>
          <a:p>
            <a:pPr>
              <a:lnSpc>
                <a:spcPct val="107000"/>
              </a:lnSpc>
              <a:spcAft>
                <a:spcPts val="800"/>
              </a:spcAft>
            </a:pPr>
            <a:r>
              <a:rPr lang="sv-SE"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Varför får du denna information?</a:t>
            </a:r>
            <a:r>
              <a:rPr lang="sv-S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Det är bra att veta om hur det går till praktiskt att bli utredd och kanske opererad för ändtarmsmuskelskada eller fistel.</a:t>
            </a:r>
          </a:p>
          <a:p>
            <a:pPr>
              <a:lnSpc>
                <a:spcPct val="107000"/>
              </a:lnSpc>
              <a:spcAft>
                <a:spcPts val="800"/>
              </a:spcAft>
            </a:pPr>
            <a:r>
              <a:rPr lang="sv-SE"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Vad händer först? </a:t>
            </a:r>
            <a:r>
              <a:rPr lang="sv-S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Din läkare skickar en remiss till en expertgrupp från Linköping och Danderyd. De har ett möte och bestämmer var du får snabbast och bäst vård. De utser även en kontaktperson som är din länk till vården genom hela förloppet.</a:t>
            </a:r>
          </a:p>
          <a:p>
            <a:pPr>
              <a:lnSpc>
                <a:spcPct val="107000"/>
              </a:lnSpc>
              <a:spcAft>
                <a:spcPts val="800"/>
              </a:spcAft>
            </a:pPr>
            <a:r>
              <a:rPr lang="sv-S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Sen får du en kallelse från den klinik som ska utreda och operera dig. Med kallelsen kommer också flera frågeformulär som du ska fylla i och skicka tillbaka.</a:t>
            </a:r>
          </a:p>
          <a:p>
            <a:pPr>
              <a:lnSpc>
                <a:spcPct val="107000"/>
              </a:lnSpc>
              <a:spcAft>
                <a:spcPts val="800"/>
              </a:spcAft>
            </a:pPr>
            <a:r>
              <a:rPr lang="sv-SE"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Hur reser du? </a:t>
            </a:r>
            <a:r>
              <a:rPr lang="sv-S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Till utredningsbesöket åker du med allmänna transportmedel eller egen bil. Du får reseersättning från din region.</a:t>
            </a:r>
          </a:p>
          <a:p>
            <a:pPr>
              <a:lnSpc>
                <a:spcPct val="107000"/>
              </a:lnSpc>
              <a:spcAft>
                <a:spcPts val="800"/>
              </a:spcAft>
            </a:pPr>
            <a:r>
              <a:rPr lang="sv-SE"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Hur går utredningsbesöket till? </a:t>
            </a:r>
            <a:r>
              <a:rPr lang="sv-S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Du träffar din kontaktperson och flera vårdgivare och det brukar ta hela dagen i anspråk. Det görs till exempel mätningar av ändtarmstrycket, ultraljud i slida och ändtarm och gynekologisk undersökning. Du pratar med en fysioterapeut som är specialiserad på din typ av besvär. Sen träffar du läkare och de andra i teamet och gör en sammanfattning av vad de har hittat och planerar fortsättningen för just dig.</a:t>
            </a:r>
          </a:p>
          <a:p>
            <a:pPr>
              <a:lnSpc>
                <a:spcPct val="107000"/>
              </a:lnSpc>
              <a:spcAft>
                <a:spcPts val="800"/>
              </a:spcAft>
            </a:pPr>
            <a:r>
              <a:rPr lang="sv-SE"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Är det säkert att du blir opererad? </a:t>
            </a:r>
            <a:r>
              <a:rPr lang="sv-S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Ibland hittar man vid undersökningen och samtalet sådant gör att det inte är lämpligt med operation av ändtarmsmusklerna. Då erbjuds du annan behandling som passar dig bättre.</a:t>
            </a:r>
          </a:p>
          <a:p>
            <a:endParaRPr lang="sv-SE" dirty="0"/>
          </a:p>
        </p:txBody>
      </p:sp>
      <p:pic>
        <p:nvPicPr>
          <p:cNvPr id="4" name="Bildobjekt 3">
            <a:extLst>
              <a:ext uri="{FF2B5EF4-FFF2-40B4-BE49-F238E27FC236}">
                <a16:creationId xmlns:a16="http://schemas.microsoft.com/office/drawing/2014/main" id="{9E601CBA-4F36-4CB9-A515-B3862E9EE0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37372" y="5491903"/>
            <a:ext cx="1567334" cy="380047"/>
          </a:xfrm>
          <a:prstGeom prst="rect">
            <a:avLst/>
          </a:prstGeom>
          <a:noFill/>
        </p:spPr>
      </p:pic>
    </p:spTree>
    <p:extLst>
      <p:ext uri="{BB962C8B-B14F-4D97-AF65-F5344CB8AC3E}">
        <p14:creationId xmlns:p14="http://schemas.microsoft.com/office/powerpoint/2010/main" val="2490510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5212ED3-8A1B-4F99-A183-1C99EA3673DE}"/>
              </a:ext>
            </a:extLst>
          </p:cNvPr>
          <p:cNvSpPr>
            <a:spLocks noGrp="1"/>
          </p:cNvSpPr>
          <p:nvPr>
            <p:ph sz="quarter" idx="13"/>
          </p:nvPr>
        </p:nvSpPr>
        <p:spPr>
          <a:xfrm>
            <a:off x="265611" y="843238"/>
            <a:ext cx="11660777" cy="5252762"/>
          </a:xfrm>
        </p:spPr>
        <p:txBody>
          <a:bodyPr>
            <a:normAutofit fontScale="62500" lnSpcReduction="20000"/>
          </a:bodyPr>
          <a:lstStyle/>
          <a:p>
            <a:pPr>
              <a:lnSpc>
                <a:spcPct val="107000"/>
              </a:lnSpc>
              <a:spcAft>
                <a:spcPts val="800"/>
              </a:spcAft>
            </a:pPr>
            <a:r>
              <a:rPr lang="sv-SE"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Är det säkert att du blir opererad? </a:t>
            </a:r>
            <a:r>
              <a:rPr lang="sv-S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Ibland hittar man vid undersökningen och samtalet sådant gör att det inte är lämpligt med operation av ändtarmsmusklerna. Då erbjuds du annan behandling som passar dig bättre.</a:t>
            </a:r>
          </a:p>
          <a:p>
            <a:pPr>
              <a:lnSpc>
                <a:spcPct val="107000"/>
              </a:lnSpc>
              <a:spcAft>
                <a:spcPts val="800"/>
              </a:spcAft>
            </a:pPr>
            <a:r>
              <a:rPr lang="sv-SE"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Hur blir det när det är dags för operation? </a:t>
            </a:r>
            <a:r>
              <a:rPr lang="sv-S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 får reda på när operationen ska göras flera veckor i förväg. Du får då mer noggrann information om hur du ska förbereda dig och hur det blir efteråt. Du kommer dagen innan operation till kvinnoklinikens vårdavdelning på sjukhuset. Du träffar din kontaktperson och den läkare som ska operera dig. Operationen gör i sövning och ryggbedövning och tar mellan en och två timmar.  </a:t>
            </a:r>
          </a:p>
          <a:p>
            <a:pPr>
              <a:lnSpc>
                <a:spcPct val="107000"/>
              </a:lnSpc>
              <a:spcAft>
                <a:spcPts val="800"/>
              </a:spcAft>
            </a:pPr>
            <a:r>
              <a:rPr lang="sv-SE"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Efter operationen:</a:t>
            </a:r>
            <a:r>
              <a:rPr lang="sv-S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Du stannar på sjukhuset en till två nätter.  Du pratar med läkaren om hur operationen har gått. Sen åker du hem eller till hemsjukhuset om det behövs. Du bör inte sitta längre stunder medan såret i mellangården läker. Därför behövs att sitta behövs antingen liggande sjuktransport eller flygtransport om det är för långt att åka bil.</a:t>
            </a:r>
          </a:p>
          <a:p>
            <a:pPr>
              <a:lnSpc>
                <a:spcPct val="107000"/>
              </a:lnSpc>
              <a:spcAft>
                <a:spcPts val="800"/>
              </a:spcAft>
            </a:pPr>
            <a:r>
              <a:rPr lang="sv-S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Efter operationen gör det ont i operationssåren och du behöver använda starka värktabletter. Smärtan blir bättre för varje dag men du behöver vara sjukskriven i ungefär en månad.</a:t>
            </a:r>
          </a:p>
          <a:p>
            <a:pPr>
              <a:lnSpc>
                <a:spcPct val="107000"/>
              </a:lnSpc>
              <a:spcAft>
                <a:spcPts val="800"/>
              </a:spcAft>
            </a:pPr>
            <a:r>
              <a:rPr lang="sv-SE"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Blir du bra efter operationen? </a:t>
            </a:r>
            <a:r>
              <a:rPr lang="sv-S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flesta blir bättre. När mellangårdens muskelfästen återskapas blir slidan mer som den var innan förlossning.  Sex av tio är nöjda eller mycket nöjda med hela resultatet efter operationen. Men har man haft en skada på ändtarmsmusklerna kan det finnas problem kvar som inte går att rätta till med operation. Då finns det kompletterande behandlingar som kan hjälpa. Du får råd om det och hjälp att få rätt vård på hemorten. </a:t>
            </a:r>
          </a:p>
          <a:p>
            <a:pPr>
              <a:lnSpc>
                <a:spcPct val="107000"/>
              </a:lnSpc>
              <a:spcAft>
                <a:spcPts val="800"/>
              </a:spcAft>
            </a:pPr>
            <a:r>
              <a:rPr lang="sv-SE"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Finns det risker med att bli opererad? </a:t>
            </a:r>
            <a:r>
              <a:rPr lang="sv-S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Det är sällsynt med större komplikationer. Ungefär fem till tio av hundra kvinnor får sårinfektion efter ingreppet – då behövs antibiotikabehandling. I sällsynta fall kan operationssåret gå upp och läka fel.  Nya operationer kan behövas. Slidans öppning blir mindre efter operationen och det kan kännas stramt vid samlag till en början. Det är övergående.</a:t>
            </a:r>
          </a:p>
          <a:p>
            <a:pPr>
              <a:lnSpc>
                <a:spcPct val="107000"/>
              </a:lnSpc>
              <a:spcAft>
                <a:spcPts val="800"/>
              </a:spcAft>
            </a:pPr>
            <a:r>
              <a:rPr lang="sv-SE"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Ingår något återbesök</a:t>
            </a:r>
            <a:r>
              <a:rPr lang="sv-S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Du erbjuds återbesök där man följer upp hur det har blivit för dig och gör undersökningar.</a:t>
            </a:r>
          </a:p>
          <a:p>
            <a:endParaRPr lang="sv-SE" dirty="0"/>
          </a:p>
        </p:txBody>
      </p:sp>
      <p:pic>
        <p:nvPicPr>
          <p:cNvPr id="4" name="Bildobjekt 3">
            <a:extLst>
              <a:ext uri="{FF2B5EF4-FFF2-40B4-BE49-F238E27FC236}">
                <a16:creationId xmlns:a16="http://schemas.microsoft.com/office/drawing/2014/main" id="{4B284B3C-A705-402B-A584-56163E5D93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611" y="6221593"/>
            <a:ext cx="2211365" cy="536213"/>
          </a:xfrm>
          <a:prstGeom prst="rect">
            <a:avLst/>
          </a:prstGeom>
          <a:noFill/>
        </p:spPr>
      </p:pic>
    </p:spTree>
    <p:extLst>
      <p:ext uri="{BB962C8B-B14F-4D97-AF65-F5344CB8AC3E}">
        <p14:creationId xmlns:p14="http://schemas.microsoft.com/office/powerpoint/2010/main" val="1695973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2CE8B8-3E90-455B-944B-8E768F513915}"/>
              </a:ext>
            </a:extLst>
          </p:cNvPr>
          <p:cNvSpPr>
            <a:spLocks noGrp="1"/>
          </p:cNvSpPr>
          <p:nvPr>
            <p:ph type="title"/>
          </p:nvPr>
        </p:nvSpPr>
        <p:spPr>
          <a:xfrm>
            <a:off x="540000" y="63951"/>
            <a:ext cx="9930000" cy="949877"/>
          </a:xfrm>
        </p:spPr>
        <p:txBody>
          <a:bodyPr>
            <a:normAutofit fontScale="90000"/>
          </a:bodyPr>
          <a:lstStyle/>
          <a:p>
            <a:br>
              <a:rPr lang="sv-SE" i="1" dirty="0"/>
            </a:br>
            <a:endParaRPr lang="sv-SE" dirty="0"/>
          </a:p>
        </p:txBody>
      </p:sp>
      <p:sp>
        <p:nvSpPr>
          <p:cNvPr id="3" name="Platshållare för innehåll 2">
            <a:extLst>
              <a:ext uri="{FF2B5EF4-FFF2-40B4-BE49-F238E27FC236}">
                <a16:creationId xmlns:a16="http://schemas.microsoft.com/office/drawing/2014/main" id="{39260EEC-365B-4AC6-BC45-DB6E89B95414}"/>
              </a:ext>
            </a:extLst>
          </p:cNvPr>
          <p:cNvSpPr>
            <a:spLocks noGrp="1"/>
          </p:cNvSpPr>
          <p:nvPr>
            <p:ph sz="quarter" idx="13"/>
          </p:nvPr>
        </p:nvSpPr>
        <p:spPr>
          <a:xfrm>
            <a:off x="540000" y="340712"/>
            <a:ext cx="8758238" cy="4067175"/>
          </a:xfrm>
        </p:spPr>
        <p:txBody>
          <a:bodyPr/>
          <a:lstStyle/>
          <a:p>
            <a:r>
              <a:rPr lang="sv-SE" dirty="0"/>
              <a:t>Uppföljning via Gynop</a:t>
            </a:r>
          </a:p>
          <a:p>
            <a:r>
              <a:rPr lang="sv-SE" dirty="0"/>
              <a:t>Några nya variabler införda men det mesta finns redan</a:t>
            </a:r>
          </a:p>
          <a:p>
            <a:r>
              <a:rPr lang="sv-SE" dirty="0"/>
              <a:t>Gemensam resultatgenomgång årligen</a:t>
            </a:r>
          </a:p>
          <a:p>
            <a:r>
              <a:rPr lang="sv-SE" dirty="0"/>
              <a:t>Vi bistår Socialstyrelsen med en indikatorer samt har enats om en rad egna.</a:t>
            </a:r>
          </a:p>
        </p:txBody>
      </p:sp>
      <p:pic>
        <p:nvPicPr>
          <p:cNvPr id="5" name="Bildobjekt 4">
            <a:extLst>
              <a:ext uri="{FF2B5EF4-FFF2-40B4-BE49-F238E27FC236}">
                <a16:creationId xmlns:a16="http://schemas.microsoft.com/office/drawing/2014/main" id="{6159011E-B1EB-4EAB-A856-5685FB2A69D4}"/>
              </a:ext>
            </a:extLst>
          </p:cNvPr>
          <p:cNvPicPr>
            <a:picLocks noChangeAspect="1"/>
          </p:cNvPicPr>
          <p:nvPr/>
        </p:nvPicPr>
        <p:blipFill>
          <a:blip r:embed="rId2"/>
          <a:stretch>
            <a:fillRect/>
          </a:stretch>
        </p:blipFill>
        <p:spPr>
          <a:xfrm>
            <a:off x="306991" y="2524295"/>
            <a:ext cx="7663713" cy="1958604"/>
          </a:xfrm>
          <a:prstGeom prst="rect">
            <a:avLst/>
          </a:prstGeom>
        </p:spPr>
      </p:pic>
      <p:pic>
        <p:nvPicPr>
          <p:cNvPr id="7" name="Bildobjekt 6">
            <a:extLst>
              <a:ext uri="{FF2B5EF4-FFF2-40B4-BE49-F238E27FC236}">
                <a16:creationId xmlns:a16="http://schemas.microsoft.com/office/drawing/2014/main" id="{43C1D4DD-AE7B-409C-B407-FAFE1819468B}"/>
              </a:ext>
            </a:extLst>
          </p:cNvPr>
          <p:cNvPicPr>
            <a:picLocks noChangeAspect="1"/>
          </p:cNvPicPr>
          <p:nvPr/>
        </p:nvPicPr>
        <p:blipFill>
          <a:blip r:embed="rId3"/>
          <a:stretch>
            <a:fillRect/>
          </a:stretch>
        </p:blipFill>
        <p:spPr>
          <a:xfrm>
            <a:off x="748936" y="4407313"/>
            <a:ext cx="6951801" cy="2040382"/>
          </a:xfrm>
          <a:prstGeom prst="rect">
            <a:avLst/>
          </a:prstGeom>
        </p:spPr>
      </p:pic>
      <p:pic>
        <p:nvPicPr>
          <p:cNvPr id="8" name="Bildobjekt 7">
            <a:extLst>
              <a:ext uri="{FF2B5EF4-FFF2-40B4-BE49-F238E27FC236}">
                <a16:creationId xmlns:a16="http://schemas.microsoft.com/office/drawing/2014/main" id="{11B9C6DB-FD18-4CE3-8576-938CF92402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74070" y="6271961"/>
            <a:ext cx="1795930" cy="435478"/>
          </a:xfrm>
          <a:prstGeom prst="rect">
            <a:avLst/>
          </a:prstGeom>
          <a:noFill/>
        </p:spPr>
      </p:pic>
    </p:spTree>
    <p:extLst>
      <p:ext uri="{BB962C8B-B14F-4D97-AF65-F5344CB8AC3E}">
        <p14:creationId xmlns:p14="http://schemas.microsoft.com/office/powerpoint/2010/main" val="3276182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Snäckskal i spiralmönster">
            <a:extLst>
              <a:ext uri="{FF2B5EF4-FFF2-40B4-BE49-F238E27FC236}">
                <a16:creationId xmlns:a16="http://schemas.microsoft.com/office/drawing/2014/main" id="{FB4F9B4D-570D-4893-8EC9-491BA66EF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0C03BAE-9862-4CB2-9B08-269ED9A65D62}"/>
              </a:ext>
            </a:extLst>
          </p:cNvPr>
          <p:cNvSpPr>
            <a:spLocks noGrp="1"/>
          </p:cNvSpPr>
          <p:nvPr>
            <p:ph type="title"/>
          </p:nvPr>
        </p:nvSpPr>
        <p:spPr>
          <a:xfrm>
            <a:off x="539999" y="368300"/>
            <a:ext cx="11033691" cy="949877"/>
          </a:xfrm>
        </p:spPr>
        <p:txBody>
          <a:bodyPr/>
          <a:lstStyle/>
          <a:p>
            <a:r>
              <a:rPr lang="sv-SE" dirty="0"/>
              <a:t>Frågor?</a:t>
            </a:r>
            <a:endParaRPr lang="sv-SE" i="1" dirty="0"/>
          </a:p>
        </p:txBody>
      </p:sp>
      <p:sp>
        <p:nvSpPr>
          <p:cNvPr id="3" name="Platshållare för innehåll 2">
            <a:extLst>
              <a:ext uri="{FF2B5EF4-FFF2-40B4-BE49-F238E27FC236}">
                <a16:creationId xmlns:a16="http://schemas.microsoft.com/office/drawing/2014/main" id="{919A2129-48A0-413C-866E-A8C5B4CD8341}"/>
              </a:ext>
            </a:extLst>
          </p:cNvPr>
          <p:cNvSpPr>
            <a:spLocks noGrp="1"/>
          </p:cNvSpPr>
          <p:nvPr>
            <p:ph sz="quarter" idx="13"/>
          </p:nvPr>
        </p:nvSpPr>
        <p:spPr>
          <a:xfrm>
            <a:off x="475524" y="1499975"/>
            <a:ext cx="8758238" cy="4067175"/>
          </a:xfrm>
        </p:spPr>
        <p:txBody>
          <a:bodyPr/>
          <a:lstStyle/>
          <a:p>
            <a:r>
              <a:rPr lang="sv-SE" i="1" dirty="0"/>
              <a:t>Dessa kvinnor har fått en allvarlig komplikation till sin förlossning</a:t>
            </a:r>
          </a:p>
          <a:p>
            <a:r>
              <a:rPr lang="sv-SE" i="1" dirty="0"/>
              <a:t>Det finaste som hänt i livet har också inneburit invaliditet</a:t>
            </a:r>
          </a:p>
          <a:p>
            <a:r>
              <a:rPr lang="sv-SE" i="1" dirty="0"/>
              <a:t>Det gör omhändertagandet en extra utmaning</a:t>
            </a:r>
          </a:p>
          <a:p>
            <a:endParaRPr lang="sv-SE" dirty="0"/>
          </a:p>
        </p:txBody>
      </p:sp>
    </p:spTree>
    <p:extLst>
      <p:ext uri="{BB962C8B-B14F-4D97-AF65-F5344CB8AC3E}">
        <p14:creationId xmlns:p14="http://schemas.microsoft.com/office/powerpoint/2010/main" val="263352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F8D423-2AB7-35ED-3B82-92260C2CAB29}"/>
              </a:ext>
            </a:extLst>
          </p:cNvPr>
          <p:cNvSpPr>
            <a:spLocks noGrp="1"/>
          </p:cNvSpPr>
          <p:nvPr>
            <p:ph type="title"/>
          </p:nvPr>
        </p:nvSpPr>
        <p:spPr/>
        <p:txBody>
          <a:bodyPr/>
          <a:lstStyle/>
          <a:p>
            <a:r>
              <a:rPr lang="sv-SE" dirty="0"/>
              <a:t>Fråga</a:t>
            </a:r>
          </a:p>
        </p:txBody>
      </p:sp>
      <p:sp>
        <p:nvSpPr>
          <p:cNvPr id="3" name="Platshållare för innehåll 2">
            <a:extLst>
              <a:ext uri="{FF2B5EF4-FFF2-40B4-BE49-F238E27FC236}">
                <a16:creationId xmlns:a16="http://schemas.microsoft.com/office/drawing/2014/main" id="{BA541BE1-A072-8727-CFC9-4DAE78B72C52}"/>
              </a:ext>
            </a:extLst>
          </p:cNvPr>
          <p:cNvSpPr>
            <a:spLocks noGrp="1"/>
          </p:cNvSpPr>
          <p:nvPr>
            <p:ph sz="quarter" idx="13"/>
          </p:nvPr>
        </p:nvSpPr>
        <p:spPr/>
        <p:txBody>
          <a:bodyPr/>
          <a:lstStyle/>
          <a:p>
            <a:r>
              <a:rPr lang="sv-SE" b="0" i="0" dirty="0">
                <a:solidFill>
                  <a:srgbClr val="222222"/>
                </a:solidFill>
                <a:effectLst/>
                <a:latin typeface="Arial" panose="020B0604020202020204" pitchFamily="34" charset="0"/>
              </a:rPr>
              <a:t>Pia </a:t>
            </a:r>
            <a:r>
              <a:rPr lang="sv-SE" b="0" i="0" dirty="0" err="1">
                <a:solidFill>
                  <a:srgbClr val="222222"/>
                </a:solidFill>
                <a:effectLst/>
                <a:latin typeface="Arial" panose="020B0604020202020204" pitchFamily="34" charset="0"/>
              </a:rPr>
              <a:t>Keijser</a:t>
            </a:r>
            <a:br>
              <a:rPr lang="sv-SE" dirty="0"/>
            </a:br>
            <a:br>
              <a:rPr lang="sv-SE" dirty="0"/>
            </a:br>
            <a:br>
              <a:rPr lang="sv-SE" dirty="0"/>
            </a:br>
            <a:r>
              <a:rPr lang="sv-SE" b="0" i="0" dirty="0">
                <a:solidFill>
                  <a:srgbClr val="222222"/>
                </a:solidFill>
                <a:effectLst/>
                <a:latin typeface="Arial" panose="020B0604020202020204" pitchFamily="34" charset="0"/>
              </a:rPr>
              <a:t>Fråga jag vill ska tas upp på mötet:</a:t>
            </a:r>
            <a:br>
              <a:rPr lang="sv-SE" dirty="0"/>
            </a:br>
            <a:r>
              <a:rPr lang="sv-SE" b="0" i="0" dirty="0">
                <a:solidFill>
                  <a:srgbClr val="222222"/>
                </a:solidFill>
                <a:effectLst/>
                <a:latin typeface="Arial" panose="020B0604020202020204" pitchFamily="34" charset="0"/>
              </a:rPr>
              <a:t>Negativa utfall efter </a:t>
            </a:r>
            <a:r>
              <a:rPr lang="sv-SE" b="0" i="0" dirty="0" err="1">
                <a:solidFill>
                  <a:srgbClr val="222222"/>
                </a:solidFill>
                <a:effectLst/>
                <a:latin typeface="Arial" panose="020B0604020202020204" pitchFamily="34" charset="0"/>
              </a:rPr>
              <a:t>perineotomi</a:t>
            </a:r>
            <a:endParaRPr lang="sv-SE" b="0" i="0" dirty="0">
              <a:solidFill>
                <a:srgbClr val="222222"/>
              </a:solidFill>
              <a:effectLst/>
              <a:latin typeface="Arial" panose="020B0604020202020204" pitchFamily="34" charset="0"/>
            </a:endParaRPr>
          </a:p>
          <a:p>
            <a:r>
              <a:rPr lang="sv-SE" dirty="0">
                <a:solidFill>
                  <a:srgbClr val="222222"/>
                </a:solidFill>
                <a:latin typeface="Arial" panose="020B0604020202020204" pitchFamily="34" charset="0"/>
              </a:rPr>
              <a:t>Sofia Pihls  dragning från SFOG gett svar?</a:t>
            </a:r>
            <a:endParaRPr lang="sv-SE" dirty="0"/>
          </a:p>
        </p:txBody>
      </p:sp>
    </p:spTree>
    <p:extLst>
      <p:ext uri="{BB962C8B-B14F-4D97-AF65-F5344CB8AC3E}">
        <p14:creationId xmlns:p14="http://schemas.microsoft.com/office/powerpoint/2010/main" val="3423307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A7E974-8A99-BC85-DD75-74124434FB19}"/>
              </a:ext>
            </a:extLst>
          </p:cNvPr>
          <p:cNvSpPr>
            <a:spLocks noGrp="1"/>
          </p:cNvSpPr>
          <p:nvPr>
            <p:ph type="title"/>
          </p:nvPr>
        </p:nvSpPr>
        <p:spPr>
          <a:xfrm>
            <a:off x="540000" y="368300"/>
            <a:ext cx="9924000" cy="949877"/>
          </a:xfrm>
        </p:spPr>
        <p:txBody>
          <a:bodyPr anchor="b">
            <a:normAutofit/>
          </a:bodyPr>
          <a:lstStyle/>
          <a:p>
            <a:r>
              <a:rPr lang="sv-SE" dirty="0"/>
              <a:t>Inkommande frågor:</a:t>
            </a:r>
          </a:p>
        </p:txBody>
      </p:sp>
      <p:sp>
        <p:nvSpPr>
          <p:cNvPr id="3" name="Platshållare för innehåll 2">
            <a:extLst>
              <a:ext uri="{FF2B5EF4-FFF2-40B4-BE49-F238E27FC236}">
                <a16:creationId xmlns:a16="http://schemas.microsoft.com/office/drawing/2014/main" id="{6ECCE680-4A73-FC80-B8AE-43B3733B13AC}"/>
              </a:ext>
            </a:extLst>
          </p:cNvPr>
          <p:cNvSpPr>
            <a:spLocks noGrp="1"/>
          </p:cNvSpPr>
          <p:nvPr>
            <p:ph sz="quarter" idx="13"/>
          </p:nvPr>
        </p:nvSpPr>
        <p:spPr>
          <a:xfrm>
            <a:off x="1720850" y="1804775"/>
            <a:ext cx="8758238" cy="4067175"/>
          </a:xfrm>
        </p:spPr>
        <p:txBody>
          <a:bodyPr>
            <a:normAutofit/>
          </a:bodyPr>
          <a:lstStyle/>
          <a:p>
            <a:r>
              <a:rPr lang="sv-SE" sz="1700" b="0" i="0">
                <a:effectLst/>
              </a:rPr>
              <a:t>Vi har märkt att det ofta bara skickas en </a:t>
            </a:r>
            <a:r>
              <a:rPr lang="sv-SE" sz="1700" b="0" i="0" err="1">
                <a:effectLst/>
              </a:rPr>
              <a:t>preop</a:t>
            </a:r>
            <a:r>
              <a:rPr lang="sv-SE" sz="1700" b="0" i="0">
                <a:effectLst/>
              </a:rPr>
              <a:t>-enkät. Dagen efter förlossning registrerar vi patienten i Gynop och skickar </a:t>
            </a:r>
            <a:r>
              <a:rPr lang="sv-SE" sz="1700" b="0" i="0" err="1">
                <a:effectLst/>
              </a:rPr>
              <a:t>preop</a:t>
            </a:r>
            <a:r>
              <a:rPr lang="sv-SE" sz="1700" b="0" i="0">
                <a:effectLst/>
              </a:rPr>
              <a:t>-enkät men vi fyller inte i </a:t>
            </a:r>
            <a:r>
              <a:rPr lang="sv-SE" sz="1700" b="0" i="0" err="1">
                <a:effectLst/>
              </a:rPr>
              <a:t>opfliken</a:t>
            </a:r>
            <a:r>
              <a:rPr lang="sv-SE" sz="1700" b="0" i="0">
                <a:effectLst/>
              </a:rPr>
              <a:t> förrän ett par veckor senare, när vi kodar journalen. Då är det många patienter som bara har fått ett utskick av </a:t>
            </a:r>
            <a:r>
              <a:rPr lang="sv-SE" sz="1700" b="0" i="0" err="1">
                <a:effectLst/>
              </a:rPr>
              <a:t>preop</a:t>
            </a:r>
            <a:r>
              <a:rPr lang="sv-SE" sz="1700" b="0" i="0">
                <a:effectLst/>
              </a:rPr>
              <a:t>-enkäten, dvs den vi skickar vid registrering. Vet ni varför det inte skickas påminnelser till alla?</a:t>
            </a:r>
          </a:p>
          <a:p>
            <a:endParaRPr lang="sv-SE" sz="1700" b="0" i="0">
              <a:effectLst/>
            </a:endParaRPr>
          </a:p>
          <a:p>
            <a:r>
              <a:rPr lang="sv-SE" sz="1700" b="0" i="0">
                <a:effectLst/>
              </a:rPr>
              <a:t>Fråga från barnmorska, vet inte om hon redan mejlat er om detta:</a:t>
            </a:r>
          </a:p>
          <a:p>
            <a:pPr>
              <a:spcAft>
                <a:spcPts val="200"/>
              </a:spcAft>
            </a:pPr>
            <a:r>
              <a:rPr lang="sv-SE" sz="1700" b="0" i="0">
                <a:effectLst/>
              </a:rPr>
              <a:t>Hur ska vi resonera kring bedömningen av enkät i Gynop. Vårdadministratörer sätter ”Ja, lindrig komplikation” när patienten har skrivit något som talar för problem eller komplikationer. Det blir lätt missvisande i statistiken i Gynop om man jämför med andra sjukhus som väljer att skriva ”Nej” i bedömningen.  </a:t>
            </a:r>
          </a:p>
          <a:p>
            <a:pPr marL="45720" indent="0">
              <a:spcAft>
                <a:spcPts val="200"/>
              </a:spcAft>
              <a:buNone/>
            </a:pPr>
            <a:r>
              <a:rPr lang="sv-SE" sz="1700"/>
              <a:t>Therese Oliv Jönköping</a:t>
            </a:r>
            <a:endParaRPr lang="sv-SE" sz="1700" b="0" i="0">
              <a:effectLst/>
            </a:endParaRPr>
          </a:p>
          <a:p>
            <a:endParaRPr lang="sv-SE" sz="1700"/>
          </a:p>
        </p:txBody>
      </p:sp>
    </p:spTree>
    <p:extLst>
      <p:ext uri="{BB962C8B-B14F-4D97-AF65-F5344CB8AC3E}">
        <p14:creationId xmlns:p14="http://schemas.microsoft.com/office/powerpoint/2010/main" val="314753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28EA70-41AD-4EC9-AA66-DF57EAD53D9E}"/>
              </a:ext>
            </a:extLst>
          </p:cNvPr>
          <p:cNvSpPr>
            <a:spLocks noGrp="1"/>
          </p:cNvSpPr>
          <p:nvPr>
            <p:ph type="title"/>
          </p:nvPr>
        </p:nvSpPr>
        <p:spPr/>
        <p:txBody>
          <a:bodyPr/>
          <a:lstStyle/>
          <a:p>
            <a:r>
              <a:rPr lang="sv-SE" dirty="0"/>
              <a:t>Nyfiken på era resultat?</a:t>
            </a:r>
          </a:p>
        </p:txBody>
      </p:sp>
      <p:sp>
        <p:nvSpPr>
          <p:cNvPr id="3" name="Platshållare för innehåll 2">
            <a:extLst>
              <a:ext uri="{FF2B5EF4-FFF2-40B4-BE49-F238E27FC236}">
                <a16:creationId xmlns:a16="http://schemas.microsoft.com/office/drawing/2014/main" id="{6C6BEB96-B1B3-2735-8F63-E140F1519F69}"/>
              </a:ext>
            </a:extLst>
          </p:cNvPr>
          <p:cNvSpPr>
            <a:spLocks noGrp="1"/>
          </p:cNvSpPr>
          <p:nvPr>
            <p:ph idx="1"/>
          </p:nvPr>
        </p:nvSpPr>
        <p:spPr/>
        <p:txBody>
          <a:bodyPr/>
          <a:lstStyle/>
          <a:p>
            <a:r>
              <a:rPr lang="sv-SE" dirty="0" err="1">
                <a:hlinkClick r:id="rId2"/>
              </a:rPr>
              <a:t>Gynops</a:t>
            </a:r>
            <a:r>
              <a:rPr lang="sv-SE" dirty="0">
                <a:hlinkClick r:id="rId2"/>
              </a:rPr>
              <a:t> interaktiva rapport</a:t>
            </a:r>
            <a:endParaRPr lang="sv-SE" dirty="0"/>
          </a:p>
        </p:txBody>
      </p:sp>
    </p:spTree>
    <p:extLst>
      <p:ext uri="{BB962C8B-B14F-4D97-AF65-F5344CB8AC3E}">
        <p14:creationId xmlns:p14="http://schemas.microsoft.com/office/powerpoint/2010/main" val="68610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7B4601-9289-D5FA-C52C-75FF41E95D2C}"/>
              </a:ext>
            </a:extLst>
          </p:cNvPr>
          <p:cNvSpPr>
            <a:spLocks noGrp="1"/>
          </p:cNvSpPr>
          <p:nvPr>
            <p:ph type="title"/>
          </p:nvPr>
        </p:nvSpPr>
        <p:spPr>
          <a:xfrm>
            <a:off x="540000" y="368300"/>
            <a:ext cx="9924000" cy="949877"/>
          </a:xfrm>
        </p:spPr>
        <p:txBody>
          <a:bodyPr anchor="b">
            <a:normAutofit/>
          </a:bodyPr>
          <a:lstStyle/>
          <a:p>
            <a:r>
              <a:rPr lang="sv-SE" dirty="0"/>
              <a:t>Komplikationsbedömning</a:t>
            </a:r>
          </a:p>
        </p:txBody>
      </p:sp>
      <p:sp>
        <p:nvSpPr>
          <p:cNvPr id="3" name="Platshållare för innehåll 2">
            <a:extLst>
              <a:ext uri="{FF2B5EF4-FFF2-40B4-BE49-F238E27FC236}">
                <a16:creationId xmlns:a16="http://schemas.microsoft.com/office/drawing/2014/main" id="{0015D9A3-0F2E-61B5-EF5A-B6E8AE46BA2E}"/>
              </a:ext>
            </a:extLst>
          </p:cNvPr>
          <p:cNvSpPr>
            <a:spLocks noGrp="1"/>
          </p:cNvSpPr>
          <p:nvPr>
            <p:ph sz="quarter" idx="13"/>
          </p:nvPr>
        </p:nvSpPr>
        <p:spPr>
          <a:xfrm>
            <a:off x="1720850" y="1804775"/>
            <a:ext cx="8758238" cy="4067175"/>
          </a:xfrm>
        </p:spPr>
        <p:txBody>
          <a:bodyPr>
            <a:normAutofit/>
          </a:bodyPr>
          <a:lstStyle/>
          <a:p>
            <a:r>
              <a:rPr lang="sv-SE" dirty="0"/>
              <a:t>https://backenbottenutbildning.se/index.php/utbildningsmaterial/bristningsregistret/riktlinjer-for-bedomning-av-bristningsregisterenkater</a:t>
            </a:r>
          </a:p>
        </p:txBody>
      </p:sp>
    </p:spTree>
    <p:extLst>
      <p:ext uri="{BB962C8B-B14F-4D97-AF65-F5344CB8AC3E}">
        <p14:creationId xmlns:p14="http://schemas.microsoft.com/office/powerpoint/2010/main" val="819971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text&#10;&#10;Automatiskt genererad beskrivning">
            <a:extLst>
              <a:ext uri="{FF2B5EF4-FFF2-40B4-BE49-F238E27FC236}">
                <a16:creationId xmlns:a16="http://schemas.microsoft.com/office/drawing/2014/main" id="{2E48381A-4178-183C-AECF-AB6F07CEB565}"/>
              </a:ext>
            </a:extLst>
          </p:cNvPr>
          <p:cNvPicPr>
            <a:picLocks noGrp="1" noChangeAspect="1"/>
          </p:cNvPicPr>
          <p:nvPr>
            <p:ph sz="quarter" idx="13"/>
          </p:nvPr>
        </p:nvPicPr>
        <p:blipFill>
          <a:blip r:embed="rId2"/>
          <a:stretch>
            <a:fillRect/>
          </a:stretch>
        </p:blipFill>
        <p:spPr>
          <a:xfrm>
            <a:off x="2053029" y="1804775"/>
            <a:ext cx="8093879" cy="4067175"/>
          </a:xfrm>
          <a:noFill/>
        </p:spPr>
      </p:pic>
    </p:spTree>
    <p:extLst>
      <p:ext uri="{BB962C8B-B14F-4D97-AF65-F5344CB8AC3E}">
        <p14:creationId xmlns:p14="http://schemas.microsoft.com/office/powerpoint/2010/main" val="3967755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3DC9D8F-DBDF-5D5A-84AC-9801CF93B926}"/>
              </a:ext>
            </a:extLst>
          </p:cNvPr>
          <p:cNvSpPr>
            <a:spLocks noGrp="1"/>
          </p:cNvSpPr>
          <p:nvPr>
            <p:ph type="title"/>
          </p:nvPr>
        </p:nvSpPr>
        <p:spPr>
          <a:xfrm>
            <a:off x="540000" y="368300"/>
            <a:ext cx="9930000" cy="949877"/>
          </a:xfrm>
        </p:spPr>
        <p:txBody>
          <a:bodyPr/>
          <a:lstStyle/>
          <a:p>
            <a:endParaRPr lang="en-US"/>
          </a:p>
        </p:txBody>
      </p:sp>
      <p:pic>
        <p:nvPicPr>
          <p:cNvPr id="5" name="Platshållare för innehåll 4" descr="En bild som visar text&#10;&#10;Automatiskt genererad beskrivning">
            <a:extLst>
              <a:ext uri="{FF2B5EF4-FFF2-40B4-BE49-F238E27FC236}">
                <a16:creationId xmlns:a16="http://schemas.microsoft.com/office/drawing/2014/main" id="{18ADC5AB-7728-3E52-762A-FB17E25CD5C7}"/>
              </a:ext>
            </a:extLst>
          </p:cNvPr>
          <p:cNvPicPr>
            <a:picLocks noGrp="1" noChangeAspect="1"/>
          </p:cNvPicPr>
          <p:nvPr>
            <p:ph sz="quarter" idx="13"/>
          </p:nvPr>
        </p:nvPicPr>
        <p:blipFill>
          <a:blip r:embed="rId2"/>
          <a:stretch>
            <a:fillRect/>
          </a:stretch>
        </p:blipFill>
        <p:spPr>
          <a:xfrm>
            <a:off x="1720850" y="2405300"/>
            <a:ext cx="8758238" cy="2866125"/>
          </a:xfrm>
          <a:noFill/>
        </p:spPr>
      </p:pic>
    </p:spTree>
    <p:extLst>
      <p:ext uri="{BB962C8B-B14F-4D97-AF65-F5344CB8AC3E}">
        <p14:creationId xmlns:p14="http://schemas.microsoft.com/office/powerpoint/2010/main" val="2665270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615359-7D71-16E1-1BCF-A55E5B740A21}"/>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58089CF4-BB52-0313-7A80-AD46D3BAE1A3}"/>
              </a:ext>
            </a:extLst>
          </p:cNvPr>
          <p:cNvPicPr>
            <a:picLocks noGrp="1" noChangeAspect="1"/>
          </p:cNvPicPr>
          <p:nvPr>
            <p:ph sz="quarter" idx="13"/>
          </p:nvPr>
        </p:nvPicPr>
        <p:blipFill>
          <a:blip r:embed="rId2"/>
          <a:stretch>
            <a:fillRect/>
          </a:stretch>
        </p:blipFill>
        <p:spPr>
          <a:xfrm>
            <a:off x="155274" y="798441"/>
            <a:ext cx="10945643" cy="4203278"/>
          </a:xfrm>
        </p:spPr>
      </p:pic>
    </p:spTree>
    <p:extLst>
      <p:ext uri="{BB962C8B-B14F-4D97-AF65-F5344CB8AC3E}">
        <p14:creationId xmlns:p14="http://schemas.microsoft.com/office/powerpoint/2010/main" val="1799120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47FA908E-B2E6-CB17-1933-C6FC16D5656A}"/>
              </a:ext>
            </a:extLst>
          </p:cNvPr>
          <p:cNvPicPr>
            <a:picLocks noGrp="1" noChangeAspect="1"/>
          </p:cNvPicPr>
          <p:nvPr>
            <p:ph sz="quarter" idx="13"/>
          </p:nvPr>
        </p:nvPicPr>
        <p:blipFill>
          <a:blip r:embed="rId2"/>
          <a:stretch>
            <a:fillRect/>
          </a:stretch>
        </p:blipFill>
        <p:spPr>
          <a:xfrm>
            <a:off x="977605" y="198408"/>
            <a:ext cx="7983983" cy="5673755"/>
          </a:xfrm>
        </p:spPr>
      </p:pic>
      <p:pic>
        <p:nvPicPr>
          <p:cNvPr id="7" name="Bildobjekt 6">
            <a:extLst>
              <a:ext uri="{FF2B5EF4-FFF2-40B4-BE49-F238E27FC236}">
                <a16:creationId xmlns:a16="http://schemas.microsoft.com/office/drawing/2014/main" id="{003E0114-2121-215B-1D94-562984A40ED7}"/>
              </a:ext>
            </a:extLst>
          </p:cNvPr>
          <p:cNvPicPr>
            <a:picLocks noChangeAspect="1"/>
          </p:cNvPicPr>
          <p:nvPr/>
        </p:nvPicPr>
        <p:blipFill>
          <a:blip r:embed="rId3"/>
          <a:stretch>
            <a:fillRect/>
          </a:stretch>
        </p:blipFill>
        <p:spPr>
          <a:xfrm>
            <a:off x="977605" y="5872163"/>
            <a:ext cx="7983983" cy="938456"/>
          </a:xfrm>
          <a:prstGeom prst="rect">
            <a:avLst/>
          </a:prstGeom>
        </p:spPr>
      </p:pic>
    </p:spTree>
    <p:extLst>
      <p:ext uri="{BB962C8B-B14F-4D97-AF65-F5344CB8AC3E}">
        <p14:creationId xmlns:p14="http://schemas.microsoft.com/office/powerpoint/2010/main" val="1473612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843D7E-0CF7-9153-7611-85A377CD3260}"/>
              </a:ext>
            </a:extLst>
          </p:cNvPr>
          <p:cNvSpPr>
            <a:spLocks noGrp="1"/>
          </p:cNvSpPr>
          <p:nvPr>
            <p:ph type="title"/>
          </p:nvPr>
        </p:nvSpPr>
        <p:spPr/>
        <p:txBody>
          <a:bodyPr/>
          <a:lstStyle/>
          <a:p>
            <a:r>
              <a:rPr lang="sv-SE" dirty="0"/>
              <a:t>Frågor:</a:t>
            </a:r>
          </a:p>
        </p:txBody>
      </p:sp>
      <p:sp>
        <p:nvSpPr>
          <p:cNvPr id="3" name="Platshållare för innehåll 2">
            <a:extLst>
              <a:ext uri="{FF2B5EF4-FFF2-40B4-BE49-F238E27FC236}">
                <a16:creationId xmlns:a16="http://schemas.microsoft.com/office/drawing/2014/main" id="{0F411C74-57C5-F5B0-92E7-BF519F5DBAC1}"/>
              </a:ext>
            </a:extLst>
          </p:cNvPr>
          <p:cNvSpPr>
            <a:spLocks noGrp="1"/>
          </p:cNvSpPr>
          <p:nvPr>
            <p:ph idx="1"/>
          </p:nvPr>
        </p:nvSpPr>
        <p:spPr/>
        <p:txBody>
          <a:bodyPr>
            <a:normAutofit fontScale="25000" lnSpcReduction="20000"/>
          </a:bodyPr>
          <a:lstStyle/>
          <a:p>
            <a:pPr marL="45720" indent="0" algn="l">
              <a:buNone/>
            </a:pPr>
            <a:r>
              <a:rPr lang="sv-SE" sz="5600" b="0" i="0" dirty="0">
                <a:solidFill>
                  <a:srgbClr val="000000"/>
                </a:solidFill>
                <a:effectLst/>
                <a:latin typeface="Arial" panose="020B0604020202020204" pitchFamily="34" charset="0"/>
              </a:rPr>
              <a:t>Vad menas med O714, är det muskelengagemang eller endast vaginalslemhinna</a:t>
            </a:r>
          </a:p>
          <a:p>
            <a:pPr marL="320040" lvl="1" indent="0">
              <a:buNone/>
            </a:pPr>
            <a:r>
              <a:rPr lang="sv-SE" sz="5600" dirty="0">
                <a:solidFill>
                  <a:srgbClr val="000000"/>
                </a:solidFill>
                <a:latin typeface="Arial" panose="020B0604020202020204" pitchFamily="34" charset="0"/>
              </a:rPr>
              <a:t>Mellan tarmen och slidan finns inga muskler. Jag tolkar det som isolerad skada i slidväggen utan </a:t>
            </a:r>
            <a:r>
              <a:rPr lang="sv-SE" sz="5600" dirty="0" err="1">
                <a:solidFill>
                  <a:srgbClr val="000000"/>
                </a:solidFill>
                <a:latin typeface="Arial" panose="020B0604020202020204" pitchFamily="34" charset="0"/>
              </a:rPr>
              <a:t>muskeengagemang</a:t>
            </a:r>
            <a:r>
              <a:rPr lang="sv-SE" sz="5600" b="0" i="0" dirty="0">
                <a:solidFill>
                  <a:srgbClr val="000000"/>
                </a:solidFill>
                <a:effectLst/>
                <a:latin typeface="Arial" panose="020B0604020202020204" pitchFamily="34" charset="0"/>
              </a:rPr>
              <a:t>	</a:t>
            </a:r>
          </a:p>
          <a:p>
            <a:pPr marL="45720" indent="0" algn="l">
              <a:buNone/>
            </a:pPr>
            <a:r>
              <a:rPr lang="sv-SE" sz="5600" b="0" i="0" dirty="0">
                <a:solidFill>
                  <a:srgbClr val="000000"/>
                </a:solidFill>
                <a:effectLst/>
                <a:latin typeface="Arial" panose="020B0604020202020204" pitchFamily="34" charset="0"/>
              </a:rPr>
              <a:t>Känns fel att rubriken är </a:t>
            </a:r>
            <a:r>
              <a:rPr lang="sv-SE" sz="5600" b="0" i="0" dirty="0" err="1">
                <a:solidFill>
                  <a:srgbClr val="000000"/>
                </a:solidFill>
                <a:effectLst/>
                <a:latin typeface="Arial" panose="020B0604020202020204" pitchFamily="34" charset="0"/>
              </a:rPr>
              <a:t>perinealskador</a:t>
            </a:r>
            <a:r>
              <a:rPr lang="sv-SE" sz="5600" b="0" i="0" dirty="0">
                <a:solidFill>
                  <a:srgbClr val="000000"/>
                </a:solidFill>
                <a:effectLst/>
                <a:latin typeface="Arial" panose="020B0604020202020204" pitchFamily="34" charset="0"/>
              </a:rPr>
              <a:t> när vi talar om att det ska benämnas bristningar samt att skadan/bristningen kan vara i endast vagina eller </a:t>
            </a:r>
            <a:r>
              <a:rPr lang="sv-SE" sz="5600" b="0" i="0" dirty="0" err="1">
                <a:solidFill>
                  <a:srgbClr val="000000"/>
                </a:solidFill>
                <a:effectLst/>
                <a:latin typeface="Arial" panose="020B0604020202020204" pitchFamily="34" charset="0"/>
              </a:rPr>
              <a:t>labia</a:t>
            </a:r>
            <a:r>
              <a:rPr lang="sv-SE" sz="5600" dirty="0">
                <a:solidFill>
                  <a:srgbClr val="000000"/>
                </a:solidFill>
                <a:latin typeface="Arial" panose="020B0604020202020204" pitchFamily="34" charset="0"/>
              </a:rPr>
              <a:t>	</a:t>
            </a:r>
            <a:r>
              <a:rPr lang="sv-SE" sz="5600" b="0" i="0" dirty="0">
                <a:solidFill>
                  <a:srgbClr val="000000"/>
                </a:solidFill>
                <a:effectLst/>
                <a:latin typeface="Arial" panose="020B0604020202020204" pitchFamily="34" charset="0"/>
              </a:rPr>
              <a:t> </a:t>
            </a:r>
          </a:p>
          <a:p>
            <a:pPr marL="45720" indent="0" algn="l">
              <a:buNone/>
            </a:pPr>
            <a:r>
              <a:rPr lang="sv-SE" sz="5600" b="0" i="0" dirty="0">
                <a:solidFill>
                  <a:srgbClr val="000000"/>
                </a:solidFill>
                <a:effectLst/>
                <a:latin typeface="Arial" panose="020B0604020202020204" pitchFamily="34" charset="0"/>
              </a:rPr>
              <a:t>	Det är sen gammalt när man bara tittade utanpå….</a:t>
            </a:r>
          </a:p>
          <a:p>
            <a:pPr marL="45720" indent="0" algn="l">
              <a:buNone/>
            </a:pPr>
            <a:r>
              <a:rPr lang="sv-SE" sz="5600" b="0" i="0" dirty="0">
                <a:solidFill>
                  <a:srgbClr val="000000"/>
                </a:solidFill>
                <a:effectLst/>
                <a:latin typeface="Arial" panose="020B0604020202020204" pitchFamily="34" charset="0"/>
              </a:rPr>
              <a:t>Ska inte ej svensktalande kvinnor anmälas i </a:t>
            </a:r>
            <a:r>
              <a:rPr lang="sv-SE" sz="5600" b="0" i="0" dirty="0" err="1">
                <a:solidFill>
                  <a:srgbClr val="000000"/>
                </a:solidFill>
                <a:effectLst/>
                <a:latin typeface="Arial" panose="020B0604020202020204" pitchFamily="34" charset="0"/>
              </a:rPr>
              <a:t>gynop</a:t>
            </a:r>
            <a:r>
              <a:rPr lang="sv-SE" sz="5600" b="0" i="0" dirty="0">
                <a:solidFill>
                  <a:srgbClr val="000000"/>
                </a:solidFill>
                <a:effectLst/>
                <a:latin typeface="Arial" panose="020B0604020202020204" pitchFamily="34" charset="0"/>
              </a:rPr>
              <a:t> trots att de kanske inte kan svara på enkäter, för statistikens skull?</a:t>
            </a:r>
          </a:p>
          <a:p>
            <a:pPr marL="45720" indent="0" algn="l">
              <a:buNone/>
            </a:pPr>
            <a:r>
              <a:rPr lang="sv-SE" sz="5600" b="0" i="0" dirty="0">
                <a:solidFill>
                  <a:srgbClr val="000000"/>
                </a:solidFill>
                <a:effectLst/>
                <a:latin typeface="Arial" panose="020B0604020202020204" pitchFamily="34" charset="0"/>
              </a:rPr>
              <a:t>	Helt OK att ha med även inte svensktalande kvinnor.</a:t>
            </a:r>
          </a:p>
          <a:p>
            <a:pPr marL="45720" indent="0" algn="l">
              <a:buNone/>
            </a:pPr>
            <a:r>
              <a:rPr lang="sv-SE" sz="5600" b="0" i="0" dirty="0">
                <a:solidFill>
                  <a:srgbClr val="000000"/>
                </a:solidFill>
                <a:effectLst/>
                <a:latin typeface="Arial" panose="020B0604020202020204" pitchFamily="34" charset="0"/>
              </a:rPr>
              <a:t>Den inre sfinktern, kan man palpera den och </a:t>
            </a:r>
            <a:r>
              <a:rPr lang="sv-SE" sz="5600" b="0" i="0" dirty="0" err="1">
                <a:solidFill>
                  <a:srgbClr val="000000"/>
                </a:solidFill>
                <a:effectLst/>
                <a:latin typeface="Arial" panose="020B0604020202020204" pitchFamily="34" charset="0"/>
              </a:rPr>
              <a:t>isf</a:t>
            </a:r>
            <a:r>
              <a:rPr lang="sv-SE" sz="5600" b="0" i="0" dirty="0">
                <a:solidFill>
                  <a:srgbClr val="000000"/>
                </a:solidFill>
                <a:effectLst/>
                <a:latin typeface="Arial" panose="020B0604020202020204" pitchFamily="34" charset="0"/>
              </a:rPr>
              <a:t> hur/var? Kan man se den för blotta ögat om man har en isolerad skada på bara den interna när den externa är hel? Hur långt in sträcker sig den interna sfinktern?</a:t>
            </a:r>
          </a:p>
          <a:p>
            <a:pPr marL="45720" indent="0" algn="l">
              <a:buNone/>
            </a:pPr>
            <a:r>
              <a:rPr lang="sv-SE" sz="5600" b="0" i="0" dirty="0">
                <a:solidFill>
                  <a:srgbClr val="444444"/>
                </a:solidFill>
                <a:effectLst/>
                <a:latin typeface="Helvetica Neue"/>
              </a:rPr>
              <a:t>Den interna sfinktern är en förtjockning av det glatta muskellagret i tarmväggen och styrs inte viljemässigt. Den är 4 - 5 mm tjock och ca 2 cm lång. Den fortsätter ovanför analkanalen men är där tunnare, ca 2 mm. Den står för runt 70 % av vilotrycket i analkanalen och ser till att analkanalens mynning inte står öppen.</a:t>
            </a:r>
            <a:endParaRPr lang="sv-SE" sz="5600" b="0" i="0" dirty="0">
              <a:solidFill>
                <a:srgbClr val="000000"/>
              </a:solidFill>
              <a:effectLst/>
              <a:latin typeface="Arial" panose="020B0604020202020204" pitchFamily="34" charset="0"/>
            </a:endParaRPr>
          </a:p>
          <a:p>
            <a:pPr marL="45720" indent="0" algn="l">
              <a:buNone/>
            </a:pPr>
            <a:r>
              <a:rPr lang="sv-SE" sz="5600" b="0" i="0" dirty="0">
                <a:solidFill>
                  <a:srgbClr val="000000"/>
                </a:solidFill>
                <a:effectLst/>
                <a:latin typeface="Arial" panose="020B0604020202020204" pitchFamily="34" charset="0"/>
              </a:rPr>
              <a:t>Vad är de vita trådarna som ses i botten på bristning ibland, är det den interna sfinktern? </a:t>
            </a:r>
          </a:p>
          <a:p>
            <a:pPr marL="45720" indent="0" algn="l">
              <a:buNone/>
            </a:pPr>
            <a:r>
              <a:rPr lang="sv-SE" sz="5600" b="0" i="0" dirty="0">
                <a:solidFill>
                  <a:srgbClr val="000000"/>
                </a:solidFill>
                <a:effectLst/>
                <a:latin typeface="Arial" panose="020B0604020202020204" pitchFamily="34" charset="0"/>
              </a:rPr>
              <a:t>Trådar låter mer som rektovaginal fascia. Sfinktern är mer som en svål om det är i analkanalen. </a:t>
            </a:r>
          </a:p>
          <a:p>
            <a:pPr marL="45720" indent="0" algn="l">
              <a:buNone/>
            </a:pPr>
            <a:r>
              <a:rPr lang="sv-SE" sz="5600" b="0" i="0" dirty="0">
                <a:solidFill>
                  <a:srgbClr val="000000"/>
                </a:solidFill>
                <a:effectLst/>
                <a:latin typeface="Arial" panose="020B0604020202020204" pitchFamily="34" charset="0"/>
              </a:rPr>
              <a:t> </a:t>
            </a:r>
            <a:endParaRPr lang="sv-SE" sz="5600" b="0" i="0" dirty="0">
              <a:solidFill>
                <a:srgbClr val="222222"/>
              </a:solidFill>
              <a:effectLst/>
              <a:latin typeface="Arial" panose="020B0604020202020204" pitchFamily="34" charset="0"/>
            </a:endParaRPr>
          </a:p>
          <a:p>
            <a:pPr marL="45720" indent="0" algn="l">
              <a:buNone/>
            </a:pPr>
            <a:r>
              <a:rPr lang="sv-SE" sz="5600" dirty="0">
                <a:solidFill>
                  <a:srgbClr val="000000"/>
                </a:solidFill>
                <a:latin typeface="Arial" panose="020B0604020202020204" pitchFamily="34" charset="0"/>
              </a:rPr>
              <a:t>F</a:t>
            </a:r>
            <a:r>
              <a:rPr lang="sv-SE" sz="5600" b="0" i="0" dirty="0">
                <a:solidFill>
                  <a:srgbClr val="000000"/>
                </a:solidFill>
                <a:effectLst/>
                <a:latin typeface="Arial" panose="020B0604020202020204" pitchFamily="34" charset="0"/>
              </a:rPr>
              <a:t>örlossningen Karlskrona</a:t>
            </a:r>
            <a:endParaRPr lang="sv-SE" sz="5600" b="0" i="0" dirty="0">
              <a:solidFill>
                <a:srgbClr val="222222"/>
              </a:solidFill>
              <a:effectLst/>
              <a:latin typeface="Arial" panose="020B0604020202020204" pitchFamily="34" charset="0"/>
            </a:endParaRPr>
          </a:p>
          <a:p>
            <a:endParaRPr lang="sv-SE" dirty="0"/>
          </a:p>
        </p:txBody>
      </p:sp>
    </p:spTree>
    <p:extLst>
      <p:ext uri="{BB962C8B-B14F-4D97-AF65-F5344CB8AC3E}">
        <p14:creationId xmlns:p14="http://schemas.microsoft.com/office/powerpoint/2010/main" val="375204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57AB87-B76E-0AD1-2DA0-AE9E805A55EE}"/>
              </a:ext>
            </a:extLst>
          </p:cNvPr>
          <p:cNvSpPr>
            <a:spLocks noGrp="1"/>
          </p:cNvSpPr>
          <p:nvPr>
            <p:ph type="title"/>
          </p:nvPr>
        </p:nvSpPr>
        <p:spPr/>
        <p:txBody>
          <a:bodyPr/>
          <a:lstStyle/>
          <a:p>
            <a:r>
              <a:rPr lang="sv-SE" dirty="0"/>
              <a:t>Sårruptur</a:t>
            </a:r>
          </a:p>
        </p:txBody>
      </p:sp>
      <p:sp>
        <p:nvSpPr>
          <p:cNvPr id="4" name="Rectangle 1">
            <a:extLst>
              <a:ext uri="{FF2B5EF4-FFF2-40B4-BE49-F238E27FC236}">
                <a16:creationId xmlns:a16="http://schemas.microsoft.com/office/drawing/2014/main" id="{2DFDFB96-2977-CD98-0535-15A803C0C810}"/>
              </a:ext>
            </a:extLst>
          </p:cNvPr>
          <p:cNvSpPr>
            <a:spLocks noGrp="1" noChangeArrowheads="1"/>
          </p:cNvSpPr>
          <p:nvPr>
            <p:ph sz="quarter" idx="13"/>
          </p:nvPr>
        </p:nvSpPr>
        <p:spPr bwMode="auto">
          <a:xfrm>
            <a:off x="228480" y="1823381"/>
            <a:ext cx="11748729"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171450" indent="-171450" eaLnBrk="0" fontAlgn="base" hangingPunct="0">
              <a:lnSpc>
                <a:spcPct val="100000"/>
              </a:lnSpc>
              <a:spcBef>
                <a:spcPct val="0"/>
              </a:spcBef>
              <a:spcAft>
                <a:spcPct val="0"/>
              </a:spcAft>
              <a:buSzTx/>
            </a:pPr>
            <a:r>
              <a:rPr kumimoji="0" lang="sv-SE" altLang="sv-SE" b="0" i="0" u="none" strike="noStrike" cap="none" normalizeH="0" baseline="0" dirty="0">
                <a:ln>
                  <a:noFill/>
                </a:ln>
                <a:solidFill>
                  <a:schemeClr val="bg1"/>
                </a:solidFill>
                <a:effectLst/>
                <a:latin typeface="Helvetica Neue"/>
                <a:ea typeface="Times New Roman" panose="02020603050405020304" pitchFamily="18" charset="0"/>
              </a:rPr>
              <a:t>Ett suturerat klipp eller bristning kan gå upp, ibland helt och ibland endast enstaka stygn. </a:t>
            </a:r>
          </a:p>
          <a:p>
            <a:pPr marL="171450" indent="-171450" eaLnBrk="0" fontAlgn="base" hangingPunct="0">
              <a:lnSpc>
                <a:spcPct val="100000"/>
              </a:lnSpc>
              <a:spcBef>
                <a:spcPct val="0"/>
              </a:spcBef>
              <a:spcAft>
                <a:spcPct val="0"/>
              </a:spcAft>
              <a:buSzTx/>
            </a:pPr>
            <a:r>
              <a:rPr kumimoji="0" lang="sv-SE" altLang="sv-SE" b="0" i="0" u="none" strike="noStrike" cap="none" normalizeH="0" baseline="0" dirty="0">
                <a:ln>
                  <a:noFill/>
                </a:ln>
                <a:solidFill>
                  <a:schemeClr val="bg1"/>
                </a:solidFill>
                <a:effectLst/>
                <a:latin typeface="Helvetica Neue"/>
                <a:ea typeface="Times New Roman" panose="02020603050405020304" pitchFamily="18" charset="0"/>
              </a:rPr>
              <a:t>Detta kallas sårruptur. </a:t>
            </a:r>
          </a:p>
          <a:p>
            <a:pPr marL="171450" indent="-171450" eaLnBrk="0" fontAlgn="base" hangingPunct="0">
              <a:lnSpc>
                <a:spcPct val="100000"/>
              </a:lnSpc>
              <a:spcBef>
                <a:spcPct val="0"/>
              </a:spcBef>
              <a:spcAft>
                <a:spcPct val="0"/>
              </a:spcAft>
              <a:buSzTx/>
            </a:pPr>
            <a:r>
              <a:rPr kumimoji="0" lang="sv-SE" altLang="sv-SE" b="0" i="0" u="none" strike="noStrike" cap="none" normalizeH="0" baseline="0" dirty="0">
                <a:ln>
                  <a:noFill/>
                </a:ln>
                <a:solidFill>
                  <a:schemeClr val="bg1"/>
                </a:solidFill>
                <a:effectLst/>
                <a:latin typeface="Helvetica Neue"/>
                <a:ea typeface="Times New Roman" panose="02020603050405020304" pitchFamily="18" charset="0"/>
              </a:rPr>
              <a:t>Det vanligaste är att det börjar med ökande smärta i området som tecken på en infektion </a:t>
            </a:r>
          </a:p>
          <a:p>
            <a:pPr marL="0" indent="0" eaLnBrk="0" fontAlgn="base" hangingPunct="0">
              <a:lnSpc>
                <a:spcPct val="100000"/>
              </a:lnSpc>
              <a:spcBef>
                <a:spcPct val="0"/>
              </a:spcBef>
              <a:spcAft>
                <a:spcPct val="0"/>
              </a:spcAft>
              <a:buSzTx/>
              <a:buNone/>
            </a:pPr>
            <a:r>
              <a:rPr kumimoji="0" lang="sv-SE" altLang="sv-SE" b="0" i="0" u="none" strike="noStrike" cap="none" normalizeH="0" baseline="0" dirty="0">
                <a:ln>
                  <a:noFill/>
                </a:ln>
                <a:solidFill>
                  <a:schemeClr val="bg1"/>
                </a:solidFill>
                <a:effectLst/>
                <a:latin typeface="Helvetica Neue"/>
                <a:ea typeface="Times New Roman" panose="02020603050405020304" pitchFamily="18" charset="0"/>
              </a:rPr>
              <a:t>och kring dag 5-7 går stygnen upp. </a:t>
            </a:r>
          </a:p>
          <a:p>
            <a:pPr marL="171450" indent="-171450" eaLnBrk="0" fontAlgn="base" hangingPunct="0">
              <a:lnSpc>
                <a:spcPct val="100000"/>
              </a:lnSpc>
              <a:spcBef>
                <a:spcPct val="0"/>
              </a:spcBef>
              <a:spcAft>
                <a:spcPct val="0"/>
              </a:spcAft>
              <a:buSzTx/>
            </a:pPr>
            <a:r>
              <a:rPr kumimoji="0" lang="sv-SE" altLang="sv-SE" b="0" i="0" u="none" strike="noStrike" cap="none" normalizeH="0" baseline="0" dirty="0">
                <a:ln>
                  <a:noFill/>
                </a:ln>
                <a:solidFill>
                  <a:schemeClr val="bg1"/>
                </a:solidFill>
                <a:effectLst/>
                <a:latin typeface="Helvetica Neue"/>
                <a:ea typeface="Times New Roman" panose="02020603050405020304" pitchFamily="18" charset="0"/>
              </a:rPr>
              <a:t>Förekomsten av sårruptur varierar mellan olika sammanställningar 0,21%-24,6% (Jones et al. 2019).</a:t>
            </a:r>
          </a:p>
          <a:p>
            <a:pPr marL="171450" indent="-171450" eaLnBrk="0" fontAlgn="base" hangingPunct="0">
              <a:lnSpc>
                <a:spcPct val="100000"/>
              </a:lnSpc>
              <a:spcBef>
                <a:spcPct val="0"/>
              </a:spcBef>
              <a:spcAft>
                <a:spcPct val="0"/>
              </a:spcAft>
              <a:buSzTx/>
            </a:pPr>
            <a:r>
              <a:rPr kumimoji="0" lang="sv-SE" altLang="sv-SE" b="0" i="0" u="none" strike="noStrike" cap="none" normalizeH="0" baseline="0" dirty="0">
                <a:ln>
                  <a:noFill/>
                </a:ln>
                <a:solidFill>
                  <a:schemeClr val="bg1"/>
                </a:solidFill>
                <a:effectLst/>
                <a:latin typeface="Helvetica Neue"/>
                <a:ea typeface="Times New Roman" panose="02020603050405020304" pitchFamily="18" charset="0"/>
              </a:rPr>
              <a:t> Kvinnor med högre BMI verkar ha lägre risk för sårkomplikationer (Hjertberg et al. 2022). </a:t>
            </a:r>
          </a:p>
          <a:p>
            <a:pPr marL="171450" indent="-171450" eaLnBrk="0" fontAlgn="base" hangingPunct="0">
              <a:lnSpc>
                <a:spcPct val="100000"/>
              </a:lnSpc>
              <a:spcBef>
                <a:spcPct val="0"/>
              </a:spcBef>
              <a:spcAft>
                <a:spcPct val="0"/>
              </a:spcAft>
              <a:buSzTx/>
            </a:pPr>
            <a:r>
              <a:rPr kumimoji="0" lang="sv-SE" altLang="sv-SE" b="0" i="0" u="none" strike="noStrike" cap="none" normalizeH="0" baseline="0" dirty="0">
                <a:ln>
                  <a:noFill/>
                </a:ln>
                <a:solidFill>
                  <a:schemeClr val="bg1"/>
                </a:solidFill>
                <a:effectLst/>
                <a:latin typeface="Helvetica Neue"/>
                <a:ea typeface="Times New Roman" panose="02020603050405020304" pitchFamily="18" charset="0"/>
              </a:rPr>
              <a:t>Det är lite vanligare med sårkomplikationer efter klipp (Gommesen et al. 2019). </a:t>
            </a:r>
          </a:p>
          <a:p>
            <a:pPr marL="171450" indent="-171450" eaLnBrk="0" fontAlgn="base" hangingPunct="0">
              <a:lnSpc>
                <a:spcPct val="100000"/>
              </a:lnSpc>
              <a:spcBef>
                <a:spcPct val="0"/>
              </a:spcBef>
              <a:spcAft>
                <a:spcPct val="0"/>
              </a:spcAft>
              <a:buSzTx/>
            </a:pPr>
            <a:r>
              <a:rPr kumimoji="0" lang="sv-SE" altLang="sv-SE" b="0" i="0" u="none" strike="noStrike" cap="none" normalizeH="0" baseline="0" dirty="0">
                <a:ln>
                  <a:noFill/>
                </a:ln>
                <a:solidFill>
                  <a:schemeClr val="bg1"/>
                </a:solidFill>
                <a:effectLst/>
                <a:latin typeface="Helvetica Neue"/>
                <a:ea typeface="Times New Roman" panose="02020603050405020304" pitchFamily="18" charset="0"/>
              </a:rPr>
              <a:t>Det är inte säkerställt om profylaktisk antibiotika ska ges till alla som får ett klipp (</a:t>
            </a:r>
            <a:r>
              <a:rPr kumimoji="0" lang="sv-SE" altLang="sv-SE" b="0" i="0" u="none" strike="noStrike" cap="none" normalizeH="0" baseline="0" dirty="0" err="1">
                <a:ln>
                  <a:noFill/>
                </a:ln>
                <a:solidFill>
                  <a:schemeClr val="bg1"/>
                </a:solidFill>
                <a:effectLst/>
                <a:latin typeface="Helvetica Neue"/>
                <a:ea typeface="Times New Roman" panose="02020603050405020304" pitchFamily="18" charset="0"/>
              </a:rPr>
              <a:t>Bonet</a:t>
            </a:r>
            <a:r>
              <a:rPr kumimoji="0" lang="sv-SE" altLang="sv-SE" b="0" i="0" u="none" strike="noStrike" cap="none" normalizeH="0" baseline="0" dirty="0">
                <a:ln>
                  <a:noFill/>
                </a:ln>
                <a:solidFill>
                  <a:schemeClr val="bg1"/>
                </a:solidFill>
                <a:effectLst/>
                <a:latin typeface="Helvetica Neue"/>
                <a:ea typeface="Times New Roman" panose="02020603050405020304" pitchFamily="18" charset="0"/>
              </a:rPr>
              <a:t> et al. 2017), </a:t>
            </a:r>
          </a:p>
          <a:p>
            <a:pPr marL="171450" indent="-171450" eaLnBrk="0" fontAlgn="base" hangingPunct="0">
              <a:lnSpc>
                <a:spcPct val="100000"/>
              </a:lnSpc>
              <a:spcBef>
                <a:spcPct val="0"/>
              </a:spcBef>
              <a:spcAft>
                <a:spcPct val="0"/>
              </a:spcAft>
              <a:buSzTx/>
            </a:pPr>
            <a:r>
              <a:rPr kumimoji="0" lang="sv-SE" altLang="sv-SE" b="0" i="0" u="none" strike="noStrike" cap="none" normalizeH="0" baseline="0" dirty="0">
                <a:ln>
                  <a:noFill/>
                </a:ln>
                <a:solidFill>
                  <a:schemeClr val="bg1"/>
                </a:solidFill>
                <a:effectLst/>
                <a:latin typeface="Helvetica Neue"/>
                <a:ea typeface="Times New Roman" panose="02020603050405020304" pitchFamily="18" charset="0"/>
              </a:rPr>
              <a:t>men det finns anledning att tro det utifrån studier på instrumentell förlossning med hög andel klipp</a:t>
            </a:r>
          </a:p>
          <a:p>
            <a:pPr marL="0" indent="0" eaLnBrk="0" fontAlgn="base" hangingPunct="0">
              <a:lnSpc>
                <a:spcPct val="100000"/>
              </a:lnSpc>
              <a:spcBef>
                <a:spcPct val="0"/>
              </a:spcBef>
              <a:spcAft>
                <a:spcPct val="0"/>
              </a:spcAft>
              <a:buSzTx/>
              <a:buNone/>
            </a:pPr>
            <a:r>
              <a:rPr kumimoji="0" lang="sv-SE" altLang="sv-SE" b="0" i="0" u="none" strike="noStrike" cap="none" normalizeH="0" baseline="0" dirty="0">
                <a:ln>
                  <a:noFill/>
                </a:ln>
                <a:solidFill>
                  <a:schemeClr val="bg1"/>
                </a:solidFill>
                <a:effectLst/>
                <a:latin typeface="Helvetica Neue"/>
                <a:ea typeface="Times New Roman" panose="02020603050405020304" pitchFamily="18" charset="0"/>
              </a:rPr>
              <a:t>(</a:t>
            </a:r>
            <a:r>
              <a:rPr kumimoji="0" lang="sv-SE" altLang="sv-SE" b="0" i="0" u="none" strike="noStrike" cap="none" normalizeH="0" baseline="0" dirty="0" err="1">
                <a:ln>
                  <a:noFill/>
                </a:ln>
                <a:solidFill>
                  <a:schemeClr val="bg1"/>
                </a:solidFill>
                <a:effectLst/>
                <a:latin typeface="Helvetica Neue"/>
                <a:ea typeface="Times New Roman" panose="02020603050405020304" pitchFamily="18" charset="0"/>
              </a:rPr>
              <a:t>Liabsuetrakul</a:t>
            </a:r>
            <a:r>
              <a:rPr kumimoji="0" lang="sv-SE" altLang="sv-SE" b="0" i="0" u="none" strike="noStrike" cap="none" normalizeH="0" baseline="0" dirty="0">
                <a:ln>
                  <a:noFill/>
                </a:ln>
                <a:solidFill>
                  <a:schemeClr val="bg1"/>
                </a:solidFill>
                <a:effectLst/>
                <a:latin typeface="Helvetica Neue"/>
                <a:ea typeface="Times New Roman" panose="02020603050405020304" pitchFamily="18" charset="0"/>
              </a:rPr>
              <a:t> et al. 2020).  </a:t>
            </a:r>
          </a:p>
          <a:p>
            <a:pPr marL="171450" indent="-171450" eaLnBrk="0" fontAlgn="base" hangingPunct="0">
              <a:lnSpc>
                <a:spcPct val="100000"/>
              </a:lnSpc>
              <a:spcBef>
                <a:spcPct val="0"/>
              </a:spcBef>
              <a:spcAft>
                <a:spcPct val="0"/>
              </a:spcAft>
              <a:buSzTx/>
            </a:pPr>
            <a:r>
              <a:rPr kumimoji="0" lang="sv-SE" altLang="sv-SE" b="0" i="0" u="none" strike="noStrike" cap="none" normalizeH="0" baseline="0" dirty="0">
                <a:ln>
                  <a:noFill/>
                </a:ln>
                <a:solidFill>
                  <a:schemeClr val="bg1"/>
                </a:solidFill>
                <a:effectLst/>
                <a:latin typeface="Helvetica Neue"/>
                <a:ea typeface="Times New Roman" panose="02020603050405020304" pitchFamily="18" charset="0"/>
              </a:rPr>
              <a:t>Riskerna med  förebyggande antibiotikabehandling behöver vägas mot nyttan i varje enskilt fall.</a:t>
            </a:r>
            <a:endParaRPr kumimoji="0" lang="sv-SE" altLang="sv-SE"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333399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5573527-4CA1-8441-4474-84AE5B6010AC}"/>
              </a:ext>
            </a:extLst>
          </p:cNvPr>
          <p:cNvSpPr>
            <a:spLocks noGrp="1" noChangeArrowheads="1"/>
          </p:cNvSpPr>
          <p:nvPr>
            <p:ph sz="quarter" idx="13"/>
          </p:nvPr>
        </p:nvSpPr>
        <p:spPr bwMode="auto">
          <a:xfrm>
            <a:off x="288160" y="1997839"/>
            <a:ext cx="1161568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sv-SE" altLang="sv-SE" b="0" i="0" u="none" strike="noStrike" cap="none" normalizeH="0" baseline="0" dirty="0">
                <a:ln>
                  <a:noFill/>
                </a:ln>
                <a:solidFill>
                  <a:schemeClr val="bg1"/>
                </a:solidFill>
                <a:effectLst/>
                <a:latin typeface="Helvetica Neue" charset="0"/>
                <a:ea typeface="Times New Roman" panose="02020603050405020304" pitchFamily="18" charset="0"/>
              </a:rPr>
              <a:t>Bristningar och klipp som går upp kan ofta </a:t>
            </a:r>
            <a:r>
              <a:rPr kumimoji="0" lang="sv-SE" altLang="sv-SE" b="0" i="0" u="none" strike="noStrike" cap="none" normalizeH="0" baseline="0" dirty="0" err="1">
                <a:ln>
                  <a:noFill/>
                </a:ln>
                <a:solidFill>
                  <a:schemeClr val="bg1"/>
                </a:solidFill>
                <a:effectLst/>
                <a:latin typeface="Helvetica Neue" charset="0"/>
                <a:ea typeface="Times New Roman" panose="02020603050405020304" pitchFamily="18" charset="0"/>
              </a:rPr>
              <a:t>resutureras</a:t>
            </a:r>
            <a:r>
              <a:rPr kumimoji="0" lang="sv-SE" altLang="sv-SE" b="0" i="0" u="none" strike="noStrike" cap="none" normalizeH="0" baseline="0" dirty="0">
                <a:ln>
                  <a:noFill/>
                </a:ln>
                <a:solidFill>
                  <a:schemeClr val="bg1"/>
                </a:solidFill>
                <a:effectLst/>
                <a:latin typeface="Helvetica Neue" charset="0"/>
                <a:ea typeface="Times New Roman" panose="02020603050405020304" pitchFamily="18" charset="0"/>
              </a:rPr>
              <a:t> inom de första veckorna.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sv-SE" altLang="sv-SE" b="0" i="0" u="none" strike="noStrike" cap="none" normalizeH="0" baseline="0" dirty="0">
                <a:ln>
                  <a:noFill/>
                </a:ln>
                <a:solidFill>
                  <a:schemeClr val="bg1"/>
                </a:solidFill>
                <a:effectLst/>
                <a:latin typeface="Helvetica Neue" charset="0"/>
                <a:ea typeface="Times New Roman" panose="02020603050405020304" pitchFamily="18" charset="0"/>
              </a:rPr>
              <a:t>Det saknas ännu  evidens för att rekommendera </a:t>
            </a:r>
            <a:r>
              <a:rPr kumimoji="0" lang="sv-SE" altLang="sv-SE" b="0" i="0" u="none" strike="noStrike" cap="none" normalizeH="0" baseline="0" dirty="0" err="1">
                <a:ln>
                  <a:noFill/>
                </a:ln>
                <a:solidFill>
                  <a:schemeClr val="bg1"/>
                </a:solidFill>
                <a:effectLst/>
                <a:latin typeface="Helvetica Neue" charset="0"/>
                <a:ea typeface="Times New Roman" panose="02020603050405020304" pitchFamily="18" charset="0"/>
              </a:rPr>
              <a:t>resuturering</a:t>
            </a:r>
            <a:r>
              <a:rPr kumimoji="0" lang="sv-SE" altLang="sv-SE" b="0" i="0" u="none" strike="noStrike" cap="none" normalizeH="0" baseline="0" dirty="0">
                <a:ln>
                  <a:noFill/>
                </a:ln>
                <a:solidFill>
                  <a:schemeClr val="bg1"/>
                </a:solidFill>
                <a:effectLst/>
                <a:latin typeface="Helvetica Neue" charset="0"/>
                <a:ea typeface="Times New Roman" panose="02020603050405020304" pitchFamily="18" charset="0"/>
              </a:rPr>
              <a:t> framför konservativ behandling, </a:t>
            </a:r>
          </a:p>
          <a:p>
            <a:pPr marL="0" marR="0" lvl="0" indent="0" algn="l" defTabSz="914400" rtl="0" eaLnBrk="0" fontAlgn="base" latinLnBrk="0" hangingPunct="0">
              <a:lnSpc>
                <a:spcPct val="100000"/>
              </a:lnSpc>
              <a:spcBef>
                <a:spcPct val="0"/>
              </a:spcBef>
              <a:spcAft>
                <a:spcPct val="0"/>
              </a:spcAft>
              <a:buClrTx/>
              <a:buSzTx/>
              <a:buNone/>
              <a:tabLst/>
            </a:pPr>
            <a:r>
              <a:rPr kumimoji="0" lang="sv-SE" altLang="sv-SE" b="0" i="0" u="none" strike="noStrike" cap="none" normalizeH="0" baseline="0" dirty="0">
                <a:ln>
                  <a:noFill/>
                </a:ln>
                <a:solidFill>
                  <a:schemeClr val="bg1"/>
                </a:solidFill>
                <a:effectLst/>
                <a:latin typeface="Helvetica Neue" charset="0"/>
                <a:ea typeface="Times New Roman" panose="02020603050405020304" pitchFamily="18" charset="0"/>
              </a:rPr>
              <a:t>eller tvärtom (Dudley 2013).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sv-SE" altLang="sv-SE" b="0" i="0" u="none" strike="noStrike" cap="none" normalizeH="0" baseline="0" dirty="0">
                <a:ln>
                  <a:noFill/>
                </a:ln>
                <a:solidFill>
                  <a:schemeClr val="bg1"/>
                </a:solidFill>
                <a:effectLst/>
                <a:latin typeface="Helvetica Neue" charset="0"/>
                <a:ea typeface="Times New Roman" panose="02020603050405020304" pitchFamily="18" charset="0"/>
              </a:rPr>
              <a:t>Det pågår svenska studier.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sv-SE" altLang="sv-SE" b="0" i="0" u="none" strike="noStrike" cap="none" normalizeH="0" baseline="0" dirty="0">
                <a:ln>
                  <a:noFill/>
                </a:ln>
                <a:solidFill>
                  <a:schemeClr val="bg1"/>
                </a:solidFill>
                <a:effectLst/>
                <a:latin typeface="Helvetica Neue" charset="0"/>
                <a:ea typeface="Times New Roman" panose="02020603050405020304" pitchFamily="18" charset="0"/>
              </a:rPr>
              <a:t>Fördelar med </a:t>
            </a:r>
            <a:r>
              <a:rPr kumimoji="0" lang="sv-SE" altLang="sv-SE" b="0" i="0" u="none" strike="noStrike" cap="none" normalizeH="0" baseline="0" dirty="0" err="1">
                <a:ln>
                  <a:noFill/>
                </a:ln>
                <a:solidFill>
                  <a:schemeClr val="bg1"/>
                </a:solidFill>
                <a:effectLst/>
                <a:latin typeface="Helvetica Neue" charset="0"/>
                <a:ea typeface="Times New Roman" panose="02020603050405020304" pitchFamily="18" charset="0"/>
              </a:rPr>
              <a:t>resuturering</a:t>
            </a:r>
            <a:r>
              <a:rPr kumimoji="0" lang="sv-SE" altLang="sv-SE" b="0" i="0" u="none" strike="noStrike" cap="none" normalizeH="0" baseline="0" dirty="0">
                <a:ln>
                  <a:noFill/>
                </a:ln>
                <a:solidFill>
                  <a:schemeClr val="bg1"/>
                </a:solidFill>
                <a:effectLst/>
                <a:latin typeface="Helvetica Neue" charset="0"/>
                <a:ea typeface="Times New Roman" panose="02020603050405020304" pitchFamily="18" charset="0"/>
              </a:rPr>
              <a:t> kan vara mindre smärta och bättre slutresultat (</a:t>
            </a:r>
            <a:r>
              <a:rPr kumimoji="0" lang="sv-SE" altLang="sv-SE" b="0" i="0" u="none" strike="noStrike" cap="none" normalizeH="0" baseline="0" dirty="0" err="1">
                <a:ln>
                  <a:noFill/>
                </a:ln>
                <a:solidFill>
                  <a:schemeClr val="bg1"/>
                </a:solidFill>
                <a:effectLst/>
                <a:latin typeface="Helvetica Neue" charset="0"/>
                <a:ea typeface="Times New Roman" panose="02020603050405020304" pitchFamily="18" charset="0"/>
              </a:rPr>
              <a:t>Okeahialam</a:t>
            </a:r>
            <a:r>
              <a:rPr kumimoji="0" lang="sv-SE" altLang="sv-SE" b="0" i="0" u="none" strike="noStrike" cap="none" normalizeH="0" baseline="0" dirty="0">
                <a:ln>
                  <a:noFill/>
                </a:ln>
                <a:solidFill>
                  <a:schemeClr val="bg1"/>
                </a:solidFill>
                <a:effectLst/>
                <a:latin typeface="Helvetica Neue" charset="0"/>
                <a:ea typeface="Times New Roman" panose="02020603050405020304" pitchFamily="18" charset="0"/>
              </a:rPr>
              <a:t> et al. 2020).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sv-SE" altLang="sv-SE" b="0" i="0" u="none" strike="noStrike" cap="none" normalizeH="0" baseline="0" dirty="0">
                <a:ln>
                  <a:noFill/>
                </a:ln>
                <a:solidFill>
                  <a:schemeClr val="bg1"/>
                </a:solidFill>
                <a:effectLst/>
                <a:latin typeface="Helvetica Neue" charset="0"/>
                <a:ea typeface="Times New Roman" panose="02020603050405020304" pitchFamily="18" charset="0"/>
              </a:rPr>
              <a:t>Orsaken till sårruptur ofta en sårinfektion som då behöver behandlas först,</a:t>
            </a:r>
          </a:p>
          <a:p>
            <a:pPr marL="0" marR="0" lvl="0" indent="0" algn="l" defTabSz="914400" rtl="0" eaLnBrk="0" fontAlgn="base" latinLnBrk="0" hangingPunct="0">
              <a:lnSpc>
                <a:spcPct val="100000"/>
              </a:lnSpc>
              <a:spcBef>
                <a:spcPct val="0"/>
              </a:spcBef>
              <a:spcAft>
                <a:spcPct val="0"/>
              </a:spcAft>
              <a:buClrTx/>
              <a:buSzTx/>
              <a:buNone/>
              <a:tabLst/>
            </a:pPr>
            <a:r>
              <a:rPr kumimoji="0" lang="sv-SE" altLang="sv-SE" b="0" i="0" u="none" strike="noStrike" cap="none" normalizeH="0" baseline="0" dirty="0">
                <a:ln>
                  <a:noFill/>
                </a:ln>
                <a:solidFill>
                  <a:schemeClr val="bg1"/>
                </a:solidFill>
                <a:effectLst/>
                <a:latin typeface="Helvetica Neue" charset="0"/>
                <a:ea typeface="Times New Roman" panose="02020603050405020304" pitchFamily="18" charset="0"/>
              </a:rPr>
              <a:t>förslagsvis med </a:t>
            </a:r>
            <a:r>
              <a:rPr kumimoji="0" lang="sv-SE" altLang="sv-SE" b="0" i="0" u="none" strike="noStrike" cap="none" normalizeH="0" baseline="0" dirty="0" err="1">
                <a:ln>
                  <a:noFill/>
                </a:ln>
                <a:solidFill>
                  <a:schemeClr val="bg1"/>
                </a:solidFill>
                <a:effectLst/>
                <a:latin typeface="Helvetica Neue" charset="0"/>
                <a:ea typeface="Times New Roman" panose="02020603050405020304" pitchFamily="18" charset="0"/>
              </a:rPr>
              <a:t>cefalosporin</a:t>
            </a:r>
            <a:r>
              <a:rPr kumimoji="0" lang="sv-SE" altLang="sv-SE" b="0" i="0" u="none" strike="noStrike" cap="none" normalizeH="0" baseline="0" dirty="0">
                <a:ln>
                  <a:noFill/>
                </a:ln>
                <a:solidFill>
                  <a:schemeClr val="bg1"/>
                </a:solidFill>
                <a:effectLst/>
                <a:latin typeface="Helvetica Neue" charset="0"/>
                <a:ea typeface="Times New Roman" panose="02020603050405020304" pitchFamily="18" charset="0"/>
              </a:rPr>
              <a:t> eller </a:t>
            </a:r>
            <a:r>
              <a:rPr kumimoji="0" lang="sv-SE" altLang="sv-SE" b="0" i="0" u="none" strike="noStrike" cap="none" normalizeH="0" baseline="0" dirty="0" err="1">
                <a:ln>
                  <a:noFill/>
                </a:ln>
                <a:solidFill>
                  <a:schemeClr val="bg1"/>
                </a:solidFill>
                <a:effectLst/>
                <a:latin typeface="Helvetica Neue" charset="0"/>
                <a:ea typeface="Times New Roman" panose="02020603050405020304" pitchFamily="18" charset="0"/>
              </a:rPr>
              <a:t>amoxicillin</a:t>
            </a:r>
            <a:r>
              <a:rPr kumimoji="0" lang="sv-SE" altLang="sv-SE" b="0" i="0" u="none" strike="noStrike" cap="none" normalizeH="0" baseline="0" dirty="0">
                <a:ln>
                  <a:noFill/>
                </a:ln>
                <a:solidFill>
                  <a:schemeClr val="bg1"/>
                </a:solidFill>
                <a:effectLst/>
                <a:latin typeface="Helvetica Neue" charset="0"/>
                <a:ea typeface="Times New Roman" panose="02020603050405020304" pitchFamily="18" charset="0"/>
              </a:rPr>
              <a:t>/klavulansyra och ev. tillägg av </a:t>
            </a:r>
            <a:r>
              <a:rPr kumimoji="0" lang="sv-SE" altLang="sv-SE" b="0" i="0" u="none" strike="noStrike" cap="none" normalizeH="0" baseline="0" dirty="0" err="1">
                <a:ln>
                  <a:noFill/>
                </a:ln>
                <a:solidFill>
                  <a:schemeClr val="bg1"/>
                </a:solidFill>
                <a:effectLst/>
                <a:latin typeface="Helvetica Neue" charset="0"/>
                <a:ea typeface="Times New Roman" panose="02020603050405020304" pitchFamily="18" charset="0"/>
              </a:rPr>
              <a:t>metronidazol</a:t>
            </a:r>
            <a:r>
              <a:rPr kumimoji="0" lang="sv-SE" altLang="sv-SE" b="0" i="0" u="none" strike="noStrike" cap="none" normalizeH="0" baseline="0" dirty="0">
                <a:ln>
                  <a:noFill/>
                </a:ln>
                <a:solidFill>
                  <a:schemeClr val="bg1"/>
                </a:solidFill>
                <a:effectLst/>
                <a:latin typeface="Helvetica Neue" charset="0"/>
                <a:ea typeface="Times New Roman" panose="02020603050405020304" pitchFamily="18" charset="0"/>
              </a:rPr>
              <a:t>.</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sv-SE" altLang="sv-SE" b="0" i="0" u="none" strike="noStrike" cap="none" normalizeH="0" baseline="0" dirty="0">
                <a:ln>
                  <a:noFill/>
                </a:ln>
                <a:solidFill>
                  <a:schemeClr val="bg1"/>
                </a:solidFill>
                <a:effectLst/>
                <a:latin typeface="Helvetica Neue" charset="0"/>
                <a:ea typeface="Times New Roman" panose="02020603050405020304" pitchFamily="18" charset="0"/>
              </a:rPr>
              <a:t>Data från Bristningsregistret visar att sårinfektion efter </a:t>
            </a:r>
            <a:r>
              <a:rPr kumimoji="0" lang="sv-SE" altLang="sv-SE" b="0" i="0" u="none" strike="noStrike" cap="none" normalizeH="0" baseline="0" dirty="0" err="1">
                <a:ln>
                  <a:noFill/>
                </a:ln>
                <a:solidFill>
                  <a:schemeClr val="bg1"/>
                </a:solidFill>
                <a:effectLst/>
                <a:latin typeface="Helvetica Neue" charset="0"/>
                <a:ea typeface="Times New Roman" panose="02020603050405020304" pitchFamily="18" charset="0"/>
              </a:rPr>
              <a:t>analfinkterskada</a:t>
            </a:r>
            <a:r>
              <a:rPr kumimoji="0" lang="sv-SE" altLang="sv-SE" b="0" i="0" u="none" strike="noStrike" cap="none" normalizeH="0" baseline="0" dirty="0">
                <a:ln>
                  <a:noFill/>
                </a:ln>
                <a:solidFill>
                  <a:schemeClr val="bg1"/>
                </a:solidFill>
                <a:effectLst/>
                <a:latin typeface="Helvetica Neue" charset="0"/>
                <a:ea typeface="Times New Roman" panose="02020603050405020304" pitchFamily="18" charset="0"/>
              </a:rPr>
              <a:t> tycks öka risken </a:t>
            </a:r>
          </a:p>
          <a:p>
            <a:pPr marL="0" marR="0" lvl="0" indent="0" algn="l" defTabSz="914400" rtl="0" eaLnBrk="0" fontAlgn="base" latinLnBrk="0" hangingPunct="0">
              <a:lnSpc>
                <a:spcPct val="100000"/>
              </a:lnSpc>
              <a:spcBef>
                <a:spcPct val="0"/>
              </a:spcBef>
              <a:spcAft>
                <a:spcPct val="0"/>
              </a:spcAft>
              <a:buClrTx/>
              <a:buSzTx/>
              <a:buNone/>
              <a:tabLst/>
            </a:pPr>
            <a:r>
              <a:rPr kumimoji="0" lang="sv-SE" altLang="sv-SE" b="0" i="0" u="none" strike="noStrike" cap="none" normalizeH="0" baseline="0" dirty="0">
                <a:ln>
                  <a:noFill/>
                </a:ln>
                <a:solidFill>
                  <a:schemeClr val="bg1"/>
                </a:solidFill>
                <a:effectLst/>
                <a:latin typeface="Helvetica Neue" charset="0"/>
                <a:ea typeface="Times New Roman" panose="02020603050405020304" pitchFamily="18" charset="0"/>
              </a:rPr>
              <a:t>för att kvinnan är missnöjd ett år efter förlossningen ett år efter bristningen från 4 till 25% </a:t>
            </a:r>
            <a:endParaRPr kumimoji="0" lang="sv-SE" altLang="sv-SE"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898891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8DCC76-220E-E8F8-89B8-66CFD80998C0}"/>
              </a:ext>
            </a:extLst>
          </p:cNvPr>
          <p:cNvSpPr>
            <a:spLocks noGrp="1"/>
          </p:cNvSpPr>
          <p:nvPr>
            <p:ph type="title"/>
          </p:nvPr>
        </p:nvSpPr>
        <p:spPr/>
        <p:txBody>
          <a:bodyPr/>
          <a:lstStyle/>
          <a:p>
            <a:r>
              <a:rPr lang="sv-SE" dirty="0"/>
              <a:t>Frågan är fri!</a:t>
            </a:r>
          </a:p>
        </p:txBody>
      </p:sp>
    </p:spTree>
    <p:extLst>
      <p:ext uri="{BB962C8B-B14F-4D97-AF65-F5344CB8AC3E}">
        <p14:creationId xmlns:p14="http://schemas.microsoft.com/office/powerpoint/2010/main" val="91211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F9BF90A8-283A-1E4D-FE7A-D64907381700}"/>
              </a:ext>
            </a:extLst>
          </p:cNvPr>
          <p:cNvSpPr>
            <a:spLocks noGrp="1"/>
          </p:cNvSpPr>
          <p:nvPr>
            <p:ph type="title"/>
          </p:nvPr>
        </p:nvSpPr>
        <p:spPr>
          <a:xfrm>
            <a:off x="1341120" y="265176"/>
            <a:ext cx="9509759" cy="1088136"/>
          </a:xfrm>
        </p:spPr>
        <p:txBody>
          <a:bodyPr anchor="b">
            <a:normAutofit/>
          </a:bodyPr>
          <a:lstStyle/>
          <a:p>
            <a:r>
              <a:rPr lang="en-US" dirty="0"/>
              <a:t>Bäckenbottenutbildning.se</a:t>
            </a:r>
          </a:p>
        </p:txBody>
      </p:sp>
      <p:pic>
        <p:nvPicPr>
          <p:cNvPr id="5" name="Platshållare för innehåll 4" descr="En bild som visar person, flera&#10;&#10;Automatiskt genererad beskrivning">
            <a:extLst>
              <a:ext uri="{FF2B5EF4-FFF2-40B4-BE49-F238E27FC236}">
                <a16:creationId xmlns:a16="http://schemas.microsoft.com/office/drawing/2014/main" id="{DC1C8BC6-6277-B77D-F0E9-4E21D276F796}"/>
              </a:ext>
            </a:extLst>
          </p:cNvPr>
          <p:cNvPicPr>
            <a:picLocks noGrp="1" noChangeAspect="1"/>
          </p:cNvPicPr>
          <p:nvPr>
            <p:ph sz="half" idx="2"/>
          </p:nvPr>
        </p:nvPicPr>
        <p:blipFill rotWithShape="1">
          <a:blip r:embed="rId2"/>
          <a:srcRect l="326" r="31724"/>
          <a:stretch/>
        </p:blipFill>
        <p:spPr>
          <a:xfrm rot="5400000">
            <a:off x="6493764" y="1357884"/>
            <a:ext cx="4142232" cy="4572000"/>
          </a:xfrm>
          <a:noFill/>
        </p:spPr>
      </p:pic>
      <p:sp>
        <p:nvSpPr>
          <p:cNvPr id="12" name="Content Placeholder 3">
            <a:extLst>
              <a:ext uri="{FF2B5EF4-FFF2-40B4-BE49-F238E27FC236}">
                <a16:creationId xmlns:a16="http://schemas.microsoft.com/office/drawing/2014/main" id="{43D88F74-36CF-0E9F-780B-D4C8C615B546}"/>
              </a:ext>
            </a:extLst>
          </p:cNvPr>
          <p:cNvSpPr>
            <a:spLocks noGrp="1"/>
          </p:cNvSpPr>
          <p:nvPr>
            <p:ph sz="half" idx="1"/>
          </p:nvPr>
        </p:nvSpPr>
        <p:spPr>
          <a:xfrm>
            <a:off x="1341120" y="1572768"/>
            <a:ext cx="4572000" cy="4142232"/>
          </a:xfrm>
        </p:spPr>
        <p:txBody>
          <a:bodyPr>
            <a:normAutofit/>
          </a:bodyPr>
          <a:lstStyle/>
          <a:p>
            <a:pPr marL="45720" indent="0">
              <a:buNone/>
            </a:pPr>
            <a:r>
              <a:rPr lang="en-US" dirty="0" err="1"/>
              <a:t>Uppdaterad</a:t>
            </a:r>
            <a:r>
              <a:rPr lang="en-US" dirty="0"/>
              <a:t> </a:t>
            </a:r>
            <a:r>
              <a:rPr lang="en-US" dirty="0" err="1"/>
              <a:t>i</a:t>
            </a:r>
            <a:r>
              <a:rPr lang="en-US" dirty="0"/>
              <a:t> September 2022</a:t>
            </a:r>
          </a:p>
          <a:p>
            <a:r>
              <a:rPr lang="en-US" dirty="0"/>
              <a:t>Emelie </a:t>
            </a:r>
            <a:r>
              <a:rPr lang="en-US" dirty="0" err="1"/>
              <a:t>Friedner</a:t>
            </a:r>
            <a:endParaRPr lang="en-US" dirty="0"/>
          </a:p>
          <a:p>
            <a:r>
              <a:rPr lang="en-US" dirty="0"/>
              <a:t>Sophia  </a:t>
            </a:r>
            <a:r>
              <a:rPr lang="en-US" dirty="0" err="1"/>
              <a:t>Brismar-wendel</a:t>
            </a:r>
            <a:endParaRPr lang="en-US" dirty="0"/>
          </a:p>
          <a:p>
            <a:r>
              <a:rPr lang="en-US" dirty="0"/>
              <a:t>Eva Uustal</a:t>
            </a:r>
          </a:p>
          <a:p>
            <a:r>
              <a:rPr lang="en-US" dirty="0"/>
              <a:t>Anna </a:t>
            </a:r>
            <a:r>
              <a:rPr lang="en-US" dirty="0" err="1"/>
              <a:t>Bonnevier</a:t>
            </a:r>
            <a:endParaRPr lang="en-US" dirty="0"/>
          </a:p>
          <a:p>
            <a:r>
              <a:rPr lang="en-US" dirty="0" err="1"/>
              <a:t>Malin</a:t>
            </a:r>
            <a:r>
              <a:rPr lang="en-US" dirty="0"/>
              <a:t> </a:t>
            </a:r>
            <a:r>
              <a:rPr lang="en-US" dirty="0" err="1"/>
              <a:t>Edqvist</a:t>
            </a:r>
            <a:endParaRPr lang="en-US" dirty="0"/>
          </a:p>
          <a:p>
            <a:r>
              <a:rPr lang="en-US" dirty="0"/>
              <a:t>Marianne </a:t>
            </a:r>
            <a:r>
              <a:rPr lang="en-US" dirty="0" err="1"/>
              <a:t>Wechselbraun</a:t>
            </a:r>
            <a:endParaRPr lang="en-US" dirty="0"/>
          </a:p>
          <a:p>
            <a:r>
              <a:rPr lang="en-US" dirty="0"/>
              <a:t>Emilia </a:t>
            </a:r>
            <a:r>
              <a:rPr lang="en-US" dirty="0" err="1"/>
              <a:t>Rotstein</a:t>
            </a:r>
            <a:endParaRPr lang="en-US" dirty="0"/>
          </a:p>
        </p:txBody>
      </p:sp>
    </p:spTree>
    <p:extLst>
      <p:ext uri="{BB962C8B-B14F-4D97-AF65-F5344CB8AC3E}">
        <p14:creationId xmlns:p14="http://schemas.microsoft.com/office/powerpoint/2010/main" val="171501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41120" y="295274"/>
            <a:ext cx="9509759" cy="753237"/>
          </a:xfrm>
        </p:spPr>
        <p:txBody>
          <a:bodyPr rtlCol="0"/>
          <a:lstStyle/>
          <a:p>
            <a:pPr rtl="0"/>
            <a:r>
              <a:rPr lang="sv-SE" dirty="0"/>
              <a:t>Täckningsgrad grad 2, länsvis</a:t>
            </a:r>
          </a:p>
        </p:txBody>
      </p:sp>
      <p:pic>
        <p:nvPicPr>
          <p:cNvPr id="4" name="Bildobjekt 3">
            <a:extLst>
              <a:ext uri="{FF2B5EF4-FFF2-40B4-BE49-F238E27FC236}">
                <a16:creationId xmlns:a16="http://schemas.microsoft.com/office/drawing/2014/main" id="{4FB3858F-4CB8-095E-BC60-5ED3AC931D9C}"/>
              </a:ext>
            </a:extLst>
          </p:cNvPr>
          <p:cNvPicPr>
            <a:picLocks noChangeAspect="1"/>
          </p:cNvPicPr>
          <p:nvPr/>
        </p:nvPicPr>
        <p:blipFill>
          <a:blip r:embed="rId3"/>
          <a:stretch>
            <a:fillRect/>
          </a:stretch>
        </p:blipFill>
        <p:spPr>
          <a:xfrm>
            <a:off x="2552700" y="1280911"/>
            <a:ext cx="6553199" cy="4799526"/>
          </a:xfrm>
          <a:prstGeom prst="rect">
            <a:avLst/>
          </a:prstGeom>
        </p:spPr>
      </p:pic>
    </p:spTree>
    <p:extLst>
      <p:ext uri="{BB962C8B-B14F-4D97-AF65-F5344CB8AC3E}">
        <p14:creationId xmlns:p14="http://schemas.microsoft.com/office/powerpoint/2010/main" val="257868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FA7C9C-0413-0FB7-40E7-E4A3B29632D7}"/>
              </a:ext>
            </a:extLst>
          </p:cNvPr>
          <p:cNvSpPr>
            <a:spLocks noGrp="1"/>
          </p:cNvSpPr>
          <p:nvPr>
            <p:ph type="title"/>
          </p:nvPr>
        </p:nvSpPr>
        <p:spPr>
          <a:xfrm>
            <a:off x="1341120" y="164219"/>
            <a:ext cx="9509759" cy="683507"/>
          </a:xfrm>
        </p:spPr>
        <p:txBody>
          <a:bodyPr/>
          <a:lstStyle/>
          <a:p>
            <a:r>
              <a:rPr lang="sv-SE" dirty="0"/>
              <a:t>Täckningsgrad grad 3-4, länsvis</a:t>
            </a:r>
          </a:p>
        </p:txBody>
      </p:sp>
      <p:pic>
        <p:nvPicPr>
          <p:cNvPr id="6" name="Bildobjekt 5">
            <a:extLst>
              <a:ext uri="{FF2B5EF4-FFF2-40B4-BE49-F238E27FC236}">
                <a16:creationId xmlns:a16="http://schemas.microsoft.com/office/drawing/2014/main" id="{5EC2CB90-1735-E9AB-BD7E-9ADAC5AE1397}"/>
              </a:ext>
            </a:extLst>
          </p:cNvPr>
          <p:cNvPicPr>
            <a:picLocks noChangeAspect="1"/>
          </p:cNvPicPr>
          <p:nvPr/>
        </p:nvPicPr>
        <p:blipFill>
          <a:blip r:embed="rId2"/>
          <a:stretch>
            <a:fillRect/>
          </a:stretch>
        </p:blipFill>
        <p:spPr>
          <a:xfrm>
            <a:off x="2781299" y="1001331"/>
            <a:ext cx="6839133" cy="5008943"/>
          </a:xfrm>
          <a:prstGeom prst="rect">
            <a:avLst/>
          </a:prstGeom>
        </p:spPr>
      </p:pic>
    </p:spTree>
    <p:extLst>
      <p:ext uri="{BB962C8B-B14F-4D97-AF65-F5344CB8AC3E}">
        <p14:creationId xmlns:p14="http://schemas.microsoft.com/office/powerpoint/2010/main" val="304597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1862FF-D22B-F9B5-9029-50FCBBB6E8EB}"/>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225D2F98-0C94-ABC8-4717-9A64EF3C6893}"/>
              </a:ext>
            </a:extLst>
          </p:cNvPr>
          <p:cNvPicPr>
            <a:picLocks noGrp="1" noChangeAspect="1"/>
          </p:cNvPicPr>
          <p:nvPr>
            <p:ph idx="1"/>
          </p:nvPr>
        </p:nvPicPr>
        <p:blipFill>
          <a:blip r:embed="rId2"/>
          <a:stretch>
            <a:fillRect/>
          </a:stretch>
        </p:blipFill>
        <p:spPr>
          <a:xfrm>
            <a:off x="695601" y="0"/>
            <a:ext cx="10241683" cy="6858000"/>
          </a:xfrm>
        </p:spPr>
      </p:pic>
    </p:spTree>
    <p:extLst>
      <p:ext uri="{BB962C8B-B14F-4D97-AF65-F5344CB8AC3E}">
        <p14:creationId xmlns:p14="http://schemas.microsoft.com/office/powerpoint/2010/main" val="247209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1B2EC1-D534-55EC-B442-171E8DF51FDD}"/>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1E738FEA-1913-B2A3-78F7-980C554AE168}"/>
              </a:ext>
            </a:extLst>
          </p:cNvPr>
          <p:cNvSpPr>
            <a:spLocks noGrp="1"/>
          </p:cNvSpPr>
          <p:nvPr>
            <p:ph idx="1"/>
          </p:nvPr>
        </p:nvSpPr>
        <p:spPr/>
        <p:txBody>
          <a:bodyPr>
            <a:normAutofit fontScale="92500" lnSpcReduction="20000"/>
          </a:bodyPr>
          <a:lstStyle/>
          <a:p>
            <a:r>
              <a:rPr lang="sv-SE" dirty="0"/>
              <a:t>Den allmänna uppfattningen är att sfinkterskador är ”värre” än bristning grad 2 och för med sig mer konsekvenser. </a:t>
            </a:r>
          </a:p>
          <a:p>
            <a:r>
              <a:rPr lang="sv-SE" dirty="0"/>
              <a:t>Men graden av bristning är inte så avgörande för upplevelsen av ”nöjdhet ”efter ett år.</a:t>
            </a:r>
          </a:p>
          <a:p>
            <a:r>
              <a:rPr lang="sv-SE" dirty="0"/>
              <a:t> Andelen nöjda är bara obetydligt högre bland kvinnor efter bristning grad 2 än efter bristning grad 3–4. Det är förvånande för de flesta barnmorskor och läkare. Vi vet inte hur det kommer sig. </a:t>
            </a:r>
          </a:p>
          <a:p>
            <a:r>
              <a:rPr lang="sv-SE" dirty="0"/>
              <a:t>En tanke är att sfinkterskador oftast sys på operation med läkarkompetens och följs upp noga, medan bristning grad 2 fortfarande oftast sys på förlossningsavdelning.</a:t>
            </a:r>
          </a:p>
          <a:p>
            <a:r>
              <a:rPr lang="sv-SE" dirty="0"/>
              <a:t>Figurerna avser ju dessutom kvinnor som inkluderats och förhoppningsvis följts upp i registret om de angett besvär. </a:t>
            </a:r>
          </a:p>
          <a:p>
            <a:r>
              <a:rPr lang="sv-SE" dirty="0"/>
              <a:t>Det kan även finnas ett stort mörkertal av kvinnor med besvär efter bristning grad 2 som inte är rapporterade i registret. </a:t>
            </a:r>
          </a:p>
        </p:txBody>
      </p:sp>
    </p:spTree>
    <p:extLst>
      <p:ext uri="{BB962C8B-B14F-4D97-AF65-F5344CB8AC3E}">
        <p14:creationId xmlns:p14="http://schemas.microsoft.com/office/powerpoint/2010/main" val="267757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093DA3-7AC3-03EB-3374-0E263B7CA62C}"/>
              </a:ext>
            </a:extLst>
          </p:cNvPr>
          <p:cNvSpPr>
            <a:spLocks noGrp="1"/>
          </p:cNvSpPr>
          <p:nvPr>
            <p:ph type="title"/>
          </p:nvPr>
        </p:nvSpPr>
        <p:spPr/>
        <p:txBody>
          <a:bodyPr/>
          <a:lstStyle/>
          <a:p>
            <a:r>
              <a:rPr lang="sv-SE" dirty="0"/>
              <a:t>Nya diagnoskoder sedan 2020 för grad 2</a:t>
            </a:r>
          </a:p>
        </p:txBody>
      </p:sp>
      <p:pic>
        <p:nvPicPr>
          <p:cNvPr id="5" name="Platshållare för innehåll 4">
            <a:extLst>
              <a:ext uri="{FF2B5EF4-FFF2-40B4-BE49-F238E27FC236}">
                <a16:creationId xmlns:a16="http://schemas.microsoft.com/office/drawing/2014/main" id="{C2053F65-E310-F2CB-F963-DBCFC708C694}"/>
              </a:ext>
            </a:extLst>
          </p:cNvPr>
          <p:cNvPicPr>
            <a:picLocks noGrp="1" noChangeAspect="1"/>
          </p:cNvPicPr>
          <p:nvPr>
            <p:ph idx="1"/>
          </p:nvPr>
        </p:nvPicPr>
        <p:blipFill>
          <a:blip r:embed="rId2"/>
          <a:stretch>
            <a:fillRect/>
          </a:stretch>
        </p:blipFill>
        <p:spPr>
          <a:xfrm>
            <a:off x="1154857" y="1677330"/>
            <a:ext cx="8248635" cy="4513406"/>
          </a:xfrm>
        </p:spPr>
      </p:pic>
    </p:spTree>
    <p:extLst>
      <p:ext uri="{BB962C8B-B14F-4D97-AF65-F5344CB8AC3E}">
        <p14:creationId xmlns:p14="http://schemas.microsoft.com/office/powerpoint/2010/main" val="170968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avet 16 x 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763_TF02895256" id="{81225C07-A7FE-4035-8DFB-C5248C998244}" vid="{F4600F01-0BF7-40C5-98D9-8BB0E14DF559}"/>
    </a:ext>
  </a:extLst>
</a:theme>
</file>

<file path=ppt/theme/theme2.xml><?xml version="1.0" encoding="utf-8"?>
<a:theme xmlns:a="http://schemas.openxmlformats.org/drawingml/2006/main" name="Office-tema">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ema">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med havsmålning (bredbild)</Template>
  <TotalTime>2543</TotalTime>
  <Words>2246</Words>
  <Application>Microsoft Office PowerPoint</Application>
  <PresentationFormat>Bredbild</PresentationFormat>
  <Paragraphs>159</Paragraphs>
  <Slides>38</Slides>
  <Notes>5</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38</vt:i4>
      </vt:variant>
    </vt:vector>
  </HeadingPairs>
  <TitlesOfParts>
    <vt:vector size="46" baseType="lpstr">
      <vt:lpstr>Arial</vt:lpstr>
      <vt:lpstr>Calibri</vt:lpstr>
      <vt:lpstr>Calibri Light</vt:lpstr>
      <vt:lpstr>Georgia</vt:lpstr>
      <vt:lpstr>Helvetica Neue</vt:lpstr>
      <vt:lpstr>Times New Roman</vt:lpstr>
      <vt:lpstr>Wingdings</vt:lpstr>
      <vt:lpstr>Havet 16 x 9</vt:lpstr>
      <vt:lpstr>Bristningsregisterdagen 2022</vt:lpstr>
      <vt:lpstr>Frågor som kommit in till mötet</vt:lpstr>
      <vt:lpstr>Nyfiken på era resultat?</vt:lpstr>
      <vt:lpstr>Bäckenbottenutbildning.se</vt:lpstr>
      <vt:lpstr>Täckningsgrad grad 2, länsvis</vt:lpstr>
      <vt:lpstr>Täckningsgrad grad 3-4, länsvis</vt:lpstr>
      <vt:lpstr>PowerPoint-presentation</vt:lpstr>
      <vt:lpstr>PowerPoint-presentation</vt:lpstr>
      <vt:lpstr>Nya diagnoskoder sedan 2020 för grad 2</vt:lpstr>
      <vt:lpstr>PowerPoint-presentation</vt:lpstr>
      <vt:lpstr>Grad av samlagssmärta ett år efter bristning</vt:lpstr>
      <vt:lpstr> Siffrorna blir bättre men Den interna sfinktern kan inte vara hel vid grad 4</vt:lpstr>
      <vt:lpstr>Anus och analkanalen är inte samma sak</vt:lpstr>
      <vt:lpstr>Vad är förväntat förlopp efter sfinkterskada?</vt:lpstr>
      <vt:lpstr>Inkommen fråga:</vt:lpstr>
      <vt:lpstr>Hur ser er egen organisation ut för patienter med bäckenbottenproblem efter förlossning? </vt:lpstr>
      <vt:lpstr>NHV avancerad rekonstruktiv kirurgi vid anal inkontinens och ano- och rektovaginala fistlar efter förlossning</vt:lpstr>
      <vt:lpstr>NHV-centra samarbetar</vt:lpstr>
      <vt:lpstr>Information</vt:lpstr>
      <vt:lpstr>Farhågor: Stort inflöde av remisser som inte innehåller rätt information  Patienterna kommer oförberedda och har ingen uppföljning på hemorten”   </vt:lpstr>
      <vt:lpstr> Farhågor: ”Ev operationskomplikationer kan inte hanteras på distans och resultaten blir dåliga”  ”Nyopererade patienter måste åka i egen bil eller buss/tåg tvärsöver landet”</vt:lpstr>
      <vt:lpstr>NHV remissmall  avancerad rekonstruktiv kirurgi vid anal inkontinens och ano- och rektovaginala fistlar efter förlossning</vt:lpstr>
      <vt:lpstr>PowerPoint-presentation</vt:lpstr>
      <vt:lpstr>Patientinformation inför utredning och behandling av ändtarmsmuskelskada </vt:lpstr>
      <vt:lpstr>PowerPoint-presentation</vt:lpstr>
      <vt:lpstr> </vt:lpstr>
      <vt:lpstr>Frågor?</vt:lpstr>
      <vt:lpstr>Fråga</vt:lpstr>
      <vt:lpstr>Inkommande frågor:</vt:lpstr>
      <vt:lpstr>Komplikationsbedömning</vt:lpstr>
      <vt:lpstr>PowerPoint-presentation</vt:lpstr>
      <vt:lpstr>PowerPoint-presentation</vt:lpstr>
      <vt:lpstr>PowerPoint-presentation</vt:lpstr>
      <vt:lpstr>PowerPoint-presentation</vt:lpstr>
      <vt:lpstr>Frågor:</vt:lpstr>
      <vt:lpstr>Sårruptur</vt:lpstr>
      <vt:lpstr>PowerPoint-presentation</vt:lpstr>
      <vt:lpstr>Frågan är fri!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Bristningsregisterdagen 2022</dc:title>
  <dc:creator>Eva Uustal</dc:creator>
  <cp:lastModifiedBy>Birgitta Renström</cp:lastModifiedBy>
  <cp:revision>4</cp:revision>
  <dcterms:created xsi:type="dcterms:W3CDTF">2022-10-12T09:30:20Z</dcterms:created>
  <dcterms:modified xsi:type="dcterms:W3CDTF">2022-11-08T15:40:54Z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