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 id="2147483648" r:id="rId5"/>
  </p:sldMasterIdLst>
  <p:handoutMasterIdLst>
    <p:handoutMasterId r:id="rId45"/>
  </p:handoutMasterIdLst>
  <p:sldIdLst>
    <p:sldId id="299" r:id="rId6"/>
    <p:sldId id="265" r:id="rId7"/>
    <p:sldId id="266" r:id="rId8"/>
    <p:sldId id="267" r:id="rId9"/>
    <p:sldId id="268" r:id="rId10"/>
    <p:sldId id="269" r:id="rId11"/>
    <p:sldId id="270" r:id="rId12"/>
    <p:sldId id="271" r:id="rId13"/>
    <p:sldId id="272" r:id="rId14"/>
    <p:sldId id="273" r:id="rId15"/>
    <p:sldId id="277" r:id="rId16"/>
    <p:sldId id="275" r:id="rId17"/>
    <p:sldId id="302" r:id="rId18"/>
    <p:sldId id="276" r:id="rId19"/>
    <p:sldId id="278" r:id="rId20"/>
    <p:sldId id="281" r:id="rId21"/>
    <p:sldId id="282" r:id="rId22"/>
    <p:sldId id="279" r:id="rId23"/>
    <p:sldId id="280" r:id="rId24"/>
    <p:sldId id="283" r:id="rId25"/>
    <p:sldId id="286" r:id="rId26"/>
    <p:sldId id="284" r:id="rId27"/>
    <p:sldId id="285" r:id="rId28"/>
    <p:sldId id="289" r:id="rId29"/>
    <p:sldId id="287" r:id="rId30"/>
    <p:sldId id="288" r:id="rId31"/>
    <p:sldId id="274" r:id="rId32"/>
    <p:sldId id="290" r:id="rId33"/>
    <p:sldId id="292" r:id="rId34"/>
    <p:sldId id="303" r:id="rId35"/>
    <p:sldId id="294" r:id="rId36"/>
    <p:sldId id="291" r:id="rId37"/>
    <p:sldId id="295" r:id="rId38"/>
    <p:sldId id="296" r:id="rId39"/>
    <p:sldId id="308" r:id="rId40"/>
    <p:sldId id="309" r:id="rId41"/>
    <p:sldId id="310" r:id="rId42"/>
    <p:sldId id="311" r:id="rId43"/>
    <p:sldId id="261" r:id="rId4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83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400" autoAdjust="0"/>
  </p:normalViewPr>
  <p:slideViewPr>
    <p:cSldViewPr snapToGrid="0">
      <p:cViewPr varScale="1">
        <p:scale>
          <a:sx n="105" d="100"/>
          <a:sy n="105" d="100"/>
        </p:scale>
        <p:origin x="138" y="19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2964"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088E6B78-EE2B-4C7D-BFD8-A36721A0BE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2BC59E87-705D-4C7C-B370-811A1C5B98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00AA58-6D18-4296-A144-077408FF6661}" type="datetimeFigureOut">
              <a:rPr lang="sv-SE" smtClean="0"/>
              <a:t>2022-11-14</a:t>
            </a:fld>
            <a:endParaRPr lang="sv-SE"/>
          </a:p>
        </p:txBody>
      </p:sp>
      <p:sp>
        <p:nvSpPr>
          <p:cNvPr id="4" name="Platshållare för sidfot 3">
            <a:extLst>
              <a:ext uri="{FF2B5EF4-FFF2-40B4-BE49-F238E27FC236}">
                <a16:creationId xmlns:a16="http://schemas.microsoft.com/office/drawing/2014/main" id="{FA2564CC-D215-4F08-BD3E-7B7E7E535D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47647FDC-DD32-45FA-9402-BC0693DAF8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46ACA5-136A-457E-8C08-4EA064FCE04B}" type="slidenum">
              <a:rPr lang="sv-SE" smtClean="0"/>
              <a:t>‹#›</a:t>
            </a:fld>
            <a:endParaRPr lang="sv-SE"/>
          </a:p>
        </p:txBody>
      </p:sp>
    </p:spTree>
    <p:extLst>
      <p:ext uri="{BB962C8B-B14F-4D97-AF65-F5344CB8AC3E}">
        <p14:creationId xmlns:p14="http://schemas.microsoft.com/office/powerpoint/2010/main" val="18527404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70FAF1-D661-4488-B31B-335811D662E1}"/>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sv-SE" dirty="0"/>
              <a:t>Klicka för att skriva in en rubrik</a:t>
            </a:r>
          </a:p>
        </p:txBody>
      </p:sp>
      <p:sp>
        <p:nvSpPr>
          <p:cNvPr id="3" name="Underrubrik 2">
            <a:extLst>
              <a:ext uri="{FF2B5EF4-FFF2-40B4-BE49-F238E27FC236}">
                <a16:creationId xmlns:a16="http://schemas.microsoft.com/office/drawing/2014/main" id="{E6981A01-0FE4-4E27-8A4E-82DDE8860239}"/>
              </a:ext>
            </a:extLst>
          </p:cNvPr>
          <p:cNvSpPr>
            <a:spLocks noGrp="1"/>
          </p:cNvSpPr>
          <p:nvPr>
            <p:ph type="subTitle" idx="1" hasCustomPrompt="1"/>
          </p:nvPr>
        </p:nvSpPr>
        <p:spPr>
          <a:xfrm>
            <a:off x="1524000" y="3602038"/>
            <a:ext cx="9144000"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Skriv in en underrubrik</a:t>
            </a:r>
          </a:p>
        </p:txBody>
      </p:sp>
    </p:spTree>
    <p:extLst>
      <p:ext uri="{BB962C8B-B14F-4D97-AF65-F5344CB8AC3E}">
        <p14:creationId xmlns:p14="http://schemas.microsoft.com/office/powerpoint/2010/main" val="609566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775B12-CEA0-42CD-B042-F771E07BFB66}"/>
              </a:ext>
            </a:extLst>
          </p:cNvPr>
          <p:cNvSpPr>
            <a:spLocks noGrp="1"/>
          </p:cNvSpPr>
          <p:nvPr>
            <p:ph type="title" hasCustomPrompt="1"/>
          </p:nvPr>
        </p:nvSpPr>
        <p:spPr>
          <a:xfrm>
            <a:off x="839788" y="457200"/>
            <a:ext cx="3932237" cy="1600200"/>
          </a:xfrm>
        </p:spPr>
        <p:txBody>
          <a:bodyPr anchor="b"/>
          <a:lstStyle>
            <a:lvl1pPr>
              <a:defRPr sz="3200"/>
            </a:lvl1pPr>
          </a:lstStyle>
          <a:p>
            <a:r>
              <a:rPr lang="sv-SE" dirty="0"/>
              <a:t>Skriv in en rubrik</a:t>
            </a:r>
          </a:p>
        </p:txBody>
      </p:sp>
      <p:sp>
        <p:nvSpPr>
          <p:cNvPr id="3" name="Platshållare för bild 2">
            <a:extLst>
              <a:ext uri="{FF2B5EF4-FFF2-40B4-BE49-F238E27FC236}">
                <a16:creationId xmlns:a16="http://schemas.microsoft.com/office/drawing/2014/main" id="{236AE21F-464F-4E55-B936-9C080B9776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1F1471FB-CB34-49C7-8471-99FA4B3A5873}"/>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Brödtext</a:t>
            </a:r>
          </a:p>
        </p:txBody>
      </p:sp>
      <p:sp>
        <p:nvSpPr>
          <p:cNvPr id="5" name="Platshållare för datum 4">
            <a:extLst>
              <a:ext uri="{FF2B5EF4-FFF2-40B4-BE49-F238E27FC236}">
                <a16:creationId xmlns:a16="http://schemas.microsoft.com/office/drawing/2014/main" id="{D17D2F9D-8B93-4FC1-98DF-05556C7E0A2D}"/>
              </a:ext>
            </a:extLst>
          </p:cNvPr>
          <p:cNvSpPr>
            <a:spLocks noGrp="1"/>
          </p:cNvSpPr>
          <p:nvPr>
            <p:ph type="dt" sz="half" idx="10"/>
          </p:nvPr>
        </p:nvSpPr>
        <p:spPr/>
        <p:txBody>
          <a:bodyPr/>
          <a:lstStyle/>
          <a:p>
            <a:fld id="{2709B4EE-816E-486E-8119-51F5FBB1FE2E}" type="datetimeFigureOut">
              <a:rPr lang="sv-SE" smtClean="0"/>
              <a:t>2022-11-14</a:t>
            </a:fld>
            <a:endParaRPr lang="sv-SE"/>
          </a:p>
        </p:txBody>
      </p:sp>
      <p:sp>
        <p:nvSpPr>
          <p:cNvPr id="6" name="Platshållare för sidfot 5">
            <a:extLst>
              <a:ext uri="{FF2B5EF4-FFF2-40B4-BE49-F238E27FC236}">
                <a16:creationId xmlns:a16="http://schemas.microsoft.com/office/drawing/2014/main" id="{B8F3F3DF-9B96-45A7-8FEC-4AA868200711}"/>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2674035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Avslutning">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70FAF1-D661-4488-B31B-335811D662E1}"/>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sv-SE" dirty="0"/>
              <a:t>Klicka för att skriva in avslutande text </a:t>
            </a:r>
          </a:p>
        </p:txBody>
      </p:sp>
      <p:sp>
        <p:nvSpPr>
          <p:cNvPr id="3" name="Underrubrik 2">
            <a:extLst>
              <a:ext uri="{FF2B5EF4-FFF2-40B4-BE49-F238E27FC236}">
                <a16:creationId xmlns:a16="http://schemas.microsoft.com/office/drawing/2014/main" id="{E6981A01-0FE4-4E27-8A4E-82DDE8860239}"/>
              </a:ext>
            </a:extLst>
          </p:cNvPr>
          <p:cNvSpPr>
            <a:spLocks noGrp="1"/>
          </p:cNvSpPr>
          <p:nvPr>
            <p:ph type="subTitle" idx="1" hasCustomPrompt="1"/>
          </p:nvPr>
        </p:nvSpPr>
        <p:spPr>
          <a:xfrm>
            <a:off x="1524000" y="3602038"/>
            <a:ext cx="9144000"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Skriv in text</a:t>
            </a:r>
          </a:p>
        </p:txBody>
      </p:sp>
    </p:spTree>
    <p:extLst>
      <p:ext uri="{BB962C8B-B14F-4D97-AF65-F5344CB8AC3E}">
        <p14:creationId xmlns:p14="http://schemas.microsoft.com/office/powerpoint/2010/main" val="740774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Avslutning_tex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70FAF1-D661-4488-B31B-335811D662E1}"/>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sv-SE" dirty="0"/>
              <a:t>Klicka för att skriva in avslutande text </a:t>
            </a:r>
          </a:p>
        </p:txBody>
      </p:sp>
      <p:sp>
        <p:nvSpPr>
          <p:cNvPr id="3" name="Underrubrik 2">
            <a:extLst>
              <a:ext uri="{FF2B5EF4-FFF2-40B4-BE49-F238E27FC236}">
                <a16:creationId xmlns:a16="http://schemas.microsoft.com/office/drawing/2014/main" id="{E6981A01-0FE4-4E27-8A4E-82DDE8860239}"/>
              </a:ext>
            </a:extLst>
          </p:cNvPr>
          <p:cNvSpPr>
            <a:spLocks noGrp="1"/>
          </p:cNvSpPr>
          <p:nvPr>
            <p:ph type="subTitle" idx="1" hasCustomPrompt="1"/>
          </p:nvPr>
        </p:nvSpPr>
        <p:spPr>
          <a:xfrm>
            <a:off x="1524000" y="3602038"/>
            <a:ext cx="9144000"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Skriv in text</a:t>
            </a:r>
          </a:p>
        </p:txBody>
      </p:sp>
    </p:spTree>
    <p:extLst>
      <p:ext uri="{BB962C8B-B14F-4D97-AF65-F5344CB8AC3E}">
        <p14:creationId xmlns:p14="http://schemas.microsoft.com/office/powerpoint/2010/main" val="3442578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1EB5C9-1307-BA42-ABA2-0BC069CD8E7F}"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444357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38346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073069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1EB5C9-1307-BA42-ABA2-0BC069CD8E7F}"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619886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1EB5C9-1307-BA42-ABA2-0BC069CD8E7F}" type="datetimeFigureOut">
              <a:rPr lang="en-US" smtClean="0"/>
              <a:t>11/14/2022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35793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1EB5C9-1307-BA42-ABA2-0BC069CD8E7F}" type="datetimeFigureOut">
              <a:rPr lang="en-US" smtClean="0"/>
              <a:t>11/14/2022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472721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B5C9-1307-BA42-ABA2-0BC069CD8E7F}" type="datetimeFigureOut">
              <a:rPr lang="en-US" smtClean="0"/>
              <a:t>11/14/2022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130901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Rubrikbild_tex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70FAF1-D661-4488-B31B-335811D662E1}"/>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sv-SE" dirty="0"/>
              <a:t>Klicka för att skriva in en rubrik</a:t>
            </a:r>
          </a:p>
        </p:txBody>
      </p:sp>
      <p:sp>
        <p:nvSpPr>
          <p:cNvPr id="3" name="Underrubrik 2">
            <a:extLst>
              <a:ext uri="{FF2B5EF4-FFF2-40B4-BE49-F238E27FC236}">
                <a16:creationId xmlns:a16="http://schemas.microsoft.com/office/drawing/2014/main" id="{E6981A01-0FE4-4E27-8A4E-82DDE8860239}"/>
              </a:ext>
            </a:extLst>
          </p:cNvPr>
          <p:cNvSpPr>
            <a:spLocks noGrp="1"/>
          </p:cNvSpPr>
          <p:nvPr>
            <p:ph type="subTitle" idx="1" hasCustomPrompt="1"/>
          </p:nvPr>
        </p:nvSpPr>
        <p:spPr>
          <a:xfrm>
            <a:off x="1524000" y="3602038"/>
            <a:ext cx="9144000"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Skriv in en underrubrik</a:t>
            </a:r>
          </a:p>
        </p:txBody>
      </p:sp>
    </p:spTree>
    <p:extLst>
      <p:ext uri="{BB962C8B-B14F-4D97-AF65-F5344CB8AC3E}">
        <p14:creationId xmlns:p14="http://schemas.microsoft.com/office/powerpoint/2010/main" val="2342731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40895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66899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AD8C09-805B-4AC1-8CB2-0CB77D63C10B}"/>
              </a:ext>
            </a:extLst>
          </p:cNvPr>
          <p:cNvSpPr>
            <a:spLocks noGrp="1"/>
          </p:cNvSpPr>
          <p:nvPr>
            <p:ph type="title" hasCustomPrompt="1"/>
          </p:nvPr>
        </p:nvSpPr>
        <p:spPr/>
        <p:txBody>
          <a:bodyPr/>
          <a:lstStyle>
            <a:lvl1pPr>
              <a:defRPr/>
            </a:lvl1pPr>
          </a:lstStyle>
          <a:p>
            <a:r>
              <a:rPr lang="sv-SE" dirty="0"/>
              <a:t>Skriv in en rubrik</a:t>
            </a:r>
          </a:p>
        </p:txBody>
      </p:sp>
      <p:sp>
        <p:nvSpPr>
          <p:cNvPr id="3" name="Platshållare för innehåll 2">
            <a:extLst>
              <a:ext uri="{FF2B5EF4-FFF2-40B4-BE49-F238E27FC236}">
                <a16:creationId xmlns:a16="http://schemas.microsoft.com/office/drawing/2014/main" id="{C4497265-E2F7-432D-9981-51B46E48682F}"/>
              </a:ext>
            </a:extLst>
          </p:cNvPr>
          <p:cNvSpPr>
            <a:spLocks noGrp="1"/>
          </p:cNvSpPr>
          <p:nvPr>
            <p:ph idx="1" hasCustomPrompt="1"/>
          </p:nvPr>
        </p:nvSpPr>
        <p:spPr/>
        <p:txBody>
          <a:bodyPr/>
          <a:lstStyle>
            <a:lvl1pPr>
              <a:defRPr/>
            </a:lvl1pPr>
          </a:lstStyle>
          <a:p>
            <a:pPr lvl="0"/>
            <a:r>
              <a:rPr lang="sv-SE" dirty="0"/>
              <a:t>Skriv in 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965C4156-8854-4B92-BD6D-62A83B4D7E9A}"/>
              </a:ext>
            </a:extLst>
          </p:cNvPr>
          <p:cNvSpPr>
            <a:spLocks noGrp="1"/>
          </p:cNvSpPr>
          <p:nvPr>
            <p:ph type="dt" sz="half" idx="10"/>
          </p:nvPr>
        </p:nvSpPr>
        <p:spPr/>
        <p:txBody>
          <a:bodyPr/>
          <a:lstStyle/>
          <a:p>
            <a:fld id="{2709B4EE-816E-486E-8119-51F5FBB1FE2E}" type="datetimeFigureOut">
              <a:rPr lang="sv-SE" smtClean="0"/>
              <a:t>2022-11-14</a:t>
            </a:fld>
            <a:endParaRPr lang="sv-SE"/>
          </a:p>
        </p:txBody>
      </p:sp>
      <p:sp>
        <p:nvSpPr>
          <p:cNvPr id="5" name="Platshållare för sidfot 4">
            <a:extLst>
              <a:ext uri="{FF2B5EF4-FFF2-40B4-BE49-F238E27FC236}">
                <a16:creationId xmlns:a16="http://schemas.microsoft.com/office/drawing/2014/main" id="{51B4C55A-B0A9-46AF-BC84-7215A20A6BF7}"/>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2177767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_stape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AD8C09-805B-4AC1-8CB2-0CB77D63C10B}"/>
              </a:ext>
            </a:extLst>
          </p:cNvPr>
          <p:cNvSpPr>
            <a:spLocks noGrp="1"/>
          </p:cNvSpPr>
          <p:nvPr>
            <p:ph type="title" hasCustomPrompt="1"/>
          </p:nvPr>
        </p:nvSpPr>
        <p:spPr>
          <a:xfrm>
            <a:off x="1119673" y="365125"/>
            <a:ext cx="10346095" cy="1325563"/>
          </a:xfrm>
        </p:spPr>
        <p:txBody>
          <a:bodyPr/>
          <a:lstStyle>
            <a:lvl1pPr>
              <a:defRPr/>
            </a:lvl1pPr>
          </a:lstStyle>
          <a:p>
            <a:r>
              <a:rPr lang="sv-SE" dirty="0"/>
              <a:t>Skriv in en rubrik</a:t>
            </a:r>
          </a:p>
        </p:txBody>
      </p:sp>
      <p:sp>
        <p:nvSpPr>
          <p:cNvPr id="3" name="Platshållare för innehåll 2">
            <a:extLst>
              <a:ext uri="{FF2B5EF4-FFF2-40B4-BE49-F238E27FC236}">
                <a16:creationId xmlns:a16="http://schemas.microsoft.com/office/drawing/2014/main" id="{C4497265-E2F7-432D-9981-51B46E48682F}"/>
              </a:ext>
            </a:extLst>
          </p:cNvPr>
          <p:cNvSpPr>
            <a:spLocks noGrp="1"/>
          </p:cNvSpPr>
          <p:nvPr>
            <p:ph idx="1" hasCustomPrompt="1"/>
          </p:nvPr>
        </p:nvSpPr>
        <p:spPr>
          <a:xfrm>
            <a:off x="1119673" y="1847850"/>
            <a:ext cx="10346095" cy="4351338"/>
          </a:xfrm>
        </p:spPr>
        <p:txBody>
          <a:bodyPr/>
          <a:lstStyle>
            <a:lvl1pPr>
              <a:defRPr/>
            </a:lvl1pPr>
          </a:lstStyle>
          <a:p>
            <a:pPr lvl="0"/>
            <a:r>
              <a:rPr lang="sv-SE" dirty="0"/>
              <a:t>Skriv in 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965C4156-8854-4B92-BD6D-62A83B4D7E9A}"/>
              </a:ext>
            </a:extLst>
          </p:cNvPr>
          <p:cNvSpPr>
            <a:spLocks noGrp="1"/>
          </p:cNvSpPr>
          <p:nvPr>
            <p:ph type="dt" sz="half" idx="10"/>
          </p:nvPr>
        </p:nvSpPr>
        <p:spPr>
          <a:xfrm>
            <a:off x="1119673" y="6356350"/>
            <a:ext cx="2696545" cy="365125"/>
          </a:xfrm>
        </p:spPr>
        <p:txBody>
          <a:bodyPr/>
          <a:lstStyle/>
          <a:p>
            <a:fld id="{2709B4EE-816E-486E-8119-51F5FBB1FE2E}" type="datetimeFigureOut">
              <a:rPr lang="sv-SE" smtClean="0"/>
              <a:t>2022-11-14</a:t>
            </a:fld>
            <a:endParaRPr lang="sv-SE" dirty="0"/>
          </a:p>
        </p:txBody>
      </p:sp>
      <p:sp>
        <p:nvSpPr>
          <p:cNvPr id="5" name="Platshållare för sidfot 4">
            <a:extLst>
              <a:ext uri="{FF2B5EF4-FFF2-40B4-BE49-F238E27FC236}">
                <a16:creationId xmlns:a16="http://schemas.microsoft.com/office/drawing/2014/main" id="{51B4C55A-B0A9-46AF-BC84-7215A20A6BF7}"/>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982293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Pausbild">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BBF74B-1935-4D63-BA29-5559AABE9E18}"/>
              </a:ext>
            </a:extLst>
          </p:cNvPr>
          <p:cNvSpPr>
            <a:spLocks noGrp="1"/>
          </p:cNvSpPr>
          <p:nvPr>
            <p:ph type="title" hasCustomPrompt="1"/>
          </p:nvPr>
        </p:nvSpPr>
        <p:spPr>
          <a:xfrm>
            <a:off x="870857" y="2961999"/>
            <a:ext cx="4889241" cy="750499"/>
          </a:xfrm>
        </p:spPr>
        <p:txBody>
          <a:bodyPr>
            <a:noAutofit/>
          </a:bodyPr>
          <a:lstStyle>
            <a:lvl1pPr algn="ctr">
              <a:defRPr sz="4400">
                <a:solidFill>
                  <a:schemeClr val="bg1"/>
                </a:solidFill>
              </a:defRPr>
            </a:lvl1pPr>
          </a:lstStyle>
          <a:p>
            <a:r>
              <a:rPr lang="sv-SE" dirty="0"/>
              <a:t>Dags för paus?</a:t>
            </a:r>
          </a:p>
        </p:txBody>
      </p:sp>
      <p:pic>
        <p:nvPicPr>
          <p:cNvPr id="38" name="Bild 37" descr="Te">
            <a:extLst>
              <a:ext uri="{FF2B5EF4-FFF2-40B4-BE49-F238E27FC236}">
                <a16:creationId xmlns:a16="http://schemas.microsoft.com/office/drawing/2014/main" id="{38051710-C9AF-4418-AAEB-6F3DBC59ED9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51576" y="1948543"/>
            <a:ext cx="2777412" cy="2777412"/>
          </a:xfrm>
          <a:prstGeom prst="rect">
            <a:avLst/>
          </a:prstGeom>
        </p:spPr>
      </p:pic>
    </p:spTree>
    <p:extLst>
      <p:ext uri="{BB962C8B-B14F-4D97-AF65-F5344CB8AC3E}">
        <p14:creationId xmlns:p14="http://schemas.microsoft.com/office/powerpoint/2010/main" val="2875758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08801F-0507-4C1D-AB7A-DCB6DEFFE4F6}"/>
              </a:ext>
            </a:extLst>
          </p:cNvPr>
          <p:cNvSpPr>
            <a:spLocks noGrp="1"/>
          </p:cNvSpPr>
          <p:nvPr>
            <p:ph type="title" hasCustomPrompt="1"/>
          </p:nvPr>
        </p:nvSpPr>
        <p:spPr/>
        <p:txBody>
          <a:bodyPr/>
          <a:lstStyle>
            <a:lvl1pPr>
              <a:defRPr/>
            </a:lvl1pPr>
          </a:lstStyle>
          <a:p>
            <a:r>
              <a:rPr lang="sv-SE" dirty="0"/>
              <a:t>Skriv in en rubrik</a:t>
            </a:r>
          </a:p>
        </p:txBody>
      </p:sp>
      <p:sp>
        <p:nvSpPr>
          <p:cNvPr id="3" name="Platshållare för innehåll 2">
            <a:extLst>
              <a:ext uri="{FF2B5EF4-FFF2-40B4-BE49-F238E27FC236}">
                <a16:creationId xmlns:a16="http://schemas.microsoft.com/office/drawing/2014/main" id="{235E39F4-88B2-4FE5-A03B-25C35D8B3B0A}"/>
              </a:ext>
            </a:extLst>
          </p:cNvPr>
          <p:cNvSpPr>
            <a:spLocks noGrp="1"/>
          </p:cNvSpPr>
          <p:nvPr>
            <p:ph sz="half" idx="1" hasCustomPrompt="1"/>
          </p:nvPr>
        </p:nvSpPr>
        <p:spPr>
          <a:xfrm>
            <a:off x="838200" y="1825625"/>
            <a:ext cx="5181600" cy="4351338"/>
          </a:xfrm>
        </p:spPr>
        <p:txBody>
          <a:bodyPr/>
          <a:lstStyle>
            <a:lvl1pPr>
              <a:defRPr/>
            </a:lvl1pPr>
          </a:lstStyle>
          <a:p>
            <a:pPr lvl="0"/>
            <a:r>
              <a:rPr lang="sv-SE" dirty="0"/>
              <a:t>Skriv in 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16EBCC2-662C-4C56-808E-B2E0FECD9746}"/>
              </a:ext>
            </a:extLst>
          </p:cNvPr>
          <p:cNvSpPr>
            <a:spLocks noGrp="1"/>
          </p:cNvSpPr>
          <p:nvPr>
            <p:ph sz="half" idx="2" hasCustomPrompt="1"/>
          </p:nvPr>
        </p:nvSpPr>
        <p:spPr>
          <a:xfrm>
            <a:off x="6172200" y="1825625"/>
            <a:ext cx="5181600" cy="4351338"/>
          </a:xfrm>
        </p:spPr>
        <p:txBody>
          <a:bodyPr/>
          <a:lstStyle>
            <a:lvl1pPr>
              <a:defRPr/>
            </a:lvl1pPr>
          </a:lstStyle>
          <a:p>
            <a:pPr lvl="0"/>
            <a:r>
              <a:rPr lang="sv-SE" dirty="0"/>
              <a:t>Skriv in 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datum 4">
            <a:extLst>
              <a:ext uri="{FF2B5EF4-FFF2-40B4-BE49-F238E27FC236}">
                <a16:creationId xmlns:a16="http://schemas.microsoft.com/office/drawing/2014/main" id="{ED8781A0-4406-4531-BC4E-7A788E49795F}"/>
              </a:ext>
            </a:extLst>
          </p:cNvPr>
          <p:cNvSpPr>
            <a:spLocks noGrp="1"/>
          </p:cNvSpPr>
          <p:nvPr>
            <p:ph type="dt" sz="half" idx="10"/>
          </p:nvPr>
        </p:nvSpPr>
        <p:spPr/>
        <p:txBody>
          <a:bodyPr/>
          <a:lstStyle/>
          <a:p>
            <a:fld id="{2709B4EE-816E-486E-8119-51F5FBB1FE2E}" type="datetimeFigureOut">
              <a:rPr lang="sv-SE" smtClean="0"/>
              <a:t>2022-11-14</a:t>
            </a:fld>
            <a:endParaRPr lang="sv-SE"/>
          </a:p>
        </p:txBody>
      </p:sp>
      <p:sp>
        <p:nvSpPr>
          <p:cNvPr id="6" name="Platshållare för sidfot 5">
            <a:extLst>
              <a:ext uri="{FF2B5EF4-FFF2-40B4-BE49-F238E27FC236}">
                <a16:creationId xmlns:a16="http://schemas.microsoft.com/office/drawing/2014/main" id="{D537DC88-99BC-4A20-A0FA-AD1854ACF737}"/>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4115926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BBF74B-1935-4D63-BA29-5559AABE9E18}"/>
              </a:ext>
            </a:extLst>
          </p:cNvPr>
          <p:cNvSpPr>
            <a:spLocks noGrp="1"/>
          </p:cNvSpPr>
          <p:nvPr>
            <p:ph type="title" hasCustomPrompt="1"/>
          </p:nvPr>
        </p:nvSpPr>
        <p:spPr/>
        <p:txBody>
          <a:bodyPr/>
          <a:lstStyle>
            <a:lvl1pPr>
              <a:defRPr/>
            </a:lvl1pPr>
          </a:lstStyle>
          <a:p>
            <a:r>
              <a:rPr lang="sv-SE" dirty="0"/>
              <a:t>Skriv in en rubrik</a:t>
            </a:r>
          </a:p>
        </p:txBody>
      </p:sp>
      <p:sp>
        <p:nvSpPr>
          <p:cNvPr id="3" name="Platshållare för datum 2">
            <a:extLst>
              <a:ext uri="{FF2B5EF4-FFF2-40B4-BE49-F238E27FC236}">
                <a16:creationId xmlns:a16="http://schemas.microsoft.com/office/drawing/2014/main" id="{3CF64545-75CE-4D22-959D-894FBD00947E}"/>
              </a:ext>
            </a:extLst>
          </p:cNvPr>
          <p:cNvSpPr>
            <a:spLocks noGrp="1"/>
          </p:cNvSpPr>
          <p:nvPr>
            <p:ph type="dt" sz="half" idx="10"/>
          </p:nvPr>
        </p:nvSpPr>
        <p:spPr/>
        <p:txBody>
          <a:bodyPr/>
          <a:lstStyle/>
          <a:p>
            <a:fld id="{2709B4EE-816E-486E-8119-51F5FBB1FE2E}" type="datetimeFigureOut">
              <a:rPr lang="sv-SE" smtClean="0"/>
              <a:t>2022-11-14</a:t>
            </a:fld>
            <a:endParaRPr lang="sv-SE"/>
          </a:p>
        </p:txBody>
      </p:sp>
      <p:sp>
        <p:nvSpPr>
          <p:cNvPr id="4" name="Platshållare för sidfot 3">
            <a:extLst>
              <a:ext uri="{FF2B5EF4-FFF2-40B4-BE49-F238E27FC236}">
                <a16:creationId xmlns:a16="http://schemas.microsoft.com/office/drawing/2014/main" id="{273B0919-87BB-494C-A4A5-D1B25E801281}"/>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761656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168977B-EB71-4E21-96DE-2382059EA229}"/>
              </a:ext>
            </a:extLst>
          </p:cNvPr>
          <p:cNvSpPr>
            <a:spLocks noGrp="1"/>
          </p:cNvSpPr>
          <p:nvPr>
            <p:ph type="dt" sz="half" idx="10"/>
          </p:nvPr>
        </p:nvSpPr>
        <p:spPr/>
        <p:txBody>
          <a:bodyPr/>
          <a:lstStyle/>
          <a:p>
            <a:fld id="{2709B4EE-816E-486E-8119-51F5FBB1FE2E}" type="datetimeFigureOut">
              <a:rPr lang="sv-SE" smtClean="0"/>
              <a:t>2022-11-14</a:t>
            </a:fld>
            <a:endParaRPr lang="sv-SE"/>
          </a:p>
        </p:txBody>
      </p:sp>
      <p:sp>
        <p:nvSpPr>
          <p:cNvPr id="3" name="Platshållare för sidfot 2">
            <a:extLst>
              <a:ext uri="{FF2B5EF4-FFF2-40B4-BE49-F238E27FC236}">
                <a16:creationId xmlns:a16="http://schemas.microsoft.com/office/drawing/2014/main" id="{2487672A-0FB9-4784-945D-3ABBE5BF31FE}"/>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888927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B3F4E9-F47F-473F-B84F-D0ECE24BC8C2}"/>
              </a:ext>
            </a:extLst>
          </p:cNvPr>
          <p:cNvSpPr>
            <a:spLocks noGrp="1"/>
          </p:cNvSpPr>
          <p:nvPr>
            <p:ph type="title" hasCustomPrompt="1"/>
          </p:nvPr>
        </p:nvSpPr>
        <p:spPr>
          <a:xfrm>
            <a:off x="839788" y="457200"/>
            <a:ext cx="3932237" cy="1600200"/>
          </a:xfrm>
        </p:spPr>
        <p:txBody>
          <a:bodyPr anchor="b"/>
          <a:lstStyle>
            <a:lvl1pPr>
              <a:defRPr sz="3200"/>
            </a:lvl1pPr>
          </a:lstStyle>
          <a:p>
            <a:r>
              <a:rPr lang="sv-SE" dirty="0"/>
              <a:t>Skriv in en rubrik</a:t>
            </a:r>
          </a:p>
        </p:txBody>
      </p:sp>
      <p:sp>
        <p:nvSpPr>
          <p:cNvPr id="3" name="Platshållare för innehåll 2">
            <a:extLst>
              <a:ext uri="{FF2B5EF4-FFF2-40B4-BE49-F238E27FC236}">
                <a16:creationId xmlns:a16="http://schemas.microsoft.com/office/drawing/2014/main" id="{7839E92E-02B6-4EC3-B70B-7F6CB2627E3F}"/>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a:t>Skriv in 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a:extLst>
              <a:ext uri="{FF2B5EF4-FFF2-40B4-BE49-F238E27FC236}">
                <a16:creationId xmlns:a16="http://schemas.microsoft.com/office/drawing/2014/main" id="{B3328D0E-8EA0-42CF-9B32-D4E9AB753C18}"/>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Brödtext</a:t>
            </a:r>
          </a:p>
        </p:txBody>
      </p:sp>
      <p:sp>
        <p:nvSpPr>
          <p:cNvPr id="5" name="Platshållare för datum 4">
            <a:extLst>
              <a:ext uri="{FF2B5EF4-FFF2-40B4-BE49-F238E27FC236}">
                <a16:creationId xmlns:a16="http://schemas.microsoft.com/office/drawing/2014/main" id="{FB24D6EB-389B-444D-9B21-65239194F492}"/>
              </a:ext>
            </a:extLst>
          </p:cNvPr>
          <p:cNvSpPr>
            <a:spLocks noGrp="1"/>
          </p:cNvSpPr>
          <p:nvPr>
            <p:ph type="dt" sz="half" idx="10"/>
          </p:nvPr>
        </p:nvSpPr>
        <p:spPr/>
        <p:txBody>
          <a:bodyPr/>
          <a:lstStyle/>
          <a:p>
            <a:fld id="{2709B4EE-816E-486E-8119-51F5FBB1FE2E}" type="datetimeFigureOut">
              <a:rPr lang="sv-SE" smtClean="0"/>
              <a:t>2022-11-14</a:t>
            </a:fld>
            <a:endParaRPr lang="sv-SE"/>
          </a:p>
        </p:txBody>
      </p:sp>
      <p:sp>
        <p:nvSpPr>
          <p:cNvPr id="6" name="Platshållare för sidfot 5">
            <a:extLst>
              <a:ext uri="{FF2B5EF4-FFF2-40B4-BE49-F238E27FC236}">
                <a16:creationId xmlns:a16="http://schemas.microsoft.com/office/drawing/2014/main" id="{8DD8A587-5693-4386-80BF-1609EB9557FE}"/>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144482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CDA2BE4-781E-4EC7-9CA0-A959377C4F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AAA6F842-877D-4C3B-BA6B-4A8E9F40E1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A5AE76CA-D6CE-44FA-B788-60BEC55301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09B4EE-816E-486E-8119-51F5FBB1FE2E}" type="datetimeFigureOut">
              <a:rPr lang="sv-SE" smtClean="0"/>
              <a:t>2022-11-14</a:t>
            </a:fld>
            <a:endParaRPr lang="sv-SE"/>
          </a:p>
        </p:txBody>
      </p:sp>
      <p:sp>
        <p:nvSpPr>
          <p:cNvPr id="5" name="Platshållare för sidfot 4">
            <a:extLst>
              <a:ext uri="{FF2B5EF4-FFF2-40B4-BE49-F238E27FC236}">
                <a16:creationId xmlns:a16="http://schemas.microsoft.com/office/drawing/2014/main" id="{499C7CBE-A861-453E-9F68-93CD3DCC18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2A0A34D1-1708-407E-8111-0146F541D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3938E2-F6B6-4FE9-8418-2C0E239F8EBC}" type="slidenum">
              <a:rPr lang="sv-SE" smtClean="0"/>
              <a:t>‹#›</a:t>
            </a:fld>
            <a:endParaRPr lang="sv-SE"/>
          </a:p>
        </p:txBody>
      </p:sp>
      <p:pic>
        <p:nvPicPr>
          <p:cNvPr id="8" name="Bild 7">
            <a:extLst>
              <a:ext uri="{FF2B5EF4-FFF2-40B4-BE49-F238E27FC236}">
                <a16:creationId xmlns:a16="http://schemas.microsoft.com/office/drawing/2014/main" id="{9977E621-A5A1-4DF6-8B6A-72A926A42068}"/>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393893" y="5609448"/>
            <a:ext cx="1550967" cy="1001412"/>
          </a:xfrm>
          <a:prstGeom prst="rect">
            <a:avLst/>
          </a:prstGeom>
        </p:spPr>
      </p:pic>
    </p:spTree>
    <p:extLst>
      <p:ext uri="{BB962C8B-B14F-4D97-AF65-F5344CB8AC3E}">
        <p14:creationId xmlns:p14="http://schemas.microsoft.com/office/powerpoint/2010/main" val="1298255068"/>
      </p:ext>
    </p:extLst>
  </p:cSld>
  <p:clrMap bg1="lt1" tx1="dk1" bg2="lt2" tx2="dk2" accent1="accent1" accent2="accent2" accent3="accent3" accent4="accent4" accent5="accent5" accent6="accent6" hlink="hlink" folHlink="folHlink"/>
  <p:sldLayoutIdLst>
    <p:sldLayoutId id="2147483669" r:id="rId1"/>
    <p:sldLayoutId id="2147483676" r:id="rId2"/>
    <p:sldLayoutId id="2147483667" r:id="rId3"/>
    <p:sldLayoutId id="2147483675" r:id="rId4"/>
    <p:sldLayoutId id="2147483665" r:id="rId5"/>
    <p:sldLayoutId id="2147483670" r:id="rId6"/>
    <p:sldLayoutId id="2147483671" r:id="rId7"/>
    <p:sldLayoutId id="2147483672" r:id="rId8"/>
    <p:sldLayoutId id="2147483673" r:id="rId9"/>
    <p:sldLayoutId id="2147483674" r:id="rId10"/>
    <p:sldLayoutId id="2147483664" r:id="rId11"/>
    <p:sldLayoutId id="214748366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1EB5C9-1307-BA42-ABA2-0BC069CD8E7F}" type="datetimeFigureOut">
              <a:rPr lang="en-US" smtClean="0"/>
              <a:t>11/14/2022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EF2332-01BF-834F-8236-50238282D533}" type="slidenum">
              <a:rPr lang="en-US" smtClean="0"/>
              <a:t>‹#›</a:t>
            </a:fld>
            <a:endParaRPr lang="en-US"/>
          </a:p>
        </p:txBody>
      </p:sp>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457189" indent="-457189" algn="l" defTabSz="457189" rtl="0" eaLnBrk="1" latinLnBrk="0" hangingPunct="1">
        <a:spcBef>
          <a:spcPct val="20000"/>
        </a:spcBef>
        <a:buFont typeface="Arial"/>
        <a:buChar char="•"/>
        <a:defRPr sz="3200" kern="1200">
          <a:solidFill>
            <a:schemeClr val="tx1"/>
          </a:solidFill>
          <a:latin typeface="+mn-lt"/>
          <a:ea typeface="+mn-ea"/>
          <a:cs typeface="+mn-cs"/>
        </a:defRPr>
      </a:lvl1pPr>
      <a:lvl2pPr marL="914377" indent="-457189" algn="l" defTabSz="457189" rtl="0" eaLnBrk="1" latinLnBrk="0" hangingPunct="1">
        <a:spcBef>
          <a:spcPct val="20000"/>
        </a:spcBef>
        <a:buFont typeface="Arial"/>
        <a:buChar char="–"/>
        <a:defRPr sz="2800" kern="1200">
          <a:solidFill>
            <a:schemeClr val="tx1"/>
          </a:solidFill>
          <a:latin typeface="+mn-lt"/>
          <a:ea typeface="+mn-ea"/>
          <a:cs typeface="+mn-cs"/>
        </a:defRPr>
      </a:lvl2pPr>
      <a:lvl3pPr marL="1371566" indent="-457189" algn="l" defTabSz="457189" rtl="0" eaLnBrk="1" latinLnBrk="0" hangingPunct="1">
        <a:spcBef>
          <a:spcPct val="20000"/>
        </a:spcBef>
        <a:buFont typeface="Arial"/>
        <a:buChar char="•"/>
        <a:defRPr sz="2400" kern="1200">
          <a:solidFill>
            <a:schemeClr val="tx1"/>
          </a:solidFill>
          <a:latin typeface="+mn-lt"/>
          <a:ea typeface="+mn-ea"/>
          <a:cs typeface="+mn-cs"/>
        </a:defRPr>
      </a:lvl3pPr>
      <a:lvl4pPr marL="1828754" indent="-457189" algn="l" defTabSz="457189" rtl="0" eaLnBrk="1" latinLnBrk="0" hangingPunct="1">
        <a:spcBef>
          <a:spcPct val="20000"/>
        </a:spcBef>
        <a:buFont typeface="Arial"/>
        <a:buChar char="–"/>
        <a:defRPr sz="2000" kern="1200">
          <a:solidFill>
            <a:schemeClr val="tx1"/>
          </a:solidFill>
          <a:latin typeface="+mn-lt"/>
          <a:ea typeface="+mn-ea"/>
          <a:cs typeface="+mn-cs"/>
        </a:defRPr>
      </a:lvl4pPr>
      <a:lvl5pPr marL="2285943" indent="-457189" algn="l" defTabSz="457189" rtl="0" eaLnBrk="1" latinLnBrk="0" hangingPunct="1">
        <a:spcBef>
          <a:spcPct val="20000"/>
        </a:spcBef>
        <a:buFont typeface="Arial"/>
        <a:buChar char="»"/>
        <a:defRPr sz="2000" kern="1200">
          <a:solidFill>
            <a:schemeClr val="tx1"/>
          </a:solidFill>
          <a:latin typeface="+mn-lt"/>
          <a:ea typeface="+mn-ea"/>
          <a:cs typeface="+mn-cs"/>
        </a:defRPr>
      </a:lvl5pPr>
      <a:lvl6pPr marL="2743131" indent="-457189" algn="l" defTabSz="457189" rtl="0" eaLnBrk="1" latinLnBrk="0" hangingPunct="1">
        <a:spcBef>
          <a:spcPct val="20000"/>
        </a:spcBef>
        <a:buFont typeface="Arial"/>
        <a:buChar char="•"/>
        <a:defRPr sz="2000" kern="1200">
          <a:solidFill>
            <a:schemeClr val="tx1"/>
          </a:solidFill>
          <a:latin typeface="+mn-lt"/>
          <a:ea typeface="+mn-ea"/>
          <a:cs typeface="+mn-cs"/>
        </a:defRPr>
      </a:lvl6pPr>
      <a:lvl7pPr marL="3200320" indent="-457189" algn="l" defTabSz="457189" rtl="0" eaLnBrk="1" latinLnBrk="0" hangingPunct="1">
        <a:spcBef>
          <a:spcPct val="20000"/>
        </a:spcBef>
        <a:buFont typeface="Arial"/>
        <a:buChar char="•"/>
        <a:defRPr sz="2000" kern="1200">
          <a:solidFill>
            <a:schemeClr val="tx1"/>
          </a:solidFill>
          <a:latin typeface="+mn-lt"/>
          <a:ea typeface="+mn-ea"/>
          <a:cs typeface="+mn-cs"/>
        </a:defRPr>
      </a:lvl7pPr>
      <a:lvl8pPr marL="3657509" indent="-457189" algn="l" defTabSz="457189" rtl="0" eaLnBrk="1" latinLnBrk="0" hangingPunct="1">
        <a:spcBef>
          <a:spcPct val="20000"/>
        </a:spcBef>
        <a:buFont typeface="Arial"/>
        <a:buChar char="•"/>
        <a:defRPr sz="2000" kern="1200">
          <a:solidFill>
            <a:schemeClr val="tx1"/>
          </a:solidFill>
          <a:latin typeface="+mn-lt"/>
          <a:ea typeface="+mn-ea"/>
          <a:cs typeface="+mn-cs"/>
        </a:defRPr>
      </a:lvl8pPr>
      <a:lvl9pPr marL="4114697" indent="-457189"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https://www.gynop.se/wp-content/uploads/2021/04/Specialrapport_Covid19s_paverkan_pa_benign_gynekologisk_kirurgi_210407.pdf"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Autofit/>
          </a:bodyPr>
          <a:lstStyle/>
          <a:p>
            <a:r>
              <a:rPr lang="sv-SE" sz="4800" dirty="0">
                <a:ea typeface="+mj-lt"/>
                <a:cs typeface="+mj-lt"/>
              </a:rPr>
              <a:t>Covid-pandemins påverkan </a:t>
            </a:r>
            <a:br>
              <a:rPr lang="sv-SE" sz="4800" dirty="0">
                <a:ea typeface="+mj-lt"/>
                <a:cs typeface="+mj-lt"/>
              </a:rPr>
            </a:br>
            <a:r>
              <a:rPr lang="sv-SE" sz="4800" dirty="0">
                <a:ea typeface="+mj-lt"/>
                <a:cs typeface="+mj-lt"/>
              </a:rPr>
              <a:t>på </a:t>
            </a:r>
            <a:br>
              <a:rPr lang="sv-SE" sz="4800" dirty="0">
                <a:ea typeface="+mj-lt"/>
                <a:cs typeface="+mj-lt"/>
              </a:rPr>
            </a:br>
            <a:r>
              <a:rPr lang="sv-SE" sz="4800" dirty="0">
                <a:ea typeface="+mj-lt"/>
                <a:cs typeface="+mj-lt"/>
              </a:rPr>
              <a:t>benign gynekologisk kirurgi</a:t>
            </a:r>
            <a:endParaRPr lang="sv-SE" sz="4800" dirty="0"/>
          </a:p>
        </p:txBody>
      </p:sp>
      <p:sp>
        <p:nvSpPr>
          <p:cNvPr id="3" name="Underrubrik 2"/>
          <p:cNvSpPr>
            <a:spLocks noGrp="1"/>
          </p:cNvSpPr>
          <p:nvPr>
            <p:ph type="subTitle" idx="1"/>
          </p:nvPr>
        </p:nvSpPr>
        <p:spPr/>
        <p:txBody>
          <a:bodyPr vert="horz" lIns="91440" tIns="45720" rIns="91440" bIns="45720" rtlCol="0" anchor="t">
            <a:normAutofit/>
          </a:bodyPr>
          <a:lstStyle/>
          <a:p>
            <a:endParaRPr lang="sv-SE" dirty="0"/>
          </a:p>
          <a:p>
            <a:r>
              <a:rPr lang="sv-SE" dirty="0">
                <a:ea typeface="Verdana"/>
              </a:rPr>
              <a:t>Maud Ankardal </a:t>
            </a:r>
          </a:p>
        </p:txBody>
      </p:sp>
    </p:spTree>
    <p:extLst>
      <p:ext uri="{BB962C8B-B14F-4D97-AF65-F5344CB8AC3E}">
        <p14:creationId xmlns:p14="http://schemas.microsoft.com/office/powerpoint/2010/main" val="222734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ADA045-0BC2-0A56-CE99-F4C71FC001D6}"/>
              </a:ext>
            </a:extLst>
          </p:cNvPr>
          <p:cNvSpPr>
            <a:spLocks noGrp="1"/>
          </p:cNvSpPr>
          <p:nvPr>
            <p:ph type="ctrTitle"/>
          </p:nvPr>
        </p:nvSpPr>
        <p:spPr/>
        <p:txBody>
          <a:bodyPr/>
          <a:lstStyle/>
          <a:p>
            <a:pPr algn="ctr"/>
            <a:r>
              <a:rPr lang="sv-SE" dirty="0">
                <a:cs typeface="Calibri Light"/>
              </a:rPr>
              <a:t>Vad hände 2021?</a:t>
            </a:r>
          </a:p>
        </p:txBody>
      </p:sp>
    </p:spTree>
    <p:extLst>
      <p:ext uri="{BB962C8B-B14F-4D97-AF65-F5344CB8AC3E}">
        <p14:creationId xmlns:p14="http://schemas.microsoft.com/office/powerpoint/2010/main" val="1015762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8ED547-040E-D3A5-5E88-CD133B69C111}"/>
              </a:ext>
            </a:extLst>
          </p:cNvPr>
          <p:cNvSpPr>
            <a:spLocks noGrp="1"/>
          </p:cNvSpPr>
          <p:nvPr>
            <p:ph type="title"/>
          </p:nvPr>
        </p:nvSpPr>
        <p:spPr/>
        <p:txBody>
          <a:bodyPr>
            <a:normAutofit/>
          </a:bodyPr>
          <a:lstStyle/>
          <a:p>
            <a:pPr algn="ctr"/>
            <a:r>
              <a:rPr lang="sv-SE" sz="3600" dirty="0">
                <a:cs typeface="Calibri Light"/>
              </a:rPr>
              <a:t>Covid-pandemins påverkan </a:t>
            </a:r>
            <a:br>
              <a:rPr lang="sv-SE" sz="3600" dirty="0">
                <a:cs typeface="Calibri Light"/>
              </a:rPr>
            </a:br>
            <a:r>
              <a:rPr lang="sv-SE" sz="3600" dirty="0">
                <a:cs typeface="Calibri Light"/>
              </a:rPr>
              <a:t>på benign gynekologisk kirurgi</a:t>
            </a:r>
          </a:p>
        </p:txBody>
      </p:sp>
      <p:sp>
        <p:nvSpPr>
          <p:cNvPr id="3" name="Platshållare för innehåll 2">
            <a:extLst>
              <a:ext uri="{FF2B5EF4-FFF2-40B4-BE49-F238E27FC236}">
                <a16:creationId xmlns:a16="http://schemas.microsoft.com/office/drawing/2014/main" id="{D91A9A3E-6594-07EE-D7F5-6A899EC7561B}"/>
              </a:ext>
            </a:extLst>
          </p:cNvPr>
          <p:cNvSpPr>
            <a:spLocks noGrp="1"/>
          </p:cNvSpPr>
          <p:nvPr>
            <p:ph idx="1"/>
          </p:nvPr>
        </p:nvSpPr>
        <p:spPr/>
        <p:txBody>
          <a:bodyPr vert="horz" lIns="91440" tIns="45720" rIns="91440" bIns="45720" rtlCol="0" anchor="t">
            <a:normAutofit/>
          </a:bodyPr>
          <a:lstStyle/>
          <a:p>
            <a:r>
              <a:rPr lang="sv" dirty="0">
                <a:ea typeface="+mn-lt"/>
                <a:cs typeface="+mn-lt"/>
              </a:rPr>
              <a:t>Vaccinering mot Covid-19 blev verklighet, oväntat snabbt och redan tidigt år 2021</a:t>
            </a:r>
            <a:endParaRPr lang="sv-SE" dirty="0">
              <a:ea typeface="+mn-lt"/>
              <a:cs typeface="+mn-lt"/>
            </a:endParaRPr>
          </a:p>
          <a:p>
            <a:r>
              <a:rPr lang="sv" dirty="0">
                <a:ea typeface="+mn-lt"/>
                <a:cs typeface="+mn-lt"/>
              </a:rPr>
              <a:t>Hoppet väcktes om att pandemin var över. Men en tredje våg svepte över Sverige under våren 2021 och fortsatte att sätta olika spår. </a:t>
            </a:r>
            <a:endParaRPr lang="sv-SE" dirty="0">
              <a:ea typeface="+mn-lt"/>
              <a:cs typeface="+mn-lt"/>
            </a:endParaRPr>
          </a:p>
          <a:p>
            <a:r>
              <a:rPr lang="sv" dirty="0">
                <a:ea typeface="+mn-lt"/>
                <a:cs typeface="+mn-lt"/>
              </a:rPr>
              <a:t>Nya mutationer med allt högre smittsamhet men lägre grad av allvarlig sjukdom, speciellt för vaccinerade, fick oss att inse ytterligare nyckfullhet hos viruset, där även vaccinerade kunde bli sjuka upprepade gånger. </a:t>
            </a:r>
            <a:endParaRPr lang="sv-SE" dirty="0">
              <a:ea typeface="+mn-lt"/>
              <a:cs typeface="+mn-lt"/>
            </a:endParaRPr>
          </a:p>
        </p:txBody>
      </p:sp>
    </p:spTree>
    <p:extLst>
      <p:ext uri="{BB962C8B-B14F-4D97-AF65-F5344CB8AC3E}">
        <p14:creationId xmlns:p14="http://schemas.microsoft.com/office/powerpoint/2010/main" val="1249349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8ED547-040E-D3A5-5E88-CD133B69C111}"/>
              </a:ext>
            </a:extLst>
          </p:cNvPr>
          <p:cNvSpPr>
            <a:spLocks noGrp="1"/>
          </p:cNvSpPr>
          <p:nvPr>
            <p:ph type="title"/>
          </p:nvPr>
        </p:nvSpPr>
        <p:spPr/>
        <p:txBody>
          <a:bodyPr>
            <a:normAutofit/>
          </a:bodyPr>
          <a:lstStyle/>
          <a:p>
            <a:pPr algn="ctr"/>
            <a:r>
              <a:rPr lang="sv-SE" sz="3600" dirty="0">
                <a:cs typeface="Calibri Light"/>
              </a:rPr>
              <a:t>Covid-pandemins påverkan </a:t>
            </a:r>
            <a:br>
              <a:rPr lang="sv-SE" sz="3600" dirty="0">
                <a:cs typeface="Calibri Light"/>
              </a:rPr>
            </a:br>
            <a:r>
              <a:rPr lang="sv-SE" sz="3600" dirty="0">
                <a:cs typeface="Calibri Light"/>
              </a:rPr>
              <a:t>på benign gynekologisk kirurgi</a:t>
            </a:r>
          </a:p>
        </p:txBody>
      </p:sp>
      <p:sp>
        <p:nvSpPr>
          <p:cNvPr id="3" name="Platshållare för innehåll 2">
            <a:extLst>
              <a:ext uri="{FF2B5EF4-FFF2-40B4-BE49-F238E27FC236}">
                <a16:creationId xmlns:a16="http://schemas.microsoft.com/office/drawing/2014/main" id="{D91A9A3E-6594-07EE-D7F5-6A899EC7561B}"/>
              </a:ext>
            </a:extLst>
          </p:cNvPr>
          <p:cNvSpPr>
            <a:spLocks noGrp="1"/>
          </p:cNvSpPr>
          <p:nvPr>
            <p:ph idx="1"/>
          </p:nvPr>
        </p:nvSpPr>
        <p:spPr>
          <a:xfrm>
            <a:off x="1119673" y="1692402"/>
            <a:ext cx="10346095" cy="4351338"/>
          </a:xfrm>
        </p:spPr>
        <p:txBody>
          <a:bodyPr vert="horz" lIns="91440" tIns="45720" rIns="91440" bIns="45720" rtlCol="0" anchor="t">
            <a:normAutofit/>
          </a:bodyPr>
          <a:lstStyle/>
          <a:p>
            <a:r>
              <a:rPr lang="sv" sz="2100" dirty="0">
                <a:ea typeface="+mn-lt"/>
                <a:cs typeface="+mn-lt"/>
              </a:rPr>
              <a:t>Den </a:t>
            </a:r>
            <a:r>
              <a:rPr lang="sv" sz="2100" b="1" dirty="0">
                <a:ea typeface="+mn-lt"/>
                <a:cs typeface="+mn-lt"/>
              </a:rPr>
              <a:t>direkta pandemivården</a:t>
            </a:r>
            <a:r>
              <a:rPr lang="sv" sz="2100" dirty="0">
                <a:ea typeface="+mn-lt"/>
                <a:cs typeface="+mn-lt"/>
              </a:rPr>
              <a:t> har lett till höga kostnader och stor mänsklig påfrestning för patienter och berörda medarbetare.</a:t>
            </a:r>
          </a:p>
          <a:p>
            <a:r>
              <a:rPr lang="sv" sz="2100" b="1" dirty="0">
                <a:ea typeface="+mn-lt"/>
                <a:cs typeface="+mn-lt"/>
              </a:rPr>
              <a:t>Indirekta effekter</a:t>
            </a:r>
            <a:r>
              <a:rPr lang="sv" sz="2100" dirty="0">
                <a:ea typeface="+mn-lt"/>
                <a:cs typeface="+mn-lt"/>
              </a:rPr>
              <a:t> på övrig sjukvård - olika undanträngningseffekter </a:t>
            </a:r>
          </a:p>
          <a:p>
            <a:pPr lvl="1"/>
            <a:r>
              <a:rPr lang="sv" sz="2100" dirty="0">
                <a:ea typeface="+mn-lt"/>
                <a:cs typeface="+mn-lt"/>
              </a:rPr>
              <a:t>förändrad fördelning av lokaler, annan fördelning av operationsutrymmen, </a:t>
            </a:r>
          </a:p>
          <a:p>
            <a:pPr lvl="1"/>
            <a:r>
              <a:rPr lang="sv" sz="2100" dirty="0">
                <a:ea typeface="+mn-lt"/>
                <a:cs typeface="+mn-lt"/>
              </a:rPr>
              <a:t>ändrad fördelning av medarbetare, då en del omplacerats till pandemivård.</a:t>
            </a:r>
          </a:p>
          <a:p>
            <a:r>
              <a:rPr lang="sv" sz="2100" dirty="0">
                <a:ea typeface="+mn-lt"/>
                <a:cs typeface="+mn-lt"/>
              </a:rPr>
              <a:t>Omfattande </a:t>
            </a:r>
            <a:r>
              <a:rPr lang="sv" sz="2100" b="1" dirty="0">
                <a:ea typeface="+mn-lt"/>
                <a:cs typeface="+mn-lt"/>
              </a:rPr>
              <a:t>sjukfrånvaro</a:t>
            </a:r>
            <a:r>
              <a:rPr lang="sv" sz="2100" dirty="0">
                <a:ea typeface="+mn-lt"/>
                <a:cs typeface="+mn-lt"/>
              </a:rPr>
              <a:t> under längre perioder bland medarbetarna inklusive frånvaro på grund av vård av barn eller egen karantän.</a:t>
            </a:r>
          </a:p>
          <a:p>
            <a:r>
              <a:rPr lang="sv" sz="2100" dirty="0">
                <a:ea typeface="+mn-lt"/>
                <a:cs typeface="+mn-lt"/>
              </a:rPr>
              <a:t>Tillgången på </a:t>
            </a:r>
            <a:r>
              <a:rPr lang="sv" sz="2100" b="1" dirty="0">
                <a:ea typeface="+mn-lt"/>
                <a:cs typeface="+mn-lt"/>
              </a:rPr>
              <a:t>externa</a:t>
            </a:r>
            <a:r>
              <a:rPr lang="sv" sz="2100" dirty="0">
                <a:ea typeface="+mn-lt"/>
                <a:cs typeface="+mn-lt"/>
              </a:rPr>
              <a:t> oftast privata </a:t>
            </a:r>
            <a:r>
              <a:rPr lang="sv" sz="2100" b="1" dirty="0">
                <a:ea typeface="+mn-lt"/>
                <a:cs typeface="+mn-lt"/>
              </a:rPr>
              <a:t>aktörer</a:t>
            </a:r>
            <a:r>
              <a:rPr lang="sv" sz="2100" dirty="0">
                <a:ea typeface="+mn-lt"/>
                <a:cs typeface="+mn-lt"/>
              </a:rPr>
              <a:t> har varierat geografiskt</a:t>
            </a:r>
          </a:p>
          <a:p>
            <a:r>
              <a:rPr lang="sv" sz="2100" b="1" dirty="0">
                <a:ea typeface="+mn-lt"/>
                <a:cs typeface="+mn-lt"/>
              </a:rPr>
              <a:t>Olika Covidvågor</a:t>
            </a:r>
            <a:r>
              <a:rPr lang="sv" sz="2100" dirty="0">
                <a:ea typeface="+mn-lt"/>
                <a:cs typeface="+mn-lt"/>
              </a:rPr>
              <a:t> har drabbat på skilda vis, mellan olika orter och sjukvårdsregioner. </a:t>
            </a:r>
          </a:p>
          <a:p>
            <a:r>
              <a:rPr lang="sv" sz="2100" dirty="0">
                <a:ea typeface="+mn-lt"/>
                <a:cs typeface="+mn-lt"/>
              </a:rPr>
              <a:t>Sannolikt har även prioriteringarna mellan olika verksamheter varierat inom och mellan regionerna</a:t>
            </a:r>
            <a:endParaRPr lang="sv" sz="2100" dirty="0">
              <a:cs typeface="Calibri"/>
            </a:endParaRPr>
          </a:p>
        </p:txBody>
      </p:sp>
    </p:spTree>
    <p:extLst>
      <p:ext uri="{BB962C8B-B14F-4D97-AF65-F5344CB8AC3E}">
        <p14:creationId xmlns:p14="http://schemas.microsoft.com/office/powerpoint/2010/main" val="210667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660725-BDA0-B37F-D708-43A18ED0517A}"/>
              </a:ext>
            </a:extLst>
          </p:cNvPr>
          <p:cNvSpPr>
            <a:spLocks noGrp="1"/>
          </p:cNvSpPr>
          <p:nvPr>
            <p:ph type="ctrTitle"/>
          </p:nvPr>
        </p:nvSpPr>
        <p:spPr/>
        <p:txBody>
          <a:bodyPr/>
          <a:lstStyle/>
          <a:p>
            <a:r>
              <a:rPr lang="sv-SE" dirty="0"/>
              <a:t>Specialrapport nr 2</a:t>
            </a:r>
          </a:p>
        </p:txBody>
      </p:sp>
      <p:sp>
        <p:nvSpPr>
          <p:cNvPr id="3" name="Underrubrik 2">
            <a:extLst>
              <a:ext uri="{FF2B5EF4-FFF2-40B4-BE49-F238E27FC236}">
                <a16:creationId xmlns:a16="http://schemas.microsoft.com/office/drawing/2014/main" id="{8CB95F73-2452-E0ED-7E5F-BFE6F2B6AA92}"/>
              </a:ext>
            </a:extLst>
          </p:cNvPr>
          <p:cNvSpPr>
            <a:spLocks noGrp="1"/>
          </p:cNvSpPr>
          <p:nvPr>
            <p:ph type="subTitle" idx="1"/>
          </p:nvPr>
        </p:nvSpPr>
        <p:spPr/>
        <p:txBody>
          <a:bodyPr/>
          <a:lstStyle/>
          <a:p>
            <a:r>
              <a:rPr lang="sv-SE" dirty="0"/>
              <a:t>Covid-19 och benign gynekologisk kirurgi</a:t>
            </a:r>
          </a:p>
          <a:p>
            <a:r>
              <a:rPr lang="sv-SE" dirty="0"/>
              <a:t>Operationer 2020 och 2021</a:t>
            </a:r>
          </a:p>
        </p:txBody>
      </p:sp>
    </p:spTree>
    <p:extLst>
      <p:ext uri="{BB962C8B-B14F-4D97-AF65-F5344CB8AC3E}">
        <p14:creationId xmlns:p14="http://schemas.microsoft.com/office/powerpoint/2010/main" val="3904767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9FDA08-304A-A97F-0BB9-EB445BCD1248}"/>
              </a:ext>
            </a:extLst>
          </p:cNvPr>
          <p:cNvSpPr>
            <a:spLocks noGrp="1"/>
          </p:cNvSpPr>
          <p:nvPr>
            <p:ph type="title"/>
          </p:nvPr>
        </p:nvSpPr>
        <p:spPr/>
        <p:txBody>
          <a:bodyPr>
            <a:normAutofit/>
          </a:bodyPr>
          <a:lstStyle/>
          <a:p>
            <a:r>
              <a:rPr lang="sv-SE" sz="3600" dirty="0">
                <a:cs typeface="Calibri Light"/>
              </a:rPr>
              <a:t>Covid och gynekologiska operationer 2021</a:t>
            </a:r>
            <a:endParaRPr lang="sv-SE" sz="3600" dirty="0"/>
          </a:p>
        </p:txBody>
      </p:sp>
      <p:sp>
        <p:nvSpPr>
          <p:cNvPr id="3" name="Platshållare för innehåll 2">
            <a:extLst>
              <a:ext uri="{FF2B5EF4-FFF2-40B4-BE49-F238E27FC236}">
                <a16:creationId xmlns:a16="http://schemas.microsoft.com/office/drawing/2014/main" id="{BB6E2DBF-C83A-4E9E-09A5-29AD9C16A58B}"/>
              </a:ext>
            </a:extLst>
          </p:cNvPr>
          <p:cNvSpPr>
            <a:spLocks noGrp="1"/>
          </p:cNvSpPr>
          <p:nvPr>
            <p:ph idx="1"/>
          </p:nvPr>
        </p:nvSpPr>
        <p:spPr>
          <a:xfrm>
            <a:off x="1119673" y="1710690"/>
            <a:ext cx="10346095" cy="4351338"/>
          </a:xfrm>
        </p:spPr>
        <p:txBody>
          <a:bodyPr vert="horz" lIns="91440" tIns="45720" rIns="91440" bIns="45720" rtlCol="0" anchor="t">
            <a:normAutofit/>
          </a:bodyPr>
          <a:lstStyle/>
          <a:p>
            <a:r>
              <a:rPr lang="sv" sz="3200" dirty="0">
                <a:ea typeface="+mn-lt"/>
                <a:cs typeface="+mn-lt"/>
              </a:rPr>
              <a:t>Ett försök att analysera en betydligt </a:t>
            </a:r>
            <a:r>
              <a:rPr lang="sv" sz="3200" b="1" dirty="0">
                <a:ea typeface="+mn-lt"/>
                <a:cs typeface="+mn-lt"/>
              </a:rPr>
              <a:t>mer komplex</a:t>
            </a:r>
            <a:r>
              <a:rPr lang="sv" sz="3200" dirty="0">
                <a:ea typeface="+mn-lt"/>
                <a:cs typeface="+mn-lt"/>
              </a:rPr>
              <a:t> situation än första pandemiåret. </a:t>
            </a:r>
            <a:endParaRPr lang="sv-SE" sz="3200" dirty="0">
              <a:ea typeface="+mn-lt"/>
              <a:cs typeface="+mn-lt"/>
            </a:endParaRPr>
          </a:p>
          <a:p>
            <a:r>
              <a:rPr lang="sv" sz="3200" dirty="0">
                <a:ea typeface="+mn-lt"/>
                <a:cs typeface="+mn-lt"/>
              </a:rPr>
              <a:t>Data från 2019 betraktas som normalår</a:t>
            </a:r>
            <a:endParaRPr lang="sv-SE" sz="3200" dirty="0">
              <a:ea typeface="+mn-lt"/>
              <a:cs typeface="+mn-lt"/>
            </a:endParaRPr>
          </a:p>
          <a:p>
            <a:r>
              <a:rPr lang="sv" sz="3200" dirty="0">
                <a:ea typeface="+mn-lt"/>
                <a:cs typeface="+mn-lt"/>
              </a:rPr>
              <a:t>Rapporten är uppdelad i fem avsnitt med utgångspunkt från </a:t>
            </a:r>
            <a:r>
              <a:rPr lang="sv" sz="3200" dirty="0" err="1">
                <a:ea typeface="+mn-lt"/>
                <a:cs typeface="+mn-lt"/>
              </a:rPr>
              <a:t>GynOps</a:t>
            </a:r>
            <a:r>
              <a:rPr lang="sv" sz="3200" dirty="0">
                <a:ea typeface="+mn-lt"/>
                <a:cs typeface="+mn-lt"/>
              </a:rPr>
              <a:t> delregister i bokstavsordning (nya namn på två) </a:t>
            </a:r>
            <a:endParaRPr lang="sv-SE" sz="3200" dirty="0">
              <a:ea typeface="+mn-lt"/>
              <a:cs typeface="+mn-lt"/>
            </a:endParaRPr>
          </a:p>
          <a:p>
            <a:pPr lvl="1"/>
            <a:r>
              <a:rPr lang="sv" sz="2800" dirty="0">
                <a:ea typeface="+mn-lt"/>
                <a:cs typeface="+mn-lt"/>
              </a:rPr>
              <a:t>på helårsbasis </a:t>
            </a:r>
            <a:endParaRPr lang="sv-SE" sz="2800" dirty="0">
              <a:ea typeface="+mn-lt"/>
              <a:cs typeface="+mn-lt"/>
            </a:endParaRPr>
          </a:p>
          <a:p>
            <a:pPr lvl="1"/>
            <a:r>
              <a:rPr lang="sv" sz="2800" dirty="0">
                <a:ea typeface="+mn-lt"/>
                <a:cs typeface="+mn-lt"/>
              </a:rPr>
              <a:t>fördelat över årets månader</a:t>
            </a:r>
            <a:endParaRPr lang="sv-SE" sz="2800" dirty="0">
              <a:ea typeface="+mn-lt"/>
              <a:cs typeface="+mn-lt"/>
            </a:endParaRPr>
          </a:p>
          <a:p>
            <a:pPr lvl="1"/>
            <a:r>
              <a:rPr lang="sv" sz="2800" dirty="0">
                <a:ea typeface="+mn-lt"/>
                <a:cs typeface="+mn-lt"/>
              </a:rPr>
              <a:t>fördelat utifrån de sex sjukvårdsregionerna i Sverige</a:t>
            </a:r>
          </a:p>
        </p:txBody>
      </p:sp>
    </p:spTree>
    <p:extLst>
      <p:ext uri="{BB962C8B-B14F-4D97-AF65-F5344CB8AC3E}">
        <p14:creationId xmlns:p14="http://schemas.microsoft.com/office/powerpoint/2010/main" val="2747665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8AF828-1925-C8F1-FEF8-574B497E341A}"/>
              </a:ext>
            </a:extLst>
          </p:cNvPr>
          <p:cNvSpPr>
            <a:spLocks noGrp="1"/>
          </p:cNvSpPr>
          <p:nvPr>
            <p:ph type="ctrTitle"/>
          </p:nvPr>
        </p:nvSpPr>
        <p:spPr/>
        <p:txBody>
          <a:bodyPr/>
          <a:lstStyle/>
          <a:p>
            <a:pPr algn="ctr"/>
            <a:r>
              <a:rPr lang="sv-SE" dirty="0">
                <a:cs typeface="Calibri Light"/>
              </a:rPr>
              <a:t>Adnex  </a:t>
            </a:r>
            <a:br>
              <a:rPr lang="sv-SE" dirty="0">
                <a:cs typeface="Calibri Light"/>
              </a:rPr>
            </a:br>
            <a:r>
              <a:rPr lang="sv-SE" dirty="0">
                <a:cs typeface="Calibri Light"/>
              </a:rPr>
              <a:t>akut och elektivt</a:t>
            </a:r>
          </a:p>
        </p:txBody>
      </p:sp>
    </p:spTree>
    <p:extLst>
      <p:ext uri="{BB962C8B-B14F-4D97-AF65-F5344CB8AC3E}">
        <p14:creationId xmlns:p14="http://schemas.microsoft.com/office/powerpoint/2010/main" val="2607511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503375-1249-0321-2254-A17371DFC7B5}"/>
              </a:ext>
            </a:extLst>
          </p:cNvPr>
          <p:cNvSpPr>
            <a:spLocks noGrp="1"/>
          </p:cNvSpPr>
          <p:nvPr>
            <p:ph type="title"/>
          </p:nvPr>
        </p:nvSpPr>
        <p:spPr/>
        <p:txBody>
          <a:bodyPr/>
          <a:lstStyle/>
          <a:p>
            <a:r>
              <a:rPr lang="sv-SE" dirty="0">
                <a:cs typeface="Calibri Light"/>
              </a:rPr>
              <a:t>Adnex akut och elektivt (riket)</a:t>
            </a:r>
            <a:endParaRPr lang="sv-SE" dirty="0"/>
          </a:p>
        </p:txBody>
      </p:sp>
      <p:pic>
        <p:nvPicPr>
          <p:cNvPr id="4" name="Bildobjekt 4">
            <a:extLst>
              <a:ext uri="{FF2B5EF4-FFF2-40B4-BE49-F238E27FC236}">
                <a16:creationId xmlns:a16="http://schemas.microsoft.com/office/drawing/2014/main" id="{EF2408AB-C40F-AFA2-84EB-383122516616}"/>
              </a:ext>
            </a:extLst>
          </p:cNvPr>
          <p:cNvPicPr>
            <a:picLocks noGrp="1" noChangeAspect="1"/>
          </p:cNvPicPr>
          <p:nvPr>
            <p:ph idx="1"/>
          </p:nvPr>
        </p:nvPicPr>
        <p:blipFill>
          <a:blip r:embed="rId2"/>
          <a:stretch>
            <a:fillRect/>
          </a:stretch>
        </p:blipFill>
        <p:spPr>
          <a:xfrm>
            <a:off x="3625478" y="2308779"/>
            <a:ext cx="5334744" cy="3429479"/>
          </a:xfrm>
        </p:spPr>
      </p:pic>
    </p:spTree>
    <p:extLst>
      <p:ext uri="{BB962C8B-B14F-4D97-AF65-F5344CB8AC3E}">
        <p14:creationId xmlns:p14="http://schemas.microsoft.com/office/powerpoint/2010/main" val="4014951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E95FE2-384D-B132-2B2A-641E41ED9ACD}"/>
              </a:ext>
            </a:extLst>
          </p:cNvPr>
          <p:cNvSpPr>
            <a:spLocks noGrp="1"/>
          </p:cNvSpPr>
          <p:nvPr>
            <p:ph type="title"/>
          </p:nvPr>
        </p:nvSpPr>
        <p:spPr/>
        <p:txBody>
          <a:bodyPr>
            <a:normAutofit/>
          </a:bodyPr>
          <a:lstStyle/>
          <a:p>
            <a:pPr algn="ctr"/>
            <a:r>
              <a:rPr lang="sv-SE" sz="4000" dirty="0">
                <a:cs typeface="Calibri Light"/>
              </a:rPr>
              <a:t>Adnex akut och elektivt  </a:t>
            </a:r>
            <a:br>
              <a:rPr lang="sv-SE" sz="4000" dirty="0">
                <a:cs typeface="Calibri Light"/>
              </a:rPr>
            </a:br>
            <a:r>
              <a:rPr lang="sv-SE" sz="4000" dirty="0">
                <a:cs typeface="Calibri Light"/>
              </a:rPr>
              <a:t>Regional fördelning</a:t>
            </a:r>
            <a:endParaRPr lang="sv-SE" sz="4000" dirty="0"/>
          </a:p>
        </p:txBody>
      </p:sp>
      <p:pic>
        <p:nvPicPr>
          <p:cNvPr id="4" name="Bildobjekt 4">
            <a:extLst>
              <a:ext uri="{FF2B5EF4-FFF2-40B4-BE49-F238E27FC236}">
                <a16:creationId xmlns:a16="http://schemas.microsoft.com/office/drawing/2014/main" id="{B0F15E28-C5FE-A243-D58D-F7F7459A0932}"/>
              </a:ext>
            </a:extLst>
          </p:cNvPr>
          <p:cNvPicPr>
            <a:picLocks noGrp="1" noChangeAspect="1"/>
          </p:cNvPicPr>
          <p:nvPr>
            <p:ph idx="1"/>
          </p:nvPr>
        </p:nvPicPr>
        <p:blipFill>
          <a:blip r:embed="rId2"/>
          <a:stretch>
            <a:fillRect/>
          </a:stretch>
        </p:blipFill>
        <p:spPr>
          <a:xfrm>
            <a:off x="4117181" y="1847850"/>
            <a:ext cx="4351338" cy="4351338"/>
          </a:xfrm>
        </p:spPr>
      </p:pic>
      <p:sp>
        <p:nvSpPr>
          <p:cNvPr id="5" name="Pil: höger 4">
            <a:extLst>
              <a:ext uri="{FF2B5EF4-FFF2-40B4-BE49-F238E27FC236}">
                <a16:creationId xmlns:a16="http://schemas.microsoft.com/office/drawing/2014/main" id="{3ECC6BA0-9DDA-418B-52E8-AFDE2D86101B}"/>
              </a:ext>
            </a:extLst>
          </p:cNvPr>
          <p:cNvSpPr/>
          <p:nvPr/>
        </p:nvSpPr>
        <p:spPr>
          <a:xfrm rot="891015">
            <a:off x="4913359" y="3915103"/>
            <a:ext cx="1011618" cy="3415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il: vänster 5">
            <a:extLst>
              <a:ext uri="{FF2B5EF4-FFF2-40B4-BE49-F238E27FC236}">
                <a16:creationId xmlns:a16="http://schemas.microsoft.com/office/drawing/2014/main" id="{284A22DB-B020-4008-5462-BDBFF132540D}"/>
              </a:ext>
            </a:extLst>
          </p:cNvPr>
          <p:cNvSpPr/>
          <p:nvPr/>
        </p:nvSpPr>
        <p:spPr>
          <a:xfrm>
            <a:off x="8289790" y="2708882"/>
            <a:ext cx="972206" cy="31531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il: vänster 6">
            <a:extLst>
              <a:ext uri="{FF2B5EF4-FFF2-40B4-BE49-F238E27FC236}">
                <a16:creationId xmlns:a16="http://schemas.microsoft.com/office/drawing/2014/main" id="{9DE2AB8F-0E3D-245E-CEA5-161F9A8F80E3}"/>
              </a:ext>
            </a:extLst>
          </p:cNvPr>
          <p:cNvSpPr/>
          <p:nvPr/>
        </p:nvSpPr>
        <p:spPr>
          <a:xfrm>
            <a:off x="8269645" y="4102331"/>
            <a:ext cx="972206" cy="2627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64703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44DF75-4750-15F3-BCFA-25AC1614213C}"/>
              </a:ext>
            </a:extLst>
          </p:cNvPr>
          <p:cNvSpPr>
            <a:spLocks noGrp="1"/>
          </p:cNvSpPr>
          <p:nvPr>
            <p:ph type="ctrTitle"/>
          </p:nvPr>
        </p:nvSpPr>
        <p:spPr/>
        <p:txBody>
          <a:bodyPr/>
          <a:lstStyle/>
          <a:p>
            <a:pPr algn="ctr"/>
            <a:r>
              <a:rPr lang="sv-SE" dirty="0">
                <a:cs typeface="Calibri Light"/>
              </a:rPr>
              <a:t>Hysterektomi</a:t>
            </a:r>
          </a:p>
        </p:txBody>
      </p:sp>
    </p:spTree>
    <p:extLst>
      <p:ext uri="{BB962C8B-B14F-4D97-AF65-F5344CB8AC3E}">
        <p14:creationId xmlns:p14="http://schemas.microsoft.com/office/powerpoint/2010/main" val="4235812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6BB70E-2F81-7987-C808-F31308917734}"/>
              </a:ext>
            </a:extLst>
          </p:cNvPr>
          <p:cNvSpPr>
            <a:spLocks noGrp="1"/>
          </p:cNvSpPr>
          <p:nvPr>
            <p:ph type="title"/>
          </p:nvPr>
        </p:nvSpPr>
        <p:spPr>
          <a:xfrm>
            <a:off x="1092241" y="84702"/>
            <a:ext cx="10346095" cy="1325563"/>
          </a:xfrm>
        </p:spPr>
        <p:txBody>
          <a:bodyPr>
            <a:normAutofit/>
          </a:bodyPr>
          <a:lstStyle/>
          <a:p>
            <a:pPr algn="ctr"/>
            <a:r>
              <a:rPr lang="sv-SE" sz="4000" dirty="0">
                <a:cs typeface="Calibri Light"/>
              </a:rPr>
              <a:t>Hysterektomi (riket)</a:t>
            </a:r>
            <a:endParaRPr lang="sv-SE" sz="4000" dirty="0"/>
          </a:p>
        </p:txBody>
      </p:sp>
      <p:sp>
        <p:nvSpPr>
          <p:cNvPr id="3" name="Platshållare för innehåll 2">
            <a:extLst>
              <a:ext uri="{FF2B5EF4-FFF2-40B4-BE49-F238E27FC236}">
                <a16:creationId xmlns:a16="http://schemas.microsoft.com/office/drawing/2014/main" id="{59152180-BB04-619A-63EC-DAE955F40A15}"/>
              </a:ext>
            </a:extLst>
          </p:cNvPr>
          <p:cNvSpPr>
            <a:spLocks noGrp="1"/>
          </p:cNvSpPr>
          <p:nvPr>
            <p:ph idx="1"/>
          </p:nvPr>
        </p:nvSpPr>
        <p:spPr>
          <a:xfrm>
            <a:off x="1238545" y="5020056"/>
            <a:ext cx="10346095" cy="1655064"/>
          </a:xfrm>
        </p:spPr>
        <p:txBody>
          <a:bodyPr vert="horz" lIns="91440" tIns="45720" rIns="91440" bIns="45720" rtlCol="0" anchor="t">
            <a:normAutofit/>
          </a:bodyPr>
          <a:lstStyle/>
          <a:p>
            <a:r>
              <a:rPr lang="sv" sz="2400" dirty="0">
                <a:ea typeface="+mn-lt"/>
                <a:cs typeface="+mn-lt"/>
              </a:rPr>
              <a:t>Den nationella återhämtningen med 105 fler ingrepp år 2021 jämfört med året innan motsvarar cirka 3 % av ett normalår </a:t>
            </a:r>
          </a:p>
          <a:p>
            <a:r>
              <a:rPr lang="sv" sz="2400" dirty="0">
                <a:ea typeface="+mn-lt"/>
                <a:cs typeface="+mn-lt"/>
              </a:rPr>
              <a:t>Med den takten kommer det att ta åtskilliga år att komma i kapp vårdskulden.</a:t>
            </a:r>
            <a:endParaRPr lang="sv" sz="2400" dirty="0">
              <a:cs typeface="Calibri"/>
            </a:endParaRPr>
          </a:p>
          <a:p>
            <a:endParaRPr lang="sv" sz="2400" dirty="0">
              <a:ea typeface="+mn-lt"/>
              <a:cs typeface="+mn-lt"/>
            </a:endParaRPr>
          </a:p>
        </p:txBody>
      </p:sp>
      <p:pic>
        <p:nvPicPr>
          <p:cNvPr id="4" name="Bildobjekt 4">
            <a:extLst>
              <a:ext uri="{FF2B5EF4-FFF2-40B4-BE49-F238E27FC236}">
                <a16:creationId xmlns:a16="http://schemas.microsoft.com/office/drawing/2014/main" id="{196A5E16-8EBB-ECA9-3FFA-2460B1E890C6}"/>
              </a:ext>
            </a:extLst>
          </p:cNvPr>
          <p:cNvPicPr>
            <a:picLocks noChangeAspect="1"/>
          </p:cNvPicPr>
          <p:nvPr/>
        </p:nvPicPr>
        <p:blipFill>
          <a:blip r:embed="rId2"/>
          <a:stretch>
            <a:fillRect/>
          </a:stretch>
        </p:blipFill>
        <p:spPr>
          <a:xfrm>
            <a:off x="3351926" y="1301099"/>
            <a:ext cx="6119332" cy="3290782"/>
          </a:xfrm>
          <a:prstGeom prst="rect">
            <a:avLst/>
          </a:prstGeom>
        </p:spPr>
      </p:pic>
    </p:spTree>
    <p:extLst>
      <p:ext uri="{BB962C8B-B14F-4D97-AF65-F5344CB8AC3E}">
        <p14:creationId xmlns:p14="http://schemas.microsoft.com/office/powerpoint/2010/main" val="2233669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393A29-D428-7F03-C5FF-F1A873EADED2}"/>
              </a:ext>
            </a:extLst>
          </p:cNvPr>
          <p:cNvSpPr>
            <a:spLocks noGrp="1"/>
          </p:cNvSpPr>
          <p:nvPr>
            <p:ph type="title"/>
          </p:nvPr>
        </p:nvSpPr>
        <p:spPr/>
        <p:txBody>
          <a:bodyPr>
            <a:normAutofit/>
          </a:bodyPr>
          <a:lstStyle/>
          <a:p>
            <a:pPr algn="ctr"/>
            <a:r>
              <a:rPr lang="sv-SE" sz="3600" dirty="0">
                <a:cs typeface="Calibri Light"/>
              </a:rPr>
              <a:t>Covid-pandemins påverkan </a:t>
            </a:r>
            <a:br>
              <a:rPr lang="sv-SE" sz="3600" dirty="0">
                <a:cs typeface="Calibri Light"/>
              </a:rPr>
            </a:br>
            <a:r>
              <a:rPr lang="sv-SE" sz="3600" dirty="0">
                <a:cs typeface="Calibri Light"/>
              </a:rPr>
              <a:t>på benign gynekologisk kirurgi</a:t>
            </a:r>
          </a:p>
        </p:txBody>
      </p:sp>
      <p:sp>
        <p:nvSpPr>
          <p:cNvPr id="3" name="Platshållare för innehåll 2">
            <a:extLst>
              <a:ext uri="{FF2B5EF4-FFF2-40B4-BE49-F238E27FC236}">
                <a16:creationId xmlns:a16="http://schemas.microsoft.com/office/drawing/2014/main" id="{3CBE3C9A-245F-E6DE-3744-0F2AC938E307}"/>
              </a:ext>
            </a:extLst>
          </p:cNvPr>
          <p:cNvSpPr>
            <a:spLocks noGrp="1"/>
          </p:cNvSpPr>
          <p:nvPr>
            <p:ph idx="1"/>
          </p:nvPr>
        </p:nvSpPr>
        <p:spPr/>
        <p:txBody>
          <a:bodyPr vert="horz" lIns="91440" tIns="45720" rIns="91440" bIns="45720" rtlCol="0" anchor="t">
            <a:normAutofit lnSpcReduction="10000"/>
          </a:bodyPr>
          <a:lstStyle/>
          <a:p>
            <a:r>
              <a:rPr lang="sv-SE">
                <a:ea typeface="+mn-lt"/>
                <a:cs typeface="+mn-lt"/>
              </a:rPr>
              <a:t>I mars 2020 kom den första vågen av Covid-19 </a:t>
            </a:r>
          </a:p>
          <a:p>
            <a:r>
              <a:rPr lang="sv-SE">
                <a:ea typeface="+mn-lt"/>
                <a:cs typeface="+mn-lt"/>
              </a:rPr>
              <a:t>Den berörde olika delar av Sverige i olika omfattning. </a:t>
            </a:r>
          </a:p>
          <a:p>
            <a:r>
              <a:rPr lang="sv-SE">
                <a:ea typeface="+mn-lt"/>
                <a:cs typeface="+mn-lt"/>
              </a:rPr>
              <a:t>På många håll laddades för en massiv insats, men det blev aldrig riktigt som förväntat. Fältsjukhus restes och fick sedan avvecklas. </a:t>
            </a:r>
          </a:p>
          <a:p>
            <a:r>
              <a:rPr lang="sv-SE">
                <a:ea typeface="+mn-lt"/>
                <a:cs typeface="+mn-lt"/>
              </a:rPr>
              <a:t>Benign gynekologisk kirurgi ofta en verksamhet som betraktas som lägre prioriterad och kan vänta. </a:t>
            </a:r>
          </a:p>
          <a:p>
            <a:pPr lvl="1"/>
            <a:r>
              <a:rPr lang="sv-SE">
                <a:ea typeface="+mn-lt"/>
                <a:cs typeface="+mn-lt"/>
              </a:rPr>
              <a:t>Internt inom kvinnosjukvård, där förlossningsvård, akut gynekologi och cancer har högre prioritet </a:t>
            </a:r>
          </a:p>
          <a:p>
            <a:pPr lvl="1"/>
            <a:r>
              <a:rPr lang="sv-SE">
                <a:ea typeface="+mn-lt"/>
                <a:cs typeface="+mn-lt"/>
              </a:rPr>
              <a:t>Externt i jämförelse med andra verksamheters ofta mer omfattande och statusmässigt ”viktigare” operationer.</a:t>
            </a:r>
          </a:p>
        </p:txBody>
      </p:sp>
    </p:spTree>
    <p:extLst>
      <p:ext uri="{BB962C8B-B14F-4D97-AF65-F5344CB8AC3E}">
        <p14:creationId xmlns:p14="http://schemas.microsoft.com/office/powerpoint/2010/main" val="1276755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D21DA3-D742-DEA1-90BF-BDF77D5CC856}"/>
              </a:ext>
            </a:extLst>
          </p:cNvPr>
          <p:cNvSpPr>
            <a:spLocks noGrp="1"/>
          </p:cNvSpPr>
          <p:nvPr>
            <p:ph type="title"/>
          </p:nvPr>
        </p:nvSpPr>
        <p:spPr/>
        <p:txBody>
          <a:bodyPr>
            <a:normAutofit/>
          </a:bodyPr>
          <a:lstStyle/>
          <a:p>
            <a:pPr algn="ctr"/>
            <a:r>
              <a:rPr lang="sv-SE" sz="4000">
                <a:cs typeface="Calibri Light"/>
              </a:rPr>
              <a:t>Hysterektomi (riket)</a:t>
            </a:r>
            <a:endParaRPr lang="sv-SE" sz="4000"/>
          </a:p>
        </p:txBody>
      </p:sp>
      <p:pic>
        <p:nvPicPr>
          <p:cNvPr id="4" name="Bildobjekt 4">
            <a:extLst>
              <a:ext uri="{FF2B5EF4-FFF2-40B4-BE49-F238E27FC236}">
                <a16:creationId xmlns:a16="http://schemas.microsoft.com/office/drawing/2014/main" id="{21329863-A4CA-3141-CE88-19CCF03DE70D}"/>
              </a:ext>
            </a:extLst>
          </p:cNvPr>
          <p:cNvPicPr>
            <a:picLocks noGrp="1" noChangeAspect="1"/>
          </p:cNvPicPr>
          <p:nvPr>
            <p:ph idx="1"/>
          </p:nvPr>
        </p:nvPicPr>
        <p:blipFill>
          <a:blip r:embed="rId2"/>
          <a:stretch>
            <a:fillRect/>
          </a:stretch>
        </p:blipFill>
        <p:spPr>
          <a:xfrm>
            <a:off x="2909284" y="1819176"/>
            <a:ext cx="7119312" cy="4576702"/>
          </a:xfrm>
        </p:spPr>
      </p:pic>
    </p:spTree>
    <p:extLst>
      <p:ext uri="{BB962C8B-B14F-4D97-AF65-F5344CB8AC3E}">
        <p14:creationId xmlns:p14="http://schemas.microsoft.com/office/powerpoint/2010/main" val="541157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06D76E-CA08-E575-7893-F3896E27AB4D}"/>
              </a:ext>
            </a:extLst>
          </p:cNvPr>
          <p:cNvSpPr>
            <a:spLocks noGrp="1"/>
          </p:cNvSpPr>
          <p:nvPr>
            <p:ph type="title"/>
          </p:nvPr>
        </p:nvSpPr>
        <p:spPr/>
        <p:txBody>
          <a:bodyPr>
            <a:normAutofit/>
          </a:bodyPr>
          <a:lstStyle/>
          <a:p>
            <a:pPr algn="ctr"/>
            <a:r>
              <a:rPr lang="sv-SE" sz="4000" dirty="0">
                <a:cs typeface="Calibri Light"/>
              </a:rPr>
              <a:t>Hysterektomi Regional fördelning</a:t>
            </a:r>
            <a:endParaRPr lang="sv-SE" sz="4000" dirty="0"/>
          </a:p>
        </p:txBody>
      </p:sp>
      <p:pic>
        <p:nvPicPr>
          <p:cNvPr id="4" name="Bildobjekt 4">
            <a:extLst>
              <a:ext uri="{FF2B5EF4-FFF2-40B4-BE49-F238E27FC236}">
                <a16:creationId xmlns:a16="http://schemas.microsoft.com/office/drawing/2014/main" id="{9DC5DFA3-8E44-D0CD-D85F-97C23C634F83}"/>
              </a:ext>
            </a:extLst>
          </p:cNvPr>
          <p:cNvPicPr>
            <a:picLocks noGrp="1" noChangeAspect="1"/>
          </p:cNvPicPr>
          <p:nvPr>
            <p:ph idx="1"/>
          </p:nvPr>
        </p:nvPicPr>
        <p:blipFill>
          <a:blip r:embed="rId2"/>
          <a:stretch>
            <a:fillRect/>
          </a:stretch>
        </p:blipFill>
        <p:spPr>
          <a:xfrm>
            <a:off x="4117181" y="1847850"/>
            <a:ext cx="4351338" cy="4351338"/>
          </a:xfrm>
        </p:spPr>
      </p:pic>
      <p:sp>
        <p:nvSpPr>
          <p:cNvPr id="5" name="Pil: vänster 4">
            <a:extLst>
              <a:ext uri="{FF2B5EF4-FFF2-40B4-BE49-F238E27FC236}">
                <a16:creationId xmlns:a16="http://schemas.microsoft.com/office/drawing/2014/main" id="{6E670D83-EF66-149D-6B20-80BF61935EDB}"/>
              </a:ext>
            </a:extLst>
          </p:cNvPr>
          <p:cNvSpPr/>
          <p:nvPr/>
        </p:nvSpPr>
        <p:spPr>
          <a:xfrm>
            <a:off x="8468519" y="5027498"/>
            <a:ext cx="959069" cy="31531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73345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952EA2-EA93-087D-9307-7ED70018697C}"/>
              </a:ext>
            </a:extLst>
          </p:cNvPr>
          <p:cNvSpPr>
            <a:spLocks noGrp="1"/>
          </p:cNvSpPr>
          <p:nvPr>
            <p:ph type="ctrTitle"/>
          </p:nvPr>
        </p:nvSpPr>
        <p:spPr/>
        <p:txBody>
          <a:bodyPr/>
          <a:lstStyle/>
          <a:p>
            <a:pPr algn="ctr"/>
            <a:r>
              <a:rPr lang="sv-SE" dirty="0">
                <a:cs typeface="Calibri Light"/>
              </a:rPr>
              <a:t>Inkontinens (slyngplastik)</a:t>
            </a:r>
          </a:p>
        </p:txBody>
      </p:sp>
    </p:spTree>
    <p:extLst>
      <p:ext uri="{BB962C8B-B14F-4D97-AF65-F5344CB8AC3E}">
        <p14:creationId xmlns:p14="http://schemas.microsoft.com/office/powerpoint/2010/main" val="3470673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E208B8-1AF8-A24F-BF4C-EABF44914B17}"/>
              </a:ext>
            </a:extLst>
          </p:cNvPr>
          <p:cNvSpPr>
            <a:spLocks noGrp="1"/>
          </p:cNvSpPr>
          <p:nvPr>
            <p:ph type="title"/>
          </p:nvPr>
        </p:nvSpPr>
        <p:spPr/>
        <p:txBody>
          <a:bodyPr>
            <a:normAutofit/>
          </a:bodyPr>
          <a:lstStyle/>
          <a:p>
            <a:pPr algn="ctr"/>
            <a:r>
              <a:rPr lang="sv-SE" sz="3600" dirty="0">
                <a:cs typeface="Calibri Light"/>
              </a:rPr>
              <a:t>Inkontinens (slyngplastik) riket</a:t>
            </a:r>
            <a:endParaRPr lang="sv-SE" sz="3600" dirty="0"/>
          </a:p>
        </p:txBody>
      </p:sp>
      <p:pic>
        <p:nvPicPr>
          <p:cNvPr id="4" name="Bildobjekt 4">
            <a:extLst>
              <a:ext uri="{FF2B5EF4-FFF2-40B4-BE49-F238E27FC236}">
                <a16:creationId xmlns:a16="http://schemas.microsoft.com/office/drawing/2014/main" id="{998AA0A1-859B-B49B-E769-BF21FD81E55E}"/>
              </a:ext>
            </a:extLst>
          </p:cNvPr>
          <p:cNvPicPr>
            <a:picLocks noGrp="1" noChangeAspect="1"/>
          </p:cNvPicPr>
          <p:nvPr>
            <p:ph idx="1"/>
          </p:nvPr>
        </p:nvPicPr>
        <p:blipFill>
          <a:blip r:embed="rId2"/>
          <a:stretch>
            <a:fillRect/>
          </a:stretch>
        </p:blipFill>
        <p:spPr>
          <a:xfrm>
            <a:off x="2969173" y="1690689"/>
            <a:ext cx="6952523" cy="4469480"/>
          </a:xfrm>
        </p:spPr>
      </p:pic>
    </p:spTree>
    <p:extLst>
      <p:ext uri="{BB962C8B-B14F-4D97-AF65-F5344CB8AC3E}">
        <p14:creationId xmlns:p14="http://schemas.microsoft.com/office/powerpoint/2010/main" val="3699981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361BF7-3ADF-92D0-3B96-516EF10B5F48}"/>
              </a:ext>
            </a:extLst>
          </p:cNvPr>
          <p:cNvSpPr>
            <a:spLocks noGrp="1"/>
          </p:cNvSpPr>
          <p:nvPr>
            <p:ph type="title"/>
          </p:nvPr>
        </p:nvSpPr>
        <p:spPr>
          <a:xfrm>
            <a:off x="914400" y="365125"/>
            <a:ext cx="10915047" cy="1325563"/>
          </a:xfrm>
        </p:spPr>
        <p:txBody>
          <a:bodyPr>
            <a:normAutofit/>
          </a:bodyPr>
          <a:lstStyle/>
          <a:p>
            <a:pPr algn="ctr"/>
            <a:r>
              <a:rPr lang="sv-SE" sz="3600" dirty="0">
                <a:cs typeface="Calibri Light"/>
              </a:rPr>
              <a:t>Inkontinens (slyngplastik) Regional fördelning</a:t>
            </a:r>
          </a:p>
        </p:txBody>
      </p:sp>
      <p:pic>
        <p:nvPicPr>
          <p:cNvPr id="4" name="Bildobjekt 4">
            <a:extLst>
              <a:ext uri="{FF2B5EF4-FFF2-40B4-BE49-F238E27FC236}">
                <a16:creationId xmlns:a16="http://schemas.microsoft.com/office/drawing/2014/main" id="{AA81BA74-1196-0440-78B7-298D9C3917B0}"/>
              </a:ext>
            </a:extLst>
          </p:cNvPr>
          <p:cNvPicPr>
            <a:picLocks noGrp="1" noChangeAspect="1"/>
          </p:cNvPicPr>
          <p:nvPr>
            <p:ph idx="1"/>
          </p:nvPr>
        </p:nvPicPr>
        <p:blipFill>
          <a:blip r:embed="rId2"/>
          <a:stretch>
            <a:fillRect/>
          </a:stretch>
        </p:blipFill>
        <p:spPr>
          <a:xfrm>
            <a:off x="3744227" y="1443790"/>
            <a:ext cx="5128352" cy="5128352"/>
          </a:xfrm>
        </p:spPr>
      </p:pic>
      <p:sp>
        <p:nvSpPr>
          <p:cNvPr id="5" name="textruta 4">
            <a:extLst>
              <a:ext uri="{FF2B5EF4-FFF2-40B4-BE49-F238E27FC236}">
                <a16:creationId xmlns:a16="http://schemas.microsoft.com/office/drawing/2014/main" id="{36EF6A57-19C7-8C4A-F512-9E4C87A5B9F3}"/>
              </a:ext>
            </a:extLst>
          </p:cNvPr>
          <p:cNvSpPr txBox="1"/>
          <p:nvPr/>
        </p:nvSpPr>
        <p:spPr>
          <a:xfrm>
            <a:off x="9050195" y="3749367"/>
            <a:ext cx="190431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dirty="0">
                <a:cs typeface="Calibri"/>
              </a:rPr>
              <a:t>Vårdskulden i Västra regionen är &gt;100% av ett normalår</a:t>
            </a:r>
          </a:p>
        </p:txBody>
      </p:sp>
    </p:spTree>
    <p:extLst>
      <p:ext uri="{BB962C8B-B14F-4D97-AF65-F5344CB8AC3E}">
        <p14:creationId xmlns:p14="http://schemas.microsoft.com/office/powerpoint/2010/main" val="2768870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14D0AC-45B8-34F6-1842-544405030F39}"/>
              </a:ext>
            </a:extLst>
          </p:cNvPr>
          <p:cNvSpPr>
            <a:spLocks noGrp="1"/>
          </p:cNvSpPr>
          <p:nvPr>
            <p:ph type="ctrTitle"/>
          </p:nvPr>
        </p:nvSpPr>
        <p:spPr/>
        <p:txBody>
          <a:bodyPr/>
          <a:lstStyle/>
          <a:p>
            <a:pPr algn="ctr"/>
            <a:r>
              <a:rPr lang="sv-SE" dirty="0">
                <a:cs typeface="Calibri Light"/>
              </a:rPr>
              <a:t>Intrauterin kirurgi</a:t>
            </a:r>
          </a:p>
        </p:txBody>
      </p:sp>
    </p:spTree>
    <p:extLst>
      <p:ext uri="{BB962C8B-B14F-4D97-AF65-F5344CB8AC3E}">
        <p14:creationId xmlns:p14="http://schemas.microsoft.com/office/powerpoint/2010/main" val="3358235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96A022-3EF7-DE2B-0557-E2A8D10D33DE}"/>
              </a:ext>
            </a:extLst>
          </p:cNvPr>
          <p:cNvSpPr>
            <a:spLocks noGrp="1"/>
          </p:cNvSpPr>
          <p:nvPr>
            <p:ph type="title"/>
          </p:nvPr>
        </p:nvSpPr>
        <p:spPr/>
        <p:txBody>
          <a:bodyPr>
            <a:normAutofit/>
          </a:bodyPr>
          <a:lstStyle/>
          <a:p>
            <a:r>
              <a:rPr lang="sv-SE" sz="4000" dirty="0">
                <a:cs typeface="Calibri Light"/>
              </a:rPr>
              <a:t>Intrauterin kirurgi</a:t>
            </a:r>
            <a:br>
              <a:rPr lang="sv-SE" sz="4000" dirty="0">
                <a:cs typeface="Calibri Light"/>
              </a:rPr>
            </a:br>
            <a:r>
              <a:rPr lang="sv-SE" sz="2800" dirty="0">
                <a:cs typeface="Calibri Light"/>
              </a:rPr>
              <a:t>(f.d. Hysteroskopi)</a:t>
            </a:r>
            <a:endParaRPr lang="sv-SE" sz="3600" dirty="0">
              <a:cs typeface="Calibri Light" panose="020F0302020204030204"/>
            </a:endParaRPr>
          </a:p>
        </p:txBody>
      </p:sp>
      <p:pic>
        <p:nvPicPr>
          <p:cNvPr id="4" name="Bildobjekt 4">
            <a:extLst>
              <a:ext uri="{FF2B5EF4-FFF2-40B4-BE49-F238E27FC236}">
                <a16:creationId xmlns:a16="http://schemas.microsoft.com/office/drawing/2014/main" id="{422E06C7-C3AA-EE2D-A03E-9FB2BDA5D321}"/>
              </a:ext>
            </a:extLst>
          </p:cNvPr>
          <p:cNvPicPr>
            <a:picLocks noGrp="1" noChangeAspect="1"/>
          </p:cNvPicPr>
          <p:nvPr>
            <p:ph idx="1"/>
          </p:nvPr>
        </p:nvPicPr>
        <p:blipFill>
          <a:blip r:embed="rId2"/>
          <a:stretch>
            <a:fillRect/>
          </a:stretch>
        </p:blipFill>
        <p:spPr>
          <a:xfrm>
            <a:off x="3625478" y="2499306"/>
            <a:ext cx="5334744" cy="3048425"/>
          </a:xfrm>
        </p:spPr>
      </p:pic>
    </p:spTree>
    <p:extLst>
      <p:ext uri="{BB962C8B-B14F-4D97-AF65-F5344CB8AC3E}">
        <p14:creationId xmlns:p14="http://schemas.microsoft.com/office/powerpoint/2010/main" val="2441871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D76ECC-35C5-84F5-EA09-7C5422FFEA7B}"/>
              </a:ext>
            </a:extLst>
          </p:cNvPr>
          <p:cNvSpPr>
            <a:spLocks noGrp="1"/>
          </p:cNvSpPr>
          <p:nvPr>
            <p:ph type="title"/>
          </p:nvPr>
        </p:nvSpPr>
        <p:spPr/>
        <p:txBody>
          <a:bodyPr>
            <a:normAutofit/>
          </a:bodyPr>
          <a:lstStyle/>
          <a:p>
            <a:r>
              <a:rPr lang="sv-SE" sz="4000" dirty="0">
                <a:cs typeface="Calibri Light"/>
              </a:rPr>
              <a:t>Intrauterin kirurgi</a:t>
            </a:r>
            <a:endParaRPr lang="sv-SE" sz="4000" dirty="0"/>
          </a:p>
        </p:txBody>
      </p:sp>
      <p:sp>
        <p:nvSpPr>
          <p:cNvPr id="3" name="Platshållare för innehåll 2">
            <a:extLst>
              <a:ext uri="{FF2B5EF4-FFF2-40B4-BE49-F238E27FC236}">
                <a16:creationId xmlns:a16="http://schemas.microsoft.com/office/drawing/2014/main" id="{5CFDB7DE-8B6F-502D-A500-E0231F068679}"/>
              </a:ext>
            </a:extLst>
          </p:cNvPr>
          <p:cNvSpPr>
            <a:spLocks noGrp="1"/>
          </p:cNvSpPr>
          <p:nvPr>
            <p:ph idx="1"/>
          </p:nvPr>
        </p:nvSpPr>
        <p:spPr/>
        <p:txBody>
          <a:bodyPr vert="horz" lIns="91440" tIns="45720" rIns="91440" bIns="45720" rtlCol="0" anchor="t">
            <a:normAutofit/>
          </a:bodyPr>
          <a:lstStyle/>
          <a:p>
            <a:r>
              <a:rPr lang="sv-SE" sz="3600" dirty="0">
                <a:ea typeface="+mn-lt"/>
                <a:cs typeface="+mn-lt"/>
              </a:rPr>
              <a:t>Antalet registrerade ingrepp har ökat </a:t>
            </a:r>
          </a:p>
          <a:p>
            <a:pPr lvl="1"/>
            <a:r>
              <a:rPr lang="sv-SE" sz="3200" dirty="0">
                <a:ea typeface="+mn-lt"/>
                <a:cs typeface="+mn-lt"/>
              </a:rPr>
              <a:t>en liten del år 2020</a:t>
            </a:r>
          </a:p>
          <a:p>
            <a:pPr lvl="1"/>
            <a:r>
              <a:rPr lang="sv-SE" sz="3200" dirty="0">
                <a:ea typeface="+mn-lt"/>
                <a:cs typeface="+mn-lt"/>
              </a:rPr>
              <a:t>med 22 % år 2021 </a:t>
            </a:r>
            <a:endParaRPr lang="sv-SE" sz="3200" dirty="0">
              <a:cs typeface="Calibri"/>
            </a:endParaRPr>
          </a:p>
          <a:p>
            <a:r>
              <a:rPr lang="sv-SE" sz="3600" dirty="0">
                <a:ea typeface="+mn-lt"/>
                <a:cs typeface="+mn-lt"/>
              </a:rPr>
              <a:t>Sannolikt beror det på </a:t>
            </a:r>
          </a:p>
          <a:p>
            <a:pPr lvl="1"/>
            <a:r>
              <a:rPr lang="sv-SE" sz="3200" dirty="0">
                <a:ea typeface="+mn-lt"/>
                <a:cs typeface="+mn-lt"/>
              </a:rPr>
              <a:t>Bättre registrering/täckningsgrad</a:t>
            </a:r>
          </a:p>
          <a:p>
            <a:pPr lvl="1"/>
            <a:r>
              <a:rPr lang="sv-SE" sz="3200" dirty="0">
                <a:ea typeface="+mn-lt"/>
                <a:cs typeface="+mn-lt"/>
              </a:rPr>
              <a:t>En reell ökning då dessa ingrepp kan utföras utanför centraloperationsenheter och delvis ersätter andra behandlingsmetoder</a:t>
            </a:r>
            <a:endParaRPr lang="sv-SE" sz="3200" dirty="0">
              <a:cs typeface="Calibri"/>
            </a:endParaRPr>
          </a:p>
        </p:txBody>
      </p:sp>
    </p:spTree>
    <p:extLst>
      <p:ext uri="{BB962C8B-B14F-4D97-AF65-F5344CB8AC3E}">
        <p14:creationId xmlns:p14="http://schemas.microsoft.com/office/powerpoint/2010/main" val="3225423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C25367-4DBF-3114-69B0-37C92ED5FAAE}"/>
              </a:ext>
            </a:extLst>
          </p:cNvPr>
          <p:cNvSpPr>
            <a:spLocks noGrp="1"/>
          </p:cNvSpPr>
          <p:nvPr>
            <p:ph type="title"/>
          </p:nvPr>
        </p:nvSpPr>
        <p:spPr/>
        <p:txBody>
          <a:bodyPr>
            <a:normAutofit/>
          </a:bodyPr>
          <a:lstStyle/>
          <a:p>
            <a:pPr algn="ctr"/>
            <a:r>
              <a:rPr lang="sv-SE" sz="4000" dirty="0">
                <a:cs typeface="Calibri Light"/>
              </a:rPr>
              <a:t>Intrauterin kirurgi Regional fördelning</a:t>
            </a:r>
            <a:endParaRPr lang="sv-SE" sz="4000" dirty="0"/>
          </a:p>
        </p:txBody>
      </p:sp>
      <p:pic>
        <p:nvPicPr>
          <p:cNvPr id="4" name="Bildobjekt 4">
            <a:extLst>
              <a:ext uri="{FF2B5EF4-FFF2-40B4-BE49-F238E27FC236}">
                <a16:creationId xmlns:a16="http://schemas.microsoft.com/office/drawing/2014/main" id="{F219289F-3BF8-61BE-549D-3488F816F435}"/>
              </a:ext>
            </a:extLst>
          </p:cNvPr>
          <p:cNvPicPr>
            <a:picLocks noGrp="1" noChangeAspect="1"/>
          </p:cNvPicPr>
          <p:nvPr>
            <p:ph idx="1"/>
          </p:nvPr>
        </p:nvPicPr>
        <p:blipFill>
          <a:blip r:embed="rId2"/>
          <a:stretch>
            <a:fillRect/>
          </a:stretch>
        </p:blipFill>
        <p:spPr>
          <a:xfrm>
            <a:off x="3751940" y="1434165"/>
            <a:ext cx="5130264" cy="5130264"/>
          </a:xfrm>
        </p:spPr>
      </p:pic>
    </p:spTree>
    <p:extLst>
      <p:ext uri="{BB962C8B-B14F-4D97-AF65-F5344CB8AC3E}">
        <p14:creationId xmlns:p14="http://schemas.microsoft.com/office/powerpoint/2010/main" val="2204741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02D634-D62C-0D32-6452-0FB1593351FE}"/>
              </a:ext>
            </a:extLst>
          </p:cNvPr>
          <p:cNvSpPr>
            <a:spLocks noGrp="1"/>
          </p:cNvSpPr>
          <p:nvPr>
            <p:ph type="ctrTitle"/>
          </p:nvPr>
        </p:nvSpPr>
        <p:spPr/>
        <p:txBody>
          <a:bodyPr/>
          <a:lstStyle/>
          <a:p>
            <a:r>
              <a:rPr lang="sv-SE" dirty="0">
                <a:cs typeface="Calibri Light"/>
              </a:rPr>
              <a:t>Rekonstruktiv bäckenbottenkirurgi</a:t>
            </a:r>
            <a:endParaRPr lang="sv-SE" dirty="0"/>
          </a:p>
        </p:txBody>
      </p:sp>
    </p:spTree>
    <p:extLst>
      <p:ext uri="{BB962C8B-B14F-4D97-AF65-F5344CB8AC3E}">
        <p14:creationId xmlns:p14="http://schemas.microsoft.com/office/powerpoint/2010/main" val="1252187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E5C794-15DE-6C00-D8B6-1C0EA000C264}"/>
              </a:ext>
            </a:extLst>
          </p:cNvPr>
          <p:cNvSpPr>
            <a:spLocks noGrp="1"/>
          </p:cNvSpPr>
          <p:nvPr>
            <p:ph type="title"/>
          </p:nvPr>
        </p:nvSpPr>
        <p:spPr/>
        <p:txBody>
          <a:bodyPr>
            <a:normAutofit/>
          </a:bodyPr>
          <a:lstStyle/>
          <a:p>
            <a:pPr algn="ctr"/>
            <a:r>
              <a:rPr lang="sv-SE" sz="3600" dirty="0">
                <a:ea typeface="+mj-lt"/>
                <a:cs typeface="+mj-lt"/>
              </a:rPr>
              <a:t>Covid-pandemins påverkan </a:t>
            </a:r>
            <a:br>
              <a:rPr lang="sv-SE" sz="3600" dirty="0">
                <a:ea typeface="+mj-lt"/>
                <a:cs typeface="+mj-lt"/>
              </a:rPr>
            </a:br>
            <a:r>
              <a:rPr lang="sv-SE" sz="3600" dirty="0">
                <a:ea typeface="+mj-lt"/>
                <a:cs typeface="+mj-lt"/>
              </a:rPr>
              <a:t>på benign gynekologisk kirurgi</a:t>
            </a:r>
            <a:endParaRPr lang="sv-SE" sz="3600" dirty="0">
              <a:cs typeface="Calibri Light" panose="020F0302020204030204"/>
            </a:endParaRPr>
          </a:p>
        </p:txBody>
      </p:sp>
      <p:sp>
        <p:nvSpPr>
          <p:cNvPr id="3" name="Platshållare för innehåll 2">
            <a:extLst>
              <a:ext uri="{FF2B5EF4-FFF2-40B4-BE49-F238E27FC236}">
                <a16:creationId xmlns:a16="http://schemas.microsoft.com/office/drawing/2014/main" id="{9E6A59AE-0684-B8DB-4745-D9411EDC6BA6}"/>
              </a:ext>
            </a:extLst>
          </p:cNvPr>
          <p:cNvSpPr>
            <a:spLocks noGrp="1"/>
          </p:cNvSpPr>
          <p:nvPr>
            <p:ph idx="1"/>
          </p:nvPr>
        </p:nvSpPr>
        <p:spPr/>
        <p:txBody>
          <a:bodyPr vert="horz" lIns="91440" tIns="45720" rIns="91440" bIns="45720" rtlCol="0" anchor="t">
            <a:normAutofit/>
          </a:bodyPr>
          <a:lstStyle/>
          <a:p>
            <a:r>
              <a:rPr lang="sv-SE" dirty="0">
                <a:cs typeface="Calibri"/>
              </a:rPr>
              <a:t>Färre tillgängliga operationssalar pga. överfulla IVA-enheter</a:t>
            </a:r>
          </a:p>
          <a:p>
            <a:r>
              <a:rPr lang="sv-SE" dirty="0">
                <a:cs typeface="Calibri"/>
              </a:rPr>
              <a:t>Färre vårdplatser inom gynekologi</a:t>
            </a:r>
            <a:br>
              <a:rPr lang="sv-SE" dirty="0">
                <a:cs typeface="Calibri"/>
              </a:rPr>
            </a:br>
            <a:endParaRPr lang="sv-SE" dirty="0"/>
          </a:p>
          <a:p>
            <a:r>
              <a:rPr lang="sv-SE" dirty="0">
                <a:cs typeface="Calibri"/>
              </a:rPr>
              <a:t>Medarbetare anestesi var fullt upptagna i Covid-vården</a:t>
            </a:r>
          </a:p>
          <a:p>
            <a:r>
              <a:rPr lang="sv-SE" dirty="0">
                <a:cs typeface="Calibri"/>
              </a:rPr>
              <a:t>Gynekologins medarbetare var delvis upptagna i Covid-vården</a:t>
            </a:r>
          </a:p>
          <a:p>
            <a:r>
              <a:rPr lang="sv-SE" dirty="0">
                <a:cs typeface="Calibri"/>
              </a:rPr>
              <a:t>Medarbetare av alla kategorier sjuka eller i karantän</a:t>
            </a:r>
          </a:p>
          <a:p>
            <a:pPr marL="0" indent="0">
              <a:buNone/>
            </a:pPr>
            <a:endParaRPr lang="sv-SE" dirty="0">
              <a:cs typeface="Calibri"/>
            </a:endParaRPr>
          </a:p>
          <a:p>
            <a:r>
              <a:rPr lang="sv-SE" dirty="0">
                <a:cs typeface="Calibri"/>
              </a:rPr>
              <a:t>Patienter sökte i lägre omfattning för gynekologiska besvär</a:t>
            </a:r>
          </a:p>
        </p:txBody>
      </p:sp>
    </p:spTree>
    <p:extLst>
      <p:ext uri="{BB962C8B-B14F-4D97-AF65-F5344CB8AC3E}">
        <p14:creationId xmlns:p14="http://schemas.microsoft.com/office/powerpoint/2010/main" val="2848011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93DCED-E525-24E7-272B-DC6E2B4C47A4}"/>
              </a:ext>
            </a:extLst>
          </p:cNvPr>
          <p:cNvSpPr>
            <a:spLocks noGrp="1"/>
          </p:cNvSpPr>
          <p:nvPr>
            <p:ph type="title"/>
          </p:nvPr>
        </p:nvSpPr>
        <p:spPr/>
        <p:txBody>
          <a:bodyPr>
            <a:noAutofit/>
          </a:bodyPr>
          <a:lstStyle/>
          <a:p>
            <a:r>
              <a:rPr lang="sv-SE" sz="3600" dirty="0">
                <a:cs typeface="Calibri Light"/>
              </a:rPr>
              <a:t>Rekonstruktiv bäckenbottenkirurgi (riket)</a:t>
            </a:r>
            <a:br>
              <a:rPr lang="sv-SE" sz="3600" dirty="0">
                <a:cs typeface="Calibri Light"/>
              </a:rPr>
            </a:br>
            <a:r>
              <a:rPr lang="sv-SE" sz="2800" dirty="0">
                <a:cs typeface="Calibri Light"/>
              </a:rPr>
              <a:t>f.d. Prolaps</a:t>
            </a:r>
            <a:endParaRPr lang="sv-SE" sz="2800" dirty="0"/>
          </a:p>
        </p:txBody>
      </p:sp>
      <p:pic>
        <p:nvPicPr>
          <p:cNvPr id="4" name="Bildobjekt 4">
            <a:extLst>
              <a:ext uri="{FF2B5EF4-FFF2-40B4-BE49-F238E27FC236}">
                <a16:creationId xmlns:a16="http://schemas.microsoft.com/office/drawing/2014/main" id="{03CC9602-8259-DFE5-3572-E578F3D1703B}"/>
              </a:ext>
            </a:extLst>
          </p:cNvPr>
          <p:cNvPicPr>
            <a:picLocks noGrp="1" noChangeAspect="1"/>
          </p:cNvPicPr>
          <p:nvPr>
            <p:ph idx="1"/>
          </p:nvPr>
        </p:nvPicPr>
        <p:blipFill>
          <a:blip r:embed="rId2"/>
          <a:stretch>
            <a:fillRect/>
          </a:stretch>
        </p:blipFill>
        <p:spPr>
          <a:xfrm>
            <a:off x="2451629" y="1511166"/>
            <a:ext cx="7749323" cy="4981709"/>
          </a:xfrm>
        </p:spPr>
      </p:pic>
    </p:spTree>
    <p:extLst>
      <p:ext uri="{BB962C8B-B14F-4D97-AF65-F5344CB8AC3E}">
        <p14:creationId xmlns:p14="http://schemas.microsoft.com/office/powerpoint/2010/main" val="2291432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0D04A1-9E65-1EE8-E26E-60D2471DBF66}"/>
              </a:ext>
            </a:extLst>
          </p:cNvPr>
          <p:cNvSpPr>
            <a:spLocks noGrp="1"/>
          </p:cNvSpPr>
          <p:nvPr>
            <p:ph type="title"/>
          </p:nvPr>
        </p:nvSpPr>
        <p:spPr/>
        <p:txBody>
          <a:bodyPr>
            <a:normAutofit/>
          </a:bodyPr>
          <a:lstStyle/>
          <a:p>
            <a:pPr algn="ctr"/>
            <a:r>
              <a:rPr lang="sv-SE" sz="3600" dirty="0">
                <a:cs typeface="Calibri Light"/>
              </a:rPr>
              <a:t>Rekonstruktiv bäckenbottenkirurgi  </a:t>
            </a:r>
            <a:br>
              <a:rPr lang="sv-SE" sz="3600" dirty="0">
                <a:cs typeface="Calibri Light"/>
              </a:rPr>
            </a:br>
            <a:r>
              <a:rPr lang="sv-SE" sz="3600" dirty="0">
                <a:cs typeface="Calibri Light"/>
              </a:rPr>
              <a:t>regional fördelning</a:t>
            </a:r>
            <a:endParaRPr lang="sv-SE" sz="3600" dirty="0"/>
          </a:p>
        </p:txBody>
      </p:sp>
      <p:pic>
        <p:nvPicPr>
          <p:cNvPr id="4" name="Bildobjekt 4">
            <a:extLst>
              <a:ext uri="{FF2B5EF4-FFF2-40B4-BE49-F238E27FC236}">
                <a16:creationId xmlns:a16="http://schemas.microsoft.com/office/drawing/2014/main" id="{64C1D82E-E8D8-F252-8722-99F4EE89949F}"/>
              </a:ext>
            </a:extLst>
          </p:cNvPr>
          <p:cNvPicPr>
            <a:picLocks noGrp="1" noChangeAspect="1"/>
          </p:cNvPicPr>
          <p:nvPr>
            <p:ph idx="1"/>
          </p:nvPr>
        </p:nvPicPr>
        <p:blipFill>
          <a:blip r:embed="rId2"/>
          <a:stretch>
            <a:fillRect/>
          </a:stretch>
        </p:blipFill>
        <p:spPr>
          <a:xfrm>
            <a:off x="3705726" y="1531179"/>
            <a:ext cx="5043638" cy="5043638"/>
          </a:xfrm>
        </p:spPr>
      </p:pic>
      <p:sp>
        <p:nvSpPr>
          <p:cNvPr id="5" name="Pil: höger 4">
            <a:extLst>
              <a:ext uri="{FF2B5EF4-FFF2-40B4-BE49-F238E27FC236}">
                <a16:creationId xmlns:a16="http://schemas.microsoft.com/office/drawing/2014/main" id="{7AB3B4A2-C0DF-73A6-C6DD-C797757DD884}"/>
              </a:ext>
            </a:extLst>
          </p:cNvPr>
          <p:cNvSpPr/>
          <p:nvPr/>
        </p:nvSpPr>
        <p:spPr>
          <a:xfrm rot="780000">
            <a:off x="4608686" y="3575179"/>
            <a:ext cx="1340068" cy="354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il: vänster 5">
            <a:extLst>
              <a:ext uri="{FF2B5EF4-FFF2-40B4-BE49-F238E27FC236}">
                <a16:creationId xmlns:a16="http://schemas.microsoft.com/office/drawing/2014/main" id="{0BB0DD1E-5E08-D598-606B-6FDFECA4A54F}"/>
              </a:ext>
            </a:extLst>
          </p:cNvPr>
          <p:cNvSpPr/>
          <p:nvPr/>
        </p:nvSpPr>
        <p:spPr>
          <a:xfrm>
            <a:off x="8482776" y="4235613"/>
            <a:ext cx="1550275" cy="3941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29412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22D15A-A1E5-8A4B-BF08-C7E692E306C4}"/>
              </a:ext>
            </a:extLst>
          </p:cNvPr>
          <p:cNvSpPr>
            <a:spLocks noGrp="1"/>
          </p:cNvSpPr>
          <p:nvPr>
            <p:ph type="title"/>
          </p:nvPr>
        </p:nvSpPr>
        <p:spPr>
          <a:xfrm>
            <a:off x="1119673" y="365125"/>
            <a:ext cx="10346095" cy="1006475"/>
          </a:xfrm>
        </p:spPr>
        <p:txBody>
          <a:bodyPr>
            <a:normAutofit/>
          </a:bodyPr>
          <a:lstStyle/>
          <a:p>
            <a:r>
              <a:rPr lang="sv-SE" sz="3600" dirty="0">
                <a:cs typeface="Calibri Light"/>
              </a:rPr>
              <a:t>Summering efter 2021</a:t>
            </a:r>
            <a:endParaRPr lang="sv-SE" sz="3600" dirty="0"/>
          </a:p>
        </p:txBody>
      </p:sp>
      <p:sp>
        <p:nvSpPr>
          <p:cNvPr id="3" name="Platshållare för innehåll 2">
            <a:extLst>
              <a:ext uri="{FF2B5EF4-FFF2-40B4-BE49-F238E27FC236}">
                <a16:creationId xmlns:a16="http://schemas.microsoft.com/office/drawing/2014/main" id="{8276F4F9-B838-E825-3015-B01EC4ACD5FB}"/>
              </a:ext>
            </a:extLst>
          </p:cNvPr>
          <p:cNvSpPr>
            <a:spLocks noGrp="1"/>
          </p:cNvSpPr>
          <p:nvPr>
            <p:ph idx="1"/>
          </p:nvPr>
        </p:nvSpPr>
        <p:spPr>
          <a:xfrm>
            <a:off x="1001027" y="1376553"/>
            <a:ext cx="10464741" cy="4657725"/>
          </a:xfrm>
        </p:spPr>
        <p:txBody>
          <a:bodyPr vert="horz" lIns="91440" tIns="45720" rIns="91440" bIns="45720" rtlCol="0" anchor="t">
            <a:normAutofit fontScale="77500" lnSpcReduction="20000"/>
          </a:bodyPr>
          <a:lstStyle/>
          <a:p>
            <a:pPr marL="0" indent="0">
              <a:buNone/>
            </a:pPr>
            <a:r>
              <a:rPr lang="sv" dirty="0">
                <a:ea typeface="+mn-lt"/>
                <a:cs typeface="+mn-lt"/>
              </a:rPr>
              <a:t>För de fem redovisade delregistren ser vi: </a:t>
            </a:r>
          </a:p>
          <a:p>
            <a:endParaRPr lang="sv-SE" dirty="0">
              <a:ea typeface="+mn-lt"/>
              <a:cs typeface="+mn-lt"/>
            </a:endParaRPr>
          </a:p>
          <a:p>
            <a:r>
              <a:rPr lang="sv" b="1" dirty="0">
                <a:ea typeface="+mn-lt"/>
                <a:cs typeface="+mn-lt"/>
              </a:rPr>
              <a:t>Ökning</a:t>
            </a:r>
            <a:r>
              <a:rPr lang="sv" dirty="0">
                <a:ea typeface="+mn-lt"/>
                <a:cs typeface="+mn-lt"/>
              </a:rPr>
              <a:t> av antalet registrerade ingrepp med </a:t>
            </a:r>
            <a:r>
              <a:rPr lang="sv" b="1" dirty="0">
                <a:ea typeface="+mn-lt"/>
                <a:cs typeface="+mn-lt"/>
              </a:rPr>
              <a:t>intrauterin kirurgi </a:t>
            </a:r>
            <a:endParaRPr lang="sv-SE" b="1" dirty="0">
              <a:ea typeface="+mn-lt"/>
              <a:cs typeface="+mn-lt"/>
            </a:endParaRPr>
          </a:p>
          <a:p>
            <a:r>
              <a:rPr lang="sv" b="1" dirty="0">
                <a:ea typeface="+mn-lt"/>
                <a:cs typeface="+mn-lt"/>
              </a:rPr>
              <a:t>Återhämtning</a:t>
            </a:r>
            <a:r>
              <a:rPr lang="sv" dirty="0">
                <a:ea typeface="+mn-lt"/>
                <a:cs typeface="+mn-lt"/>
              </a:rPr>
              <a:t> för </a:t>
            </a:r>
            <a:r>
              <a:rPr lang="sv" b="1" dirty="0">
                <a:ea typeface="+mn-lt"/>
                <a:cs typeface="+mn-lt"/>
              </a:rPr>
              <a:t>rekonstruktiv bäckenbottenkirurgi </a:t>
            </a:r>
            <a:r>
              <a:rPr lang="sv" dirty="0">
                <a:ea typeface="+mn-lt"/>
                <a:cs typeface="+mn-lt"/>
              </a:rPr>
              <a:t>och </a:t>
            </a:r>
            <a:r>
              <a:rPr lang="sv" b="1" dirty="0">
                <a:ea typeface="+mn-lt"/>
                <a:cs typeface="+mn-lt"/>
              </a:rPr>
              <a:t>adnex</a:t>
            </a:r>
            <a:r>
              <a:rPr lang="sv" dirty="0">
                <a:ea typeface="+mn-lt"/>
                <a:cs typeface="+mn-lt"/>
              </a:rPr>
              <a:t>operationer</a:t>
            </a:r>
            <a:endParaRPr lang="sv-SE" dirty="0">
              <a:ea typeface="+mn-lt"/>
              <a:cs typeface="+mn-lt"/>
            </a:endParaRPr>
          </a:p>
          <a:p>
            <a:r>
              <a:rPr lang="sv" dirty="0">
                <a:ea typeface="+mn-lt"/>
                <a:cs typeface="+mn-lt"/>
              </a:rPr>
              <a:t>Antalet </a:t>
            </a:r>
            <a:r>
              <a:rPr lang="sv" b="1" dirty="0">
                <a:ea typeface="+mn-lt"/>
                <a:cs typeface="+mn-lt"/>
              </a:rPr>
              <a:t>hysterektomi</a:t>
            </a:r>
            <a:r>
              <a:rPr lang="sv" dirty="0">
                <a:ea typeface="+mn-lt"/>
                <a:cs typeface="+mn-lt"/>
              </a:rPr>
              <a:t>er och </a:t>
            </a:r>
            <a:r>
              <a:rPr lang="sv" b="1" dirty="0">
                <a:ea typeface="+mn-lt"/>
                <a:cs typeface="+mn-lt"/>
              </a:rPr>
              <a:t>slyngplastik</a:t>
            </a:r>
            <a:r>
              <a:rPr lang="sv" dirty="0">
                <a:ea typeface="+mn-lt"/>
                <a:cs typeface="+mn-lt"/>
              </a:rPr>
              <a:t>er är i stort sett </a:t>
            </a:r>
            <a:r>
              <a:rPr lang="sv" b="1" dirty="0">
                <a:ea typeface="+mn-lt"/>
                <a:cs typeface="+mn-lt"/>
              </a:rPr>
              <a:t>oförändrade</a:t>
            </a:r>
            <a:r>
              <a:rPr lang="sv" dirty="0">
                <a:ea typeface="+mn-lt"/>
                <a:cs typeface="+mn-lt"/>
              </a:rPr>
              <a:t> under år 2021 och på </a:t>
            </a:r>
            <a:r>
              <a:rPr lang="sv" b="1" dirty="0">
                <a:ea typeface="+mn-lt"/>
                <a:cs typeface="+mn-lt"/>
              </a:rPr>
              <a:t>väsentligt lägre </a:t>
            </a:r>
            <a:r>
              <a:rPr lang="sv" dirty="0">
                <a:ea typeface="+mn-lt"/>
                <a:cs typeface="+mn-lt"/>
              </a:rPr>
              <a:t>nivåer än före Covid-pandemin. </a:t>
            </a:r>
          </a:p>
          <a:p>
            <a:endParaRPr lang="sv-SE" dirty="0">
              <a:ea typeface="+mn-lt"/>
              <a:cs typeface="+mn-lt"/>
            </a:endParaRPr>
          </a:p>
          <a:p>
            <a:r>
              <a:rPr lang="sv" dirty="0">
                <a:ea typeface="+mn-lt"/>
                <a:cs typeface="+mn-lt"/>
              </a:rPr>
              <a:t>Utöver de 4200 operationerna som aldrig gjordes år 2020 är det nu ytterligare 2740 som saknas under år 2021.</a:t>
            </a:r>
          </a:p>
          <a:p>
            <a:pPr marL="0" indent="0">
              <a:buNone/>
            </a:pPr>
            <a:endParaRPr lang="sv-SE" dirty="0">
              <a:ea typeface="+mn-lt"/>
              <a:cs typeface="+mn-lt"/>
            </a:endParaRPr>
          </a:p>
          <a:p>
            <a:r>
              <a:rPr lang="sv" dirty="0">
                <a:ea typeface="+mn-lt"/>
                <a:cs typeface="+mn-lt"/>
              </a:rPr>
              <a:t>Regionala skillnader ses i alla delregister </a:t>
            </a:r>
          </a:p>
          <a:p>
            <a:r>
              <a:rPr lang="sv" i="1" dirty="0">
                <a:ea typeface="+mn-lt"/>
                <a:cs typeface="+mn-lt"/>
              </a:rPr>
              <a:t>Avläses ännu tydligare i respektive delregisters årsrapporter, med jämförelser över antalet operationer per 10 000 kvinnor fördelat länsvis</a:t>
            </a:r>
            <a:endParaRPr lang="sv-SE" dirty="0">
              <a:ea typeface="+mn-lt"/>
              <a:cs typeface="+mn-lt"/>
            </a:endParaRPr>
          </a:p>
          <a:p>
            <a:endParaRPr lang="sv" dirty="0">
              <a:ea typeface="+mn-lt"/>
              <a:cs typeface="+mn-lt"/>
            </a:endParaRPr>
          </a:p>
          <a:p>
            <a:endParaRPr lang="sv-SE" dirty="0">
              <a:cs typeface="Calibri"/>
            </a:endParaRPr>
          </a:p>
        </p:txBody>
      </p:sp>
    </p:spTree>
    <p:extLst>
      <p:ext uri="{BB962C8B-B14F-4D97-AF65-F5344CB8AC3E}">
        <p14:creationId xmlns:p14="http://schemas.microsoft.com/office/powerpoint/2010/main" val="3431603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22D15A-A1E5-8A4B-BF08-C7E692E306C4}"/>
              </a:ext>
            </a:extLst>
          </p:cNvPr>
          <p:cNvSpPr>
            <a:spLocks noGrp="1"/>
          </p:cNvSpPr>
          <p:nvPr>
            <p:ph type="title"/>
          </p:nvPr>
        </p:nvSpPr>
        <p:spPr/>
        <p:txBody>
          <a:bodyPr>
            <a:normAutofit/>
          </a:bodyPr>
          <a:lstStyle/>
          <a:p>
            <a:r>
              <a:rPr lang="sv-SE" sz="3600" dirty="0">
                <a:cs typeface="Calibri Light"/>
              </a:rPr>
              <a:t>Summering efter 2021</a:t>
            </a:r>
            <a:endParaRPr lang="sv-SE" sz="3600" dirty="0"/>
          </a:p>
        </p:txBody>
      </p:sp>
      <p:sp>
        <p:nvSpPr>
          <p:cNvPr id="3" name="Platshållare för innehåll 2">
            <a:extLst>
              <a:ext uri="{FF2B5EF4-FFF2-40B4-BE49-F238E27FC236}">
                <a16:creationId xmlns:a16="http://schemas.microsoft.com/office/drawing/2014/main" id="{8276F4F9-B838-E825-3015-B01EC4ACD5FB}"/>
              </a:ext>
            </a:extLst>
          </p:cNvPr>
          <p:cNvSpPr>
            <a:spLocks noGrp="1"/>
          </p:cNvSpPr>
          <p:nvPr>
            <p:ph idx="1"/>
          </p:nvPr>
        </p:nvSpPr>
        <p:spPr/>
        <p:txBody>
          <a:bodyPr vert="horz" lIns="91440" tIns="45720" rIns="91440" bIns="45720" rtlCol="0" anchor="t">
            <a:normAutofit/>
          </a:bodyPr>
          <a:lstStyle/>
          <a:p>
            <a:endParaRPr lang="sv" dirty="0">
              <a:ea typeface="+mn-lt"/>
              <a:cs typeface="+mn-lt"/>
            </a:endParaRPr>
          </a:p>
          <a:p>
            <a:r>
              <a:rPr lang="sv" dirty="0">
                <a:ea typeface="+mn-lt"/>
                <a:cs typeface="+mn-lt"/>
              </a:rPr>
              <a:t>Mycket tyder på att pandemin sannolikt är över</a:t>
            </a:r>
            <a:endParaRPr lang="sv-SE" dirty="0">
              <a:ea typeface="+mn-lt"/>
              <a:cs typeface="+mn-lt"/>
            </a:endParaRPr>
          </a:p>
          <a:p>
            <a:r>
              <a:rPr lang="sv" dirty="0">
                <a:ea typeface="+mn-lt"/>
                <a:cs typeface="+mn-lt"/>
              </a:rPr>
              <a:t>I alla fall de omfattande effekter som den haft på operationstillgång och den lägre prioriterade kirurgin, dit vården med benign gynekologisk kirurgi räknas.  </a:t>
            </a:r>
            <a:endParaRPr lang="sv-SE">
              <a:ea typeface="+mn-lt"/>
              <a:cs typeface="+mn-lt"/>
            </a:endParaRPr>
          </a:p>
          <a:p>
            <a:r>
              <a:rPr lang="sv" dirty="0">
                <a:ea typeface="+mn-lt"/>
                <a:cs typeface="+mn-lt"/>
              </a:rPr>
              <a:t>En fortsatt återhämtning är nödvändig, för att alla de kvinnor som inte blivit opererade ska få sin jämlika, jämställda och tillgängliga vård.</a:t>
            </a:r>
            <a:endParaRPr lang="sv-SE">
              <a:ea typeface="+mn-lt"/>
              <a:cs typeface="+mn-lt"/>
            </a:endParaRPr>
          </a:p>
          <a:p>
            <a:endParaRPr lang="sv-SE" dirty="0">
              <a:cs typeface="Calibri"/>
            </a:endParaRPr>
          </a:p>
        </p:txBody>
      </p:sp>
    </p:spTree>
    <p:extLst>
      <p:ext uri="{BB962C8B-B14F-4D97-AF65-F5344CB8AC3E}">
        <p14:creationId xmlns:p14="http://schemas.microsoft.com/office/powerpoint/2010/main" val="1542609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B6BA96-5D8C-ECE8-1C6B-C7EF635B4BBB}"/>
              </a:ext>
            </a:extLst>
          </p:cNvPr>
          <p:cNvSpPr>
            <a:spLocks noGrp="1"/>
          </p:cNvSpPr>
          <p:nvPr>
            <p:ph type="ctrTitle"/>
          </p:nvPr>
        </p:nvSpPr>
        <p:spPr/>
        <p:txBody>
          <a:bodyPr>
            <a:normAutofit/>
          </a:bodyPr>
          <a:lstStyle/>
          <a:p>
            <a:r>
              <a:rPr lang="sv-SE" dirty="0">
                <a:cs typeface="Calibri Light"/>
              </a:rPr>
              <a:t>Har vi kunskap om </a:t>
            </a:r>
            <a:r>
              <a:rPr lang="sv-SE">
                <a:cs typeface="Calibri Light"/>
              </a:rPr>
              <a:t>utvecklingen 2022?</a:t>
            </a:r>
            <a:endParaRPr lang="sv-SE" dirty="0"/>
          </a:p>
        </p:txBody>
      </p:sp>
      <p:sp>
        <p:nvSpPr>
          <p:cNvPr id="3" name="Platshållare för innehåll 2">
            <a:extLst>
              <a:ext uri="{FF2B5EF4-FFF2-40B4-BE49-F238E27FC236}">
                <a16:creationId xmlns:a16="http://schemas.microsoft.com/office/drawing/2014/main" id="{7994EA28-2963-F917-A7DA-F7533E94B657}"/>
              </a:ext>
            </a:extLst>
          </p:cNvPr>
          <p:cNvSpPr>
            <a:spLocks noGrp="1"/>
          </p:cNvSpPr>
          <p:nvPr>
            <p:ph type="subTitle" idx="1"/>
          </p:nvPr>
        </p:nvSpPr>
        <p:spPr/>
        <p:txBody>
          <a:bodyPr vert="horz" lIns="91440" tIns="45720" rIns="91440" bIns="45720" rtlCol="0" anchor="t">
            <a:normAutofit/>
          </a:bodyPr>
          <a:lstStyle/>
          <a:p>
            <a:endParaRPr lang="sv-SE" dirty="0">
              <a:cs typeface="Calibri"/>
            </a:endParaRPr>
          </a:p>
          <a:p>
            <a:r>
              <a:rPr lang="sv-SE" sz="3200" i="1" dirty="0">
                <a:cs typeface="Calibri"/>
              </a:rPr>
              <a:t>Ja det har vi, delvis</a:t>
            </a:r>
            <a:endParaRPr lang="sv-SE" sz="3200" i="1" dirty="0"/>
          </a:p>
          <a:p>
            <a:endParaRPr lang="sv-SE" dirty="0">
              <a:cs typeface="Calibri"/>
            </a:endParaRPr>
          </a:p>
        </p:txBody>
      </p:sp>
    </p:spTree>
    <p:extLst>
      <p:ext uri="{BB962C8B-B14F-4D97-AF65-F5344CB8AC3E}">
        <p14:creationId xmlns:p14="http://schemas.microsoft.com/office/powerpoint/2010/main" val="81931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3600" dirty="0" err="1"/>
              <a:t>Adnex</a:t>
            </a:r>
            <a:endParaRPr lang="sv-SE" sz="3600" dirty="0" err="1">
              <a:ea typeface="Verdana"/>
            </a:endParaRPr>
          </a:p>
        </p:txBody>
      </p:sp>
      <p:pic>
        <p:nvPicPr>
          <p:cNvPr id="3" name="Picture 1" descr="fig:  covid_files/figure-pptx/unnamed-chunk-2-1.png"/>
          <p:cNvPicPr>
            <a:picLocks noGrp="1" noChangeAspect="1"/>
          </p:cNvPicPr>
          <p:nvPr/>
        </p:nvPicPr>
        <p:blipFill>
          <a:blip r:embed="rId2"/>
          <a:stretch>
            <a:fillRect/>
          </a:stretch>
        </p:blipFill>
        <p:spPr bwMode="auto">
          <a:xfrm>
            <a:off x="1261535" y="1591733"/>
            <a:ext cx="9124647" cy="4605868"/>
          </a:xfrm>
          <a:prstGeom prst="rect">
            <a:avLst/>
          </a:prstGeom>
          <a:noFill/>
          <a:ln w="9525">
            <a:noFill/>
            <a:headEnd/>
            <a:tailEnd/>
          </a:ln>
        </p:spPr>
      </p:pic>
      <p:sp>
        <p:nvSpPr>
          <p:cNvPr id="4" name="TextBox 3"/>
          <p:cNvSpPr txBox="1"/>
          <p:nvPr/>
        </p:nvSpPr>
        <p:spPr>
          <a:xfrm>
            <a:off x="2804160" y="5990771"/>
            <a:ext cx="6583680" cy="122162"/>
          </a:xfrm>
          <a:prstGeom prst="rect">
            <a:avLst/>
          </a:prstGeom>
          <a:noFill/>
        </p:spPr>
        <p:txBody>
          <a:bodyPr lIns="91440" tIns="45720" rIns="91440" bIns="45720" anchor="t"/>
          <a:lstStyle/>
          <a:p>
            <a:pPr algn="ctr"/>
            <a:endParaRPr lang="sv-SE" sz="1333" dirty="0"/>
          </a:p>
          <a:p>
            <a:pPr algn="ctr"/>
            <a:r>
              <a:rPr sz="1300" dirty="0"/>
              <a:t>(</a:t>
            </a:r>
            <a:r>
              <a:rPr sz="1300" dirty="0" err="1"/>
              <a:t>t.o.m</a:t>
            </a:r>
            <a:r>
              <a:rPr sz="1300" dirty="0"/>
              <a:t>. 2022-10-31</a:t>
            </a:r>
            <a:r>
              <a:rPr lang="sv-SE" sz="1300" dirty="0"/>
              <a:t>).</a:t>
            </a:r>
            <a:endParaRPr sz="1300" dirty="0"/>
          </a:p>
        </p:txBody>
      </p:sp>
    </p:spTree>
    <p:extLst>
      <p:ext uri="{BB962C8B-B14F-4D97-AF65-F5344CB8AC3E}">
        <p14:creationId xmlns:p14="http://schemas.microsoft.com/office/powerpoint/2010/main" val="2317030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3600" dirty="0"/>
              <a:t>Rekonstruktiv</a:t>
            </a:r>
            <a:r>
              <a:rPr sz="3600" dirty="0"/>
              <a:t> bäckenbottenkirurgi</a:t>
            </a:r>
            <a:endParaRPr lang="sv-SE" sz="4000" dirty="0" err="1">
              <a:ea typeface="Verdana"/>
            </a:endParaRPr>
          </a:p>
        </p:txBody>
      </p:sp>
      <p:pic>
        <p:nvPicPr>
          <p:cNvPr id="3" name="Picture 1" descr="fig:  covid_files/figure-pptx/unnamed-chunk-3-1.png"/>
          <p:cNvPicPr>
            <a:picLocks noGrp="1" noChangeAspect="1"/>
          </p:cNvPicPr>
          <p:nvPr/>
        </p:nvPicPr>
        <p:blipFill>
          <a:blip r:embed="rId2"/>
          <a:stretch>
            <a:fillRect/>
          </a:stretch>
        </p:blipFill>
        <p:spPr bwMode="auto">
          <a:xfrm>
            <a:off x="1392163" y="1417562"/>
            <a:ext cx="8994017" cy="4845351"/>
          </a:xfrm>
          <a:prstGeom prst="rect">
            <a:avLst/>
          </a:prstGeom>
          <a:noFill/>
          <a:ln w="9525">
            <a:noFill/>
            <a:headEnd/>
            <a:tailEnd/>
          </a:ln>
        </p:spPr>
      </p:pic>
      <p:sp>
        <p:nvSpPr>
          <p:cNvPr id="4" name="TextBox 3"/>
          <p:cNvSpPr txBox="1"/>
          <p:nvPr/>
        </p:nvSpPr>
        <p:spPr>
          <a:xfrm>
            <a:off x="2686930" y="6306457"/>
            <a:ext cx="6818141" cy="263676"/>
          </a:xfrm>
          <a:prstGeom prst="rect">
            <a:avLst/>
          </a:prstGeom>
          <a:noFill/>
        </p:spPr>
        <p:txBody>
          <a:bodyPr lIns="91440" tIns="45720" rIns="91440" bIns="45720" anchor="t"/>
          <a:lstStyle/>
          <a:p>
            <a:pPr algn="ctr"/>
            <a:r>
              <a:rPr lang="sv-SE" sz="1300" dirty="0"/>
              <a:t> </a:t>
            </a:r>
            <a:r>
              <a:rPr sz="1300" dirty="0"/>
              <a:t>(t.o.m. 2022-10-31)</a:t>
            </a:r>
            <a:r>
              <a:rPr lang="sv-SE" sz="1300" dirty="0"/>
              <a:t> </a:t>
            </a:r>
            <a:endParaRPr lang="sv-SE" sz="1300"/>
          </a:p>
        </p:txBody>
      </p:sp>
    </p:spTree>
    <p:extLst>
      <p:ext uri="{BB962C8B-B14F-4D97-AF65-F5344CB8AC3E}">
        <p14:creationId xmlns:p14="http://schemas.microsoft.com/office/powerpoint/2010/main" val="13474673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3600"/>
              <a:t>Hysterektomi</a:t>
            </a:r>
            <a:endParaRPr lang="sv-SE" sz="3600">
              <a:ea typeface="Verdana"/>
            </a:endParaRPr>
          </a:p>
        </p:txBody>
      </p:sp>
      <p:pic>
        <p:nvPicPr>
          <p:cNvPr id="3" name="Picture 1" descr="fig:  covid_files/figure-pptx/unnamed-chunk-4-1.png"/>
          <p:cNvPicPr>
            <a:picLocks noGrp="1" noChangeAspect="1"/>
          </p:cNvPicPr>
          <p:nvPr/>
        </p:nvPicPr>
        <p:blipFill>
          <a:blip r:embed="rId2"/>
          <a:stretch>
            <a:fillRect/>
          </a:stretch>
        </p:blipFill>
        <p:spPr bwMode="auto">
          <a:xfrm>
            <a:off x="1370392" y="1591733"/>
            <a:ext cx="9026675" cy="4529666"/>
          </a:xfrm>
          <a:prstGeom prst="rect">
            <a:avLst/>
          </a:prstGeom>
          <a:noFill/>
          <a:ln w="9525">
            <a:noFill/>
            <a:headEnd/>
            <a:tailEnd/>
          </a:ln>
        </p:spPr>
      </p:pic>
      <p:sp>
        <p:nvSpPr>
          <p:cNvPr id="4" name="TextBox 3"/>
          <p:cNvSpPr txBox="1"/>
          <p:nvPr/>
        </p:nvSpPr>
        <p:spPr>
          <a:xfrm>
            <a:off x="2644726" y="5925457"/>
            <a:ext cx="6902548" cy="187476"/>
          </a:xfrm>
          <a:prstGeom prst="rect">
            <a:avLst/>
          </a:prstGeom>
          <a:noFill/>
        </p:spPr>
        <p:txBody>
          <a:bodyPr lIns="91440" tIns="45720" rIns="91440" bIns="45720" anchor="t"/>
          <a:lstStyle/>
          <a:p>
            <a:pPr algn="ctr"/>
            <a:endParaRPr lang="sv-SE" sz="1300" dirty="0"/>
          </a:p>
          <a:p>
            <a:pPr algn="ctr"/>
            <a:r>
              <a:rPr sz="1300" dirty="0"/>
              <a:t>(</a:t>
            </a:r>
            <a:r>
              <a:rPr sz="1300" dirty="0" err="1"/>
              <a:t>t.o.m</a:t>
            </a:r>
            <a:r>
              <a:rPr sz="1300" dirty="0"/>
              <a:t>. 2022-10-31)</a:t>
            </a:r>
          </a:p>
        </p:txBody>
      </p:sp>
    </p:spTree>
    <p:extLst>
      <p:ext uri="{BB962C8B-B14F-4D97-AF65-F5344CB8AC3E}">
        <p14:creationId xmlns:p14="http://schemas.microsoft.com/office/powerpoint/2010/main" val="19000964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3600"/>
              <a:t>Inkontinens (slyngplastik)</a:t>
            </a:r>
            <a:endParaRPr lang="sv-SE" sz="4000">
              <a:ea typeface="Verdana"/>
            </a:endParaRPr>
          </a:p>
        </p:txBody>
      </p:sp>
      <p:pic>
        <p:nvPicPr>
          <p:cNvPr id="3" name="Picture 1" descr="fig:  covid_files/figure-pptx/unnamed-chunk-5-1.png"/>
          <p:cNvPicPr>
            <a:picLocks noGrp="1" noChangeAspect="1"/>
          </p:cNvPicPr>
          <p:nvPr/>
        </p:nvPicPr>
        <p:blipFill>
          <a:blip r:embed="rId2"/>
          <a:stretch>
            <a:fillRect/>
          </a:stretch>
        </p:blipFill>
        <p:spPr bwMode="auto">
          <a:xfrm>
            <a:off x="1468363" y="1450219"/>
            <a:ext cx="8994018" cy="4475238"/>
          </a:xfrm>
          <a:prstGeom prst="rect">
            <a:avLst/>
          </a:prstGeom>
          <a:noFill/>
          <a:ln w="9525">
            <a:noFill/>
            <a:headEnd/>
            <a:tailEnd/>
          </a:ln>
        </p:spPr>
      </p:pic>
      <p:sp>
        <p:nvSpPr>
          <p:cNvPr id="4" name="TextBox 3"/>
          <p:cNvSpPr txBox="1"/>
          <p:nvPr/>
        </p:nvSpPr>
        <p:spPr>
          <a:xfrm>
            <a:off x="2706338" y="5925457"/>
            <a:ext cx="6779325" cy="187476"/>
          </a:xfrm>
          <a:prstGeom prst="rect">
            <a:avLst/>
          </a:prstGeom>
          <a:noFill/>
        </p:spPr>
        <p:txBody>
          <a:bodyPr lIns="91440" tIns="45720" rIns="91440" bIns="45720" anchor="t"/>
          <a:lstStyle/>
          <a:p>
            <a:pPr algn="ctr"/>
            <a:endParaRPr lang="sv-SE" sz="1333" dirty="0"/>
          </a:p>
          <a:p>
            <a:pPr algn="ctr"/>
            <a:r>
              <a:rPr sz="1300" dirty="0"/>
              <a:t>(t.o.m. 2022-10-31)</a:t>
            </a:r>
            <a:r>
              <a:rPr lang="sv-SE" sz="1300" dirty="0"/>
              <a:t> </a:t>
            </a:r>
            <a:endParaRPr lang="sv-SE" sz="1300"/>
          </a:p>
        </p:txBody>
      </p:sp>
    </p:spTree>
    <p:extLst>
      <p:ext uri="{BB962C8B-B14F-4D97-AF65-F5344CB8AC3E}">
        <p14:creationId xmlns:p14="http://schemas.microsoft.com/office/powerpoint/2010/main" val="4119627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043375-535C-4569-A0AE-1F0465FF290B}"/>
              </a:ext>
            </a:extLst>
          </p:cNvPr>
          <p:cNvSpPr>
            <a:spLocks noGrp="1"/>
          </p:cNvSpPr>
          <p:nvPr>
            <p:ph type="ctrTitle"/>
          </p:nvPr>
        </p:nvSpPr>
        <p:spPr/>
        <p:txBody>
          <a:bodyPr/>
          <a:lstStyle/>
          <a:p>
            <a:r>
              <a:rPr lang="sv-SE" dirty="0"/>
              <a:t>Tack för idag!</a:t>
            </a:r>
          </a:p>
        </p:txBody>
      </p:sp>
    </p:spTree>
    <p:extLst>
      <p:ext uri="{BB962C8B-B14F-4D97-AF65-F5344CB8AC3E}">
        <p14:creationId xmlns:p14="http://schemas.microsoft.com/office/powerpoint/2010/main" val="2624194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E5C794-15DE-6C00-D8B6-1C0EA000C264}"/>
              </a:ext>
            </a:extLst>
          </p:cNvPr>
          <p:cNvSpPr>
            <a:spLocks noGrp="1"/>
          </p:cNvSpPr>
          <p:nvPr>
            <p:ph type="title"/>
          </p:nvPr>
        </p:nvSpPr>
        <p:spPr/>
        <p:txBody>
          <a:bodyPr>
            <a:normAutofit/>
          </a:bodyPr>
          <a:lstStyle/>
          <a:p>
            <a:pPr algn="ctr"/>
            <a:r>
              <a:rPr lang="sv-SE" sz="3600" dirty="0">
                <a:ea typeface="+mj-lt"/>
                <a:cs typeface="+mj-lt"/>
              </a:rPr>
              <a:t>Covidpandemins påverkan </a:t>
            </a:r>
            <a:br>
              <a:rPr lang="sv-SE" sz="3600" dirty="0">
                <a:ea typeface="+mj-lt"/>
                <a:cs typeface="+mj-lt"/>
              </a:rPr>
            </a:br>
            <a:r>
              <a:rPr lang="sv-SE" sz="3600" dirty="0">
                <a:ea typeface="+mj-lt"/>
                <a:cs typeface="+mj-lt"/>
              </a:rPr>
              <a:t>på benign gynekologisk kirurgi</a:t>
            </a:r>
            <a:endParaRPr lang="sv-SE" sz="3600" dirty="0">
              <a:cs typeface="Calibri Light" panose="020F0302020204030204"/>
            </a:endParaRPr>
          </a:p>
        </p:txBody>
      </p:sp>
      <p:sp>
        <p:nvSpPr>
          <p:cNvPr id="3" name="Platshållare för innehåll 2">
            <a:extLst>
              <a:ext uri="{FF2B5EF4-FFF2-40B4-BE49-F238E27FC236}">
                <a16:creationId xmlns:a16="http://schemas.microsoft.com/office/drawing/2014/main" id="{9E6A59AE-0684-B8DB-4745-D9411EDC6BA6}"/>
              </a:ext>
            </a:extLst>
          </p:cNvPr>
          <p:cNvSpPr>
            <a:spLocks noGrp="1"/>
          </p:cNvSpPr>
          <p:nvPr>
            <p:ph idx="1"/>
          </p:nvPr>
        </p:nvSpPr>
        <p:spPr/>
        <p:txBody>
          <a:bodyPr vert="horz" lIns="91440" tIns="45720" rIns="91440" bIns="45720" rtlCol="0" anchor="t">
            <a:normAutofit/>
          </a:bodyPr>
          <a:lstStyle/>
          <a:p>
            <a:endParaRPr lang="sv-SE" dirty="0">
              <a:cs typeface="Calibri"/>
            </a:endParaRPr>
          </a:p>
          <a:p>
            <a:r>
              <a:rPr lang="sv-SE" dirty="0">
                <a:cs typeface="Calibri"/>
              </a:rPr>
              <a:t>Efter sommaren 2020 kom vårdskulden på tal</a:t>
            </a:r>
          </a:p>
          <a:p>
            <a:r>
              <a:rPr lang="sv-SE" dirty="0">
                <a:cs typeface="Calibri"/>
              </a:rPr>
              <a:t>På GynOps hemsida – maj 2020</a:t>
            </a:r>
          </a:p>
          <a:p>
            <a:r>
              <a:rPr lang="sv-SE" dirty="0">
                <a:cs typeface="Calibri"/>
              </a:rPr>
              <a:t>På verksamhetsmöte/SFOG – augusti 2020  (halvårsdata)</a:t>
            </a:r>
          </a:p>
          <a:p>
            <a:r>
              <a:rPr lang="sv-SE" dirty="0">
                <a:cs typeface="Calibri"/>
              </a:rPr>
              <a:t>Kvinnoläkaren nr 4/20 </a:t>
            </a:r>
          </a:p>
          <a:p>
            <a:pPr lvl="1"/>
            <a:r>
              <a:rPr lang="sv-SE" dirty="0">
                <a:cs typeface="Calibri"/>
              </a:rPr>
              <a:t>3 500 färre registrerade </a:t>
            </a:r>
            <a:r>
              <a:rPr lang="sv-SE" dirty="0" err="1">
                <a:cs typeface="Calibri"/>
              </a:rPr>
              <a:t>op</a:t>
            </a:r>
            <a:r>
              <a:rPr lang="sv-SE" dirty="0">
                <a:cs typeface="Calibri"/>
              </a:rPr>
              <a:t> hittills 2020</a:t>
            </a:r>
          </a:p>
          <a:p>
            <a:r>
              <a:rPr lang="sv-SE" dirty="0">
                <a:cs typeface="Calibri"/>
              </a:rPr>
              <a:t>En  </a:t>
            </a:r>
            <a:r>
              <a:rPr lang="sv-SE" dirty="0">
                <a:ea typeface="+mn-lt"/>
                <a:cs typeface="+mn-lt"/>
                <a:hlinkClick r:id="rId2"/>
              </a:rPr>
              <a:t>Specialrapport 2020 (gynop.se)</a:t>
            </a:r>
            <a:r>
              <a:rPr lang="sv-SE" dirty="0">
                <a:cs typeface="Calibri"/>
              </a:rPr>
              <a:t>  Covid-19 och benign gynekologisk kirurgi, publicerades i mars 2021 </a:t>
            </a:r>
          </a:p>
          <a:p>
            <a:pPr lvl="1"/>
            <a:r>
              <a:rPr lang="sv-SE" dirty="0">
                <a:cs typeface="Calibri"/>
              </a:rPr>
              <a:t>data för hela 2020 då även andra vågen passerat  </a:t>
            </a:r>
            <a:r>
              <a:rPr lang="sv-SE" dirty="0">
                <a:ea typeface="+mn-lt"/>
                <a:cs typeface="+mn-lt"/>
              </a:rPr>
              <a:t>   </a:t>
            </a:r>
            <a:endParaRPr lang="sv-SE" dirty="0">
              <a:cs typeface="Calibri"/>
            </a:endParaRPr>
          </a:p>
        </p:txBody>
      </p:sp>
    </p:spTree>
    <p:extLst>
      <p:ext uri="{BB962C8B-B14F-4D97-AF65-F5344CB8AC3E}">
        <p14:creationId xmlns:p14="http://schemas.microsoft.com/office/powerpoint/2010/main" val="917372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a:t>Vårdskulden summering 2020</a:t>
            </a:r>
          </a:p>
        </p:txBody>
      </p:sp>
      <p:sp>
        <p:nvSpPr>
          <p:cNvPr id="3" name="Platshållare för innehåll 2"/>
          <p:cNvSpPr>
            <a:spLocks noGrp="1"/>
          </p:cNvSpPr>
          <p:nvPr>
            <p:ph idx="1"/>
          </p:nvPr>
        </p:nvSpPr>
        <p:spPr/>
        <p:txBody>
          <a:bodyPr>
            <a:normAutofit fontScale="92500" lnSpcReduction="20000"/>
          </a:bodyPr>
          <a:lstStyle/>
          <a:p>
            <a:pPr lvl="0"/>
            <a:r>
              <a:rPr lang="sv-SE" dirty="0"/>
              <a:t>Under 10 månader 2020</a:t>
            </a:r>
          </a:p>
          <a:p>
            <a:r>
              <a:rPr lang="sv-SE" b="1" dirty="0"/>
              <a:t>Benign gynekologisk kirurgi </a:t>
            </a:r>
          </a:p>
          <a:p>
            <a:pPr lvl="1"/>
            <a:r>
              <a:rPr lang="sv-SE" b="1" dirty="0"/>
              <a:t>Fem delregister tillsammans</a:t>
            </a:r>
          </a:p>
          <a:p>
            <a:pPr marL="0" indent="0" algn="ctr">
              <a:buNone/>
            </a:pPr>
            <a:endParaRPr lang="sv-SE" b="1" dirty="0"/>
          </a:p>
          <a:p>
            <a:pPr lvl="0"/>
            <a:r>
              <a:rPr lang="sv-SE" dirty="0"/>
              <a:t>4266 färre registrerade operationer</a:t>
            </a:r>
          </a:p>
          <a:p>
            <a:pPr marL="0" indent="0">
              <a:buNone/>
            </a:pPr>
            <a:r>
              <a:rPr lang="sv-SE" dirty="0"/>
              <a:t>		Procentuell minskning: 20.2%</a:t>
            </a:r>
          </a:p>
          <a:p>
            <a:pPr marL="0" indent="0">
              <a:buNone/>
            </a:pPr>
            <a:endParaRPr lang="sv-SE" dirty="0"/>
          </a:p>
          <a:p>
            <a:pPr marL="0" indent="0">
              <a:buNone/>
            </a:pPr>
            <a:r>
              <a:rPr lang="sv-SE" sz="3000" dirty="0"/>
              <a:t>Ett uppdämt vårdbehov som kräver lång tid att ta igen.</a:t>
            </a:r>
          </a:p>
          <a:p>
            <a:pPr marL="0" indent="0">
              <a:buNone/>
            </a:pPr>
            <a:r>
              <a:rPr lang="sv-SE" sz="3000" dirty="0"/>
              <a:t>Hur lång tid? Hur kan det lösas? </a:t>
            </a:r>
          </a:p>
          <a:p>
            <a:pPr marL="0" indent="0">
              <a:buNone/>
            </a:pPr>
            <a:r>
              <a:rPr lang="sv-SE" sz="3000" dirty="0"/>
              <a:t>Det kommer att finnas något att göra framöver!!</a:t>
            </a:r>
          </a:p>
          <a:p>
            <a:endParaRPr lang="sv-SE" dirty="0"/>
          </a:p>
        </p:txBody>
      </p:sp>
      <p:sp>
        <p:nvSpPr>
          <p:cNvPr id="4" name="Platshållare för sidfot 3"/>
          <p:cNvSpPr>
            <a:spLocks noGrp="1"/>
          </p:cNvSpPr>
          <p:nvPr>
            <p:ph type="ftr" sz="quarter" idx="11"/>
          </p:nvPr>
        </p:nvSpPr>
        <p:spPr/>
        <p:txBody>
          <a:bodyPr/>
          <a:lstStyle/>
          <a:p>
            <a:r>
              <a:rPr lang="sv-SE"/>
              <a:t>Maud Ankardal  RH GynOp</a:t>
            </a:r>
          </a:p>
        </p:txBody>
      </p:sp>
    </p:spTree>
    <p:extLst>
      <p:ext uri="{BB962C8B-B14F-4D97-AF65-F5344CB8AC3E}">
        <p14:creationId xmlns:p14="http://schemas.microsoft.com/office/powerpoint/2010/main" val="1215070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2E0C4C-570F-7DD7-EF5C-1C982CF611EE}"/>
              </a:ext>
            </a:extLst>
          </p:cNvPr>
          <p:cNvSpPr>
            <a:spLocks noGrp="1"/>
          </p:cNvSpPr>
          <p:nvPr>
            <p:ph type="title"/>
          </p:nvPr>
        </p:nvSpPr>
        <p:spPr/>
        <p:txBody>
          <a:bodyPr>
            <a:normAutofit/>
          </a:bodyPr>
          <a:lstStyle/>
          <a:p>
            <a:r>
              <a:rPr lang="sv-SE" sz="3600" dirty="0">
                <a:cs typeface="Calibri Light"/>
              </a:rPr>
              <a:t>Regional fördelning under 2019 (normalår)</a:t>
            </a:r>
            <a:endParaRPr lang="sv-SE" sz="3600" dirty="0"/>
          </a:p>
        </p:txBody>
      </p:sp>
      <p:pic>
        <p:nvPicPr>
          <p:cNvPr id="4" name="Bildobjekt 4">
            <a:extLst>
              <a:ext uri="{FF2B5EF4-FFF2-40B4-BE49-F238E27FC236}">
                <a16:creationId xmlns:a16="http://schemas.microsoft.com/office/drawing/2014/main" id="{FEA50353-8786-EC39-67EB-8EC2EB23FE95}"/>
              </a:ext>
            </a:extLst>
          </p:cNvPr>
          <p:cNvPicPr>
            <a:picLocks noGrp="1" noChangeAspect="1"/>
          </p:cNvPicPr>
          <p:nvPr>
            <p:ph idx="1"/>
          </p:nvPr>
        </p:nvPicPr>
        <p:blipFill>
          <a:blip r:embed="rId2"/>
          <a:stretch>
            <a:fillRect/>
          </a:stretch>
        </p:blipFill>
        <p:spPr>
          <a:xfrm>
            <a:off x="3754570" y="1847850"/>
            <a:ext cx="5076560" cy="4351338"/>
          </a:xfrm>
        </p:spPr>
      </p:pic>
    </p:spTree>
    <p:extLst>
      <p:ext uri="{BB962C8B-B14F-4D97-AF65-F5344CB8AC3E}">
        <p14:creationId xmlns:p14="http://schemas.microsoft.com/office/powerpoint/2010/main" val="3766882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85D5C9-BFD8-A003-58B3-08E1463D4293}"/>
              </a:ext>
            </a:extLst>
          </p:cNvPr>
          <p:cNvSpPr>
            <a:spLocks noGrp="1"/>
          </p:cNvSpPr>
          <p:nvPr>
            <p:ph type="title"/>
          </p:nvPr>
        </p:nvSpPr>
        <p:spPr/>
        <p:txBody>
          <a:bodyPr>
            <a:normAutofit/>
          </a:bodyPr>
          <a:lstStyle/>
          <a:p>
            <a:r>
              <a:rPr lang="sv-SE" sz="3600" dirty="0">
                <a:cs typeface="Calibri Light"/>
              </a:rPr>
              <a:t>Regional fördelning under 2020</a:t>
            </a:r>
            <a:endParaRPr lang="sv-SE" sz="3600" dirty="0"/>
          </a:p>
        </p:txBody>
      </p:sp>
      <p:pic>
        <p:nvPicPr>
          <p:cNvPr id="4" name="Bildobjekt 4">
            <a:extLst>
              <a:ext uri="{FF2B5EF4-FFF2-40B4-BE49-F238E27FC236}">
                <a16:creationId xmlns:a16="http://schemas.microsoft.com/office/drawing/2014/main" id="{BEA517B6-6E91-79F5-D9CA-657CD18CAB7C}"/>
              </a:ext>
            </a:extLst>
          </p:cNvPr>
          <p:cNvPicPr>
            <a:picLocks noGrp="1" noChangeAspect="1"/>
          </p:cNvPicPr>
          <p:nvPr>
            <p:ph idx="1"/>
          </p:nvPr>
        </p:nvPicPr>
        <p:blipFill>
          <a:blip r:embed="rId2"/>
          <a:stretch>
            <a:fillRect/>
          </a:stretch>
        </p:blipFill>
        <p:spPr>
          <a:xfrm>
            <a:off x="3754570" y="1847850"/>
            <a:ext cx="5076560" cy="4351338"/>
          </a:xfrm>
        </p:spPr>
      </p:pic>
    </p:spTree>
    <p:extLst>
      <p:ext uri="{BB962C8B-B14F-4D97-AF65-F5344CB8AC3E}">
        <p14:creationId xmlns:p14="http://schemas.microsoft.com/office/powerpoint/2010/main" val="2828398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F90812-018A-1CCF-AAFC-A4E45DA46876}"/>
              </a:ext>
            </a:extLst>
          </p:cNvPr>
          <p:cNvSpPr>
            <a:spLocks noGrp="1"/>
          </p:cNvSpPr>
          <p:nvPr>
            <p:ph type="title"/>
          </p:nvPr>
        </p:nvSpPr>
        <p:spPr/>
        <p:txBody>
          <a:bodyPr>
            <a:normAutofit/>
          </a:bodyPr>
          <a:lstStyle/>
          <a:p>
            <a:r>
              <a:rPr lang="sv-SE" sz="4000" dirty="0">
                <a:cs typeface="Calibri Light"/>
              </a:rPr>
              <a:t>Summering efter 2020</a:t>
            </a:r>
            <a:endParaRPr lang="sv-SE" sz="4000" dirty="0"/>
          </a:p>
        </p:txBody>
      </p:sp>
      <p:sp>
        <p:nvSpPr>
          <p:cNvPr id="3" name="Platshållare för innehåll 2">
            <a:extLst>
              <a:ext uri="{FF2B5EF4-FFF2-40B4-BE49-F238E27FC236}">
                <a16:creationId xmlns:a16="http://schemas.microsoft.com/office/drawing/2014/main" id="{0DF9CDF4-0E48-3A74-5A83-77D404BFFDF5}"/>
              </a:ext>
            </a:extLst>
          </p:cNvPr>
          <p:cNvSpPr>
            <a:spLocks noGrp="1"/>
          </p:cNvSpPr>
          <p:nvPr>
            <p:ph idx="1"/>
          </p:nvPr>
        </p:nvSpPr>
        <p:spPr>
          <a:xfrm>
            <a:off x="1119672" y="1546098"/>
            <a:ext cx="10346095" cy="4351338"/>
          </a:xfrm>
        </p:spPr>
        <p:txBody>
          <a:bodyPr vert="horz" lIns="91440" tIns="45720" rIns="91440" bIns="45720" rtlCol="0" anchor="t">
            <a:normAutofit fontScale="92500"/>
          </a:bodyPr>
          <a:lstStyle/>
          <a:p>
            <a:r>
              <a:rPr lang="sv-SE" dirty="0">
                <a:ea typeface="+mn-lt"/>
                <a:cs typeface="+mn-lt"/>
              </a:rPr>
              <a:t>Den benigna gynekologiska kirurgin minskade med cirka 30 % mot tidigare år enligt data ur GynOp. </a:t>
            </a:r>
          </a:p>
          <a:p>
            <a:r>
              <a:rPr lang="sv-SE" dirty="0">
                <a:ea typeface="+mn-lt"/>
                <a:cs typeface="+mn-lt"/>
              </a:rPr>
              <a:t>Speciellt </a:t>
            </a:r>
            <a:r>
              <a:rPr lang="sv-SE" b="1" dirty="0">
                <a:ea typeface="+mn-lt"/>
                <a:cs typeface="+mn-lt"/>
              </a:rPr>
              <a:t>inkontinens- prolaps- </a:t>
            </a:r>
            <a:r>
              <a:rPr lang="sv-SE" dirty="0">
                <a:ea typeface="+mn-lt"/>
                <a:cs typeface="+mn-lt"/>
              </a:rPr>
              <a:t>och </a:t>
            </a:r>
            <a:r>
              <a:rPr lang="sv-SE" b="1" dirty="0">
                <a:ea typeface="+mn-lt"/>
                <a:cs typeface="+mn-lt"/>
              </a:rPr>
              <a:t>elektiv adnex</a:t>
            </a:r>
            <a:r>
              <a:rPr lang="sv-SE" dirty="0">
                <a:ea typeface="+mn-lt"/>
                <a:cs typeface="+mn-lt"/>
              </a:rPr>
              <a:t>kirurgi</a:t>
            </a:r>
            <a:r>
              <a:rPr lang="sv-SE" b="1" dirty="0">
                <a:ea typeface="+mn-lt"/>
                <a:cs typeface="+mn-lt"/>
              </a:rPr>
              <a:t> </a:t>
            </a:r>
            <a:r>
              <a:rPr lang="sv-SE" dirty="0">
                <a:ea typeface="+mn-lt"/>
                <a:cs typeface="+mn-lt"/>
              </a:rPr>
              <a:t>har berörts </a:t>
            </a:r>
          </a:p>
          <a:p>
            <a:r>
              <a:rPr lang="sv-SE" dirty="0">
                <a:ea typeface="+mn-lt"/>
                <a:cs typeface="+mn-lt"/>
              </a:rPr>
              <a:t>Den största nedgången sågs under april och maj 2020.</a:t>
            </a:r>
          </a:p>
          <a:p>
            <a:r>
              <a:rPr lang="sv-SE" dirty="0">
                <a:ea typeface="+mn-lt"/>
                <a:cs typeface="+mn-lt"/>
              </a:rPr>
              <a:t>Förutsättning för bättre utfall fanns </a:t>
            </a:r>
          </a:p>
          <a:p>
            <a:pPr lvl="1"/>
            <a:r>
              <a:rPr lang="sv-SE" sz="2800" dirty="0">
                <a:ea typeface="+mn-lt"/>
                <a:cs typeface="+mn-lt"/>
              </a:rPr>
              <a:t>På enheter utan akutvård</a:t>
            </a:r>
          </a:p>
          <a:p>
            <a:pPr lvl="1"/>
            <a:r>
              <a:rPr lang="sv-SE" sz="2800" dirty="0">
                <a:ea typeface="+mn-lt"/>
                <a:cs typeface="+mn-lt"/>
              </a:rPr>
              <a:t>I de områden som var mer förskonade från Covid-19 </a:t>
            </a:r>
          </a:p>
          <a:p>
            <a:pPr lvl="1"/>
            <a:r>
              <a:rPr lang="sv-SE" sz="2800" dirty="0">
                <a:ea typeface="+mn-lt"/>
                <a:cs typeface="+mn-lt"/>
              </a:rPr>
              <a:t>Där möjligheterna till flexibilitet och anpassning med alternativa operationsutrymmen på eller utanför sjukhuset var möjliga</a:t>
            </a:r>
            <a:r>
              <a:rPr lang="sv-SE" sz="2400" dirty="0">
                <a:ea typeface="+mn-lt"/>
                <a:cs typeface="+mn-lt"/>
              </a:rPr>
              <a:t>. </a:t>
            </a:r>
          </a:p>
          <a:p>
            <a:endParaRPr lang="sv-SE" dirty="0">
              <a:cs typeface="Calibri"/>
            </a:endParaRPr>
          </a:p>
        </p:txBody>
      </p:sp>
    </p:spTree>
    <p:extLst>
      <p:ext uri="{BB962C8B-B14F-4D97-AF65-F5344CB8AC3E}">
        <p14:creationId xmlns:p14="http://schemas.microsoft.com/office/powerpoint/2010/main" val="1415226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F90812-018A-1CCF-AAFC-A4E45DA46876}"/>
              </a:ext>
            </a:extLst>
          </p:cNvPr>
          <p:cNvSpPr>
            <a:spLocks noGrp="1"/>
          </p:cNvSpPr>
          <p:nvPr>
            <p:ph type="title"/>
          </p:nvPr>
        </p:nvSpPr>
        <p:spPr/>
        <p:txBody>
          <a:bodyPr>
            <a:normAutofit/>
          </a:bodyPr>
          <a:lstStyle/>
          <a:p>
            <a:r>
              <a:rPr lang="sv-SE" sz="4000" dirty="0">
                <a:cs typeface="Calibri Light"/>
              </a:rPr>
              <a:t>Summering efter 2020</a:t>
            </a:r>
            <a:endParaRPr lang="sv-SE" sz="4000" dirty="0"/>
          </a:p>
        </p:txBody>
      </p:sp>
      <p:sp>
        <p:nvSpPr>
          <p:cNvPr id="3" name="Platshållare för innehåll 2">
            <a:extLst>
              <a:ext uri="{FF2B5EF4-FFF2-40B4-BE49-F238E27FC236}">
                <a16:creationId xmlns:a16="http://schemas.microsoft.com/office/drawing/2014/main" id="{0DF9CDF4-0E48-3A74-5A83-77D404BFFDF5}"/>
              </a:ext>
            </a:extLst>
          </p:cNvPr>
          <p:cNvSpPr>
            <a:spLocks noGrp="1"/>
          </p:cNvSpPr>
          <p:nvPr>
            <p:ph idx="1"/>
          </p:nvPr>
        </p:nvSpPr>
        <p:spPr/>
        <p:txBody>
          <a:bodyPr vert="horz" lIns="91440" tIns="45720" rIns="91440" bIns="45720" rtlCol="0" anchor="t">
            <a:normAutofit/>
          </a:bodyPr>
          <a:lstStyle/>
          <a:p>
            <a:endParaRPr lang="en-US" dirty="0">
              <a:ea typeface="+mn-lt"/>
              <a:cs typeface="+mn-lt"/>
            </a:endParaRPr>
          </a:p>
          <a:p>
            <a:r>
              <a:rPr lang="en-US" dirty="0" err="1">
                <a:ea typeface="+mn-lt"/>
                <a:cs typeface="+mn-lt"/>
              </a:rPr>
              <a:t>Kompensationen</a:t>
            </a:r>
            <a:r>
              <a:rPr lang="en-US" dirty="0">
                <a:ea typeface="+mn-lt"/>
                <a:cs typeface="+mn-lt"/>
              </a:rPr>
              <a:t> för den </a:t>
            </a:r>
            <a:r>
              <a:rPr lang="en-US" dirty="0" err="1">
                <a:ea typeface="+mn-lt"/>
                <a:cs typeface="+mn-lt"/>
              </a:rPr>
              <a:t>uteblivna</a:t>
            </a:r>
            <a:r>
              <a:rPr lang="en-US" dirty="0">
                <a:ea typeface="+mn-lt"/>
                <a:cs typeface="+mn-lt"/>
              </a:rPr>
              <a:t> </a:t>
            </a:r>
            <a:r>
              <a:rPr lang="en-US" dirty="0" err="1">
                <a:ea typeface="+mn-lt"/>
                <a:cs typeface="+mn-lt"/>
              </a:rPr>
              <a:t>vården</a:t>
            </a:r>
            <a:r>
              <a:rPr lang="en-US" dirty="0">
                <a:ea typeface="+mn-lt"/>
                <a:cs typeface="+mn-lt"/>
              </a:rPr>
              <a:t> </a:t>
            </a:r>
            <a:r>
              <a:rPr lang="en-US" dirty="0" err="1">
                <a:ea typeface="+mn-lt"/>
                <a:cs typeface="+mn-lt"/>
              </a:rPr>
              <a:t>innebär</a:t>
            </a:r>
            <a:r>
              <a:rPr lang="en-US" dirty="0">
                <a:ea typeface="+mn-lt"/>
                <a:cs typeface="+mn-lt"/>
              </a:rPr>
              <a:t> </a:t>
            </a:r>
            <a:endParaRPr lang="sv-SE" dirty="0">
              <a:ea typeface="+mn-lt"/>
              <a:cs typeface="+mn-lt"/>
            </a:endParaRPr>
          </a:p>
          <a:p>
            <a:pPr lvl="1"/>
            <a:r>
              <a:rPr lang="en-US" sz="2800" dirty="0" err="1">
                <a:ea typeface="+mn-lt"/>
                <a:cs typeface="+mn-lt"/>
              </a:rPr>
              <a:t>utöver</a:t>
            </a:r>
            <a:r>
              <a:rPr lang="en-US" sz="2800" dirty="0">
                <a:ea typeface="+mn-lt"/>
                <a:cs typeface="+mn-lt"/>
              </a:rPr>
              <a:t> normal </a:t>
            </a:r>
            <a:r>
              <a:rPr lang="en-US" sz="2800" dirty="0" err="1">
                <a:ea typeface="+mn-lt"/>
                <a:cs typeface="+mn-lt"/>
              </a:rPr>
              <a:t>operationskapacitet</a:t>
            </a:r>
            <a:endParaRPr lang="sv-SE" sz="2800" dirty="0" err="1">
              <a:ea typeface="+mn-lt"/>
              <a:cs typeface="+mn-lt"/>
            </a:endParaRPr>
          </a:p>
          <a:p>
            <a:pPr lvl="1"/>
            <a:r>
              <a:rPr lang="en-US" sz="2800" dirty="0" err="1">
                <a:ea typeface="+mn-lt"/>
                <a:cs typeface="+mn-lt"/>
              </a:rPr>
              <a:t>behov</a:t>
            </a:r>
            <a:r>
              <a:rPr lang="en-US" sz="2800" dirty="0">
                <a:ea typeface="+mn-lt"/>
                <a:cs typeface="+mn-lt"/>
              </a:rPr>
              <a:t> av </a:t>
            </a:r>
            <a:r>
              <a:rPr lang="en-US" sz="2800" dirty="0" err="1">
                <a:ea typeface="+mn-lt"/>
                <a:cs typeface="+mn-lt"/>
              </a:rPr>
              <a:t>ytterligare</a:t>
            </a:r>
            <a:r>
              <a:rPr lang="en-US" sz="2800" dirty="0">
                <a:ea typeface="+mn-lt"/>
                <a:cs typeface="+mn-lt"/>
              </a:rPr>
              <a:t> &gt; 4200 </a:t>
            </a:r>
            <a:r>
              <a:rPr lang="en-US" sz="2800" dirty="0" err="1">
                <a:ea typeface="+mn-lt"/>
                <a:cs typeface="+mn-lt"/>
              </a:rPr>
              <a:t>operationer</a:t>
            </a:r>
            <a:r>
              <a:rPr lang="en-US" sz="2800" dirty="0">
                <a:ea typeface="+mn-lt"/>
                <a:cs typeface="+mn-lt"/>
              </a:rPr>
              <a:t>, </a:t>
            </a:r>
            <a:r>
              <a:rPr lang="en-US" sz="2800" dirty="0" err="1">
                <a:ea typeface="+mn-lt"/>
                <a:cs typeface="+mn-lt"/>
              </a:rPr>
              <a:t>som</a:t>
            </a:r>
            <a:r>
              <a:rPr lang="en-US" sz="2800" dirty="0">
                <a:ea typeface="+mn-lt"/>
                <a:cs typeface="+mn-lt"/>
              </a:rPr>
              <a:t> </a:t>
            </a:r>
            <a:r>
              <a:rPr lang="en-US" sz="2800" dirty="0" err="1">
                <a:ea typeface="+mn-lt"/>
                <a:cs typeface="+mn-lt"/>
              </a:rPr>
              <a:t>aldrig</a:t>
            </a:r>
            <a:r>
              <a:rPr lang="en-US" sz="2800" dirty="0">
                <a:ea typeface="+mn-lt"/>
                <a:cs typeface="+mn-lt"/>
              </a:rPr>
              <a:t> </a:t>
            </a:r>
            <a:r>
              <a:rPr lang="en-US" sz="2800" dirty="0" err="1">
                <a:ea typeface="+mn-lt"/>
                <a:cs typeface="+mn-lt"/>
              </a:rPr>
              <a:t>utfördes</a:t>
            </a:r>
            <a:r>
              <a:rPr lang="en-US" sz="2800" dirty="0">
                <a:ea typeface="+mn-lt"/>
                <a:cs typeface="+mn-lt"/>
              </a:rPr>
              <a:t> 2020</a:t>
            </a:r>
            <a:endParaRPr lang="sv-SE" sz="2800" dirty="0">
              <a:ea typeface="+mn-lt"/>
              <a:cs typeface="+mn-lt"/>
            </a:endParaRPr>
          </a:p>
          <a:p>
            <a:pPr lvl="1"/>
            <a:endParaRPr lang="en-US" sz="2800" dirty="0">
              <a:ea typeface="+mn-lt"/>
              <a:cs typeface="+mn-lt"/>
            </a:endParaRPr>
          </a:p>
          <a:p>
            <a:r>
              <a:rPr lang="en-US" dirty="0">
                <a:ea typeface="+mn-lt"/>
                <a:cs typeface="+mn-lt"/>
              </a:rPr>
              <a:t>Extra </a:t>
            </a:r>
            <a:r>
              <a:rPr lang="en-US" dirty="0" err="1">
                <a:ea typeface="+mn-lt"/>
                <a:cs typeface="+mn-lt"/>
              </a:rPr>
              <a:t>satsningar</a:t>
            </a:r>
            <a:r>
              <a:rPr lang="en-US" dirty="0">
                <a:ea typeface="+mn-lt"/>
                <a:cs typeface="+mn-lt"/>
              </a:rPr>
              <a:t> </a:t>
            </a:r>
            <a:r>
              <a:rPr lang="en-US" dirty="0" err="1">
                <a:ea typeface="+mn-lt"/>
                <a:cs typeface="+mn-lt"/>
              </a:rPr>
              <a:t>och</a:t>
            </a:r>
            <a:r>
              <a:rPr lang="en-US" dirty="0">
                <a:ea typeface="+mn-lt"/>
                <a:cs typeface="+mn-lt"/>
              </a:rPr>
              <a:t> </a:t>
            </a:r>
            <a:r>
              <a:rPr lang="en-US" dirty="0" err="1">
                <a:ea typeface="+mn-lt"/>
                <a:cs typeface="+mn-lt"/>
              </a:rPr>
              <a:t>uthållighet</a:t>
            </a:r>
            <a:r>
              <a:rPr lang="en-US" dirty="0">
                <a:ea typeface="+mn-lt"/>
                <a:cs typeface="+mn-lt"/>
              </a:rPr>
              <a:t> </a:t>
            </a:r>
            <a:r>
              <a:rPr lang="en-US" dirty="0" err="1">
                <a:ea typeface="+mn-lt"/>
                <a:cs typeface="+mn-lt"/>
              </a:rPr>
              <a:t>behövs</a:t>
            </a:r>
            <a:endParaRPr lang="sv-SE" dirty="0" err="1">
              <a:ea typeface="+mn-lt"/>
              <a:cs typeface="+mn-lt"/>
            </a:endParaRPr>
          </a:p>
          <a:p>
            <a:r>
              <a:rPr lang="en-US" dirty="0" err="1">
                <a:ea typeface="+mn-lt"/>
                <a:cs typeface="+mn-lt"/>
              </a:rPr>
              <a:t>Kvinnorna</a:t>
            </a:r>
            <a:r>
              <a:rPr lang="en-US" dirty="0">
                <a:ea typeface="+mn-lt"/>
                <a:cs typeface="+mn-lt"/>
              </a:rPr>
              <a:t> </a:t>
            </a:r>
            <a:r>
              <a:rPr lang="en-US" dirty="0" err="1">
                <a:ea typeface="+mn-lt"/>
                <a:cs typeface="+mn-lt"/>
              </a:rPr>
              <a:t>som</a:t>
            </a:r>
            <a:r>
              <a:rPr lang="en-US" dirty="0">
                <a:ea typeface="+mn-lt"/>
                <a:cs typeface="+mn-lt"/>
              </a:rPr>
              <a:t> </a:t>
            </a:r>
            <a:r>
              <a:rPr lang="en-US" dirty="0" err="1">
                <a:ea typeface="+mn-lt"/>
                <a:cs typeface="+mn-lt"/>
              </a:rPr>
              <a:t>inte</a:t>
            </a:r>
            <a:r>
              <a:rPr lang="en-US" dirty="0">
                <a:ea typeface="+mn-lt"/>
                <a:cs typeface="+mn-lt"/>
              </a:rPr>
              <a:t> </a:t>
            </a:r>
            <a:r>
              <a:rPr lang="en-US" dirty="0" err="1">
                <a:ea typeface="+mn-lt"/>
                <a:cs typeface="+mn-lt"/>
              </a:rPr>
              <a:t>fick</a:t>
            </a:r>
            <a:r>
              <a:rPr lang="en-US" dirty="0">
                <a:ea typeface="+mn-lt"/>
                <a:cs typeface="+mn-lt"/>
              </a:rPr>
              <a:t> sin operation </a:t>
            </a:r>
            <a:r>
              <a:rPr lang="en-US" dirty="0" err="1">
                <a:ea typeface="+mn-lt"/>
                <a:cs typeface="+mn-lt"/>
              </a:rPr>
              <a:t>finns</a:t>
            </a:r>
            <a:r>
              <a:rPr lang="en-US" dirty="0">
                <a:ea typeface="+mn-lt"/>
                <a:cs typeface="+mn-lt"/>
              </a:rPr>
              <a:t> </a:t>
            </a:r>
            <a:r>
              <a:rPr lang="en-US" dirty="0" err="1">
                <a:ea typeface="+mn-lt"/>
                <a:cs typeface="+mn-lt"/>
              </a:rPr>
              <a:t>kvar</a:t>
            </a:r>
            <a:r>
              <a:rPr lang="en-US" dirty="0">
                <a:ea typeface="+mn-lt"/>
                <a:cs typeface="+mn-lt"/>
              </a:rPr>
              <a:t>, med </a:t>
            </a:r>
            <a:r>
              <a:rPr lang="en-US" dirty="0" err="1">
                <a:ea typeface="+mn-lt"/>
                <a:cs typeface="+mn-lt"/>
              </a:rPr>
              <a:t>samma</a:t>
            </a:r>
            <a:r>
              <a:rPr lang="en-US" dirty="0">
                <a:ea typeface="+mn-lt"/>
                <a:cs typeface="+mn-lt"/>
              </a:rPr>
              <a:t> </a:t>
            </a:r>
            <a:r>
              <a:rPr lang="en-US" dirty="0" err="1">
                <a:ea typeface="+mn-lt"/>
                <a:cs typeface="+mn-lt"/>
              </a:rPr>
              <a:t>besvär</a:t>
            </a:r>
            <a:r>
              <a:rPr lang="en-US" dirty="0">
                <a:ea typeface="+mn-lt"/>
                <a:cs typeface="+mn-lt"/>
              </a:rPr>
              <a:t> </a:t>
            </a:r>
            <a:r>
              <a:rPr lang="en-US" dirty="0" err="1">
                <a:ea typeface="+mn-lt"/>
                <a:cs typeface="+mn-lt"/>
              </a:rPr>
              <a:t>och</a:t>
            </a:r>
            <a:r>
              <a:rPr lang="en-US" dirty="0">
                <a:ea typeface="+mn-lt"/>
                <a:cs typeface="+mn-lt"/>
              </a:rPr>
              <a:t> </a:t>
            </a:r>
            <a:r>
              <a:rPr lang="en-US" dirty="0" err="1">
                <a:ea typeface="+mn-lt"/>
                <a:cs typeface="+mn-lt"/>
              </a:rPr>
              <a:t>krav</a:t>
            </a:r>
            <a:r>
              <a:rPr lang="en-US" dirty="0">
                <a:ea typeface="+mn-lt"/>
                <a:cs typeface="+mn-lt"/>
              </a:rPr>
              <a:t> </a:t>
            </a:r>
            <a:r>
              <a:rPr lang="en-US" dirty="0" err="1">
                <a:ea typeface="+mn-lt"/>
                <a:cs typeface="+mn-lt"/>
              </a:rPr>
              <a:t>på</a:t>
            </a:r>
            <a:r>
              <a:rPr lang="en-US" dirty="0">
                <a:ea typeface="+mn-lt"/>
                <a:cs typeface="+mn-lt"/>
              </a:rPr>
              <a:t> </a:t>
            </a:r>
            <a:r>
              <a:rPr lang="en-US" dirty="0" err="1">
                <a:ea typeface="+mn-lt"/>
                <a:cs typeface="+mn-lt"/>
              </a:rPr>
              <a:t>bättre</a:t>
            </a:r>
            <a:r>
              <a:rPr lang="en-US" dirty="0">
                <a:ea typeface="+mn-lt"/>
                <a:cs typeface="+mn-lt"/>
              </a:rPr>
              <a:t> </a:t>
            </a:r>
            <a:r>
              <a:rPr lang="en-US" dirty="0" err="1">
                <a:ea typeface="+mn-lt"/>
                <a:cs typeface="+mn-lt"/>
              </a:rPr>
              <a:t>livskvalitet</a:t>
            </a:r>
            <a:r>
              <a:rPr lang="en-US" dirty="0">
                <a:ea typeface="+mn-lt"/>
                <a:cs typeface="+mn-lt"/>
              </a:rPr>
              <a:t>. </a:t>
            </a:r>
            <a:endParaRPr lang="sv-SE" dirty="0">
              <a:ea typeface="+mn-lt"/>
              <a:cs typeface="+mn-lt"/>
            </a:endParaRPr>
          </a:p>
          <a:p>
            <a:endParaRPr lang="sv-SE" dirty="0">
              <a:cs typeface="Calibri"/>
            </a:endParaRPr>
          </a:p>
        </p:txBody>
      </p:sp>
    </p:spTree>
    <p:extLst>
      <p:ext uri="{BB962C8B-B14F-4D97-AF65-F5344CB8AC3E}">
        <p14:creationId xmlns:p14="http://schemas.microsoft.com/office/powerpoint/2010/main" val="150161941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mu">
      <a:majorFont>
        <a:latin typeface="Verdan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ynop_powerpointmall" id="{886E0B15-487C-499A-8B9A-8E43AE632BCE}" vid="{67A060E8-CFC6-4738-A9A0-B00D266624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1E7C52DDF1C0A40905FA87B51E8796E" ma:contentTypeVersion="11" ma:contentTypeDescription="Skapa ett nytt dokument." ma:contentTypeScope="" ma:versionID="943e233c4772f5ff2598fab2bf21c23f">
  <xsd:schema xmlns:xsd="http://www.w3.org/2001/XMLSchema" xmlns:xs="http://www.w3.org/2001/XMLSchema" xmlns:p="http://schemas.microsoft.com/office/2006/metadata/properties" xmlns:ns2="1926a988-3b6a-492a-8587-82b21fde8957" xmlns:ns3="d87e990c-5c44-44f5-a1ed-3de845b33d0a" targetNamespace="http://schemas.microsoft.com/office/2006/metadata/properties" ma:root="true" ma:fieldsID="5b24d17ef62bc6282139a89a235c0dcc" ns2:_="" ns3:_="">
    <xsd:import namespace="1926a988-3b6a-492a-8587-82b21fde8957"/>
    <xsd:import namespace="d87e990c-5c44-44f5-a1ed-3de845b33d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26a988-3b6a-492a-8587-82b21fde89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Bildmarkeringar" ma:readOnly="false" ma:fieldId="{5cf76f15-5ced-4ddc-b409-7134ff3c332f}" ma:taxonomyMulti="true" ma:sspId="76f01679-147b-433d-bdef-1970141a7da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87e990c-5c44-44f5-a1ed-3de845b33d0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1096120-148e-4814-aa7c-74119e30f642}" ma:internalName="TaxCatchAll" ma:showField="CatchAllData" ma:web="d87e990c-5c44-44f5-a1ed-3de845b33d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87e990c-5c44-44f5-a1ed-3de845b33d0a" xsi:nil="true"/>
    <lcf76f155ced4ddcb4097134ff3c332f xmlns="1926a988-3b6a-492a-8587-82b21fde895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E1435F1-6B80-4E68-840D-2EC1A4DF6FB9}">
  <ds:schemaRefs>
    <ds:schemaRef ds:uri="http://schemas.microsoft.com/sharepoint/v3/contenttype/forms"/>
  </ds:schemaRefs>
</ds:datastoreItem>
</file>

<file path=customXml/itemProps2.xml><?xml version="1.0" encoding="utf-8"?>
<ds:datastoreItem xmlns:ds="http://schemas.openxmlformats.org/officeDocument/2006/customXml" ds:itemID="{AE8A0B2E-C71E-440E-B97A-56BAC4BA6E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26a988-3b6a-492a-8587-82b21fde8957"/>
    <ds:schemaRef ds:uri="d87e990c-5c44-44f5-a1ed-3de845b33d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0024A2-789B-431D-BBA0-66B6F5B41DC3}">
  <ds:schemaRefs>
    <ds:schemaRef ds:uri="http://purl.org/dc/elements/1.1/"/>
    <ds:schemaRef ds:uri="1926a988-3b6a-492a-8587-82b21fde8957"/>
    <ds:schemaRef ds:uri="http://schemas.microsoft.com/office/2006/metadata/properties"/>
    <ds:schemaRef ds:uri="http://schemas.microsoft.com/office/2006/documentManagement/types"/>
    <ds:schemaRef ds:uri="http://purl.org/dc/dcmitype/"/>
    <ds:schemaRef ds:uri="http://www.w3.org/XML/1998/namespace"/>
    <ds:schemaRef ds:uri="http://schemas.openxmlformats.org/package/2006/metadata/core-properties"/>
    <ds:schemaRef ds:uri="http://schemas.microsoft.com/office/infopath/2007/PartnerControls"/>
    <ds:schemaRef ds:uri="d87e990c-5c44-44f5-a1ed-3de845b33d0a"/>
    <ds:schemaRef ds:uri="http://purl.org/dc/terms/"/>
  </ds:schemaRefs>
</ds:datastoreItem>
</file>

<file path=docProps/app.xml><?xml version="1.0" encoding="utf-8"?>
<Properties xmlns="http://schemas.openxmlformats.org/officeDocument/2006/extended-properties" xmlns:vt="http://schemas.openxmlformats.org/officeDocument/2006/docPropsVTypes">
  <Template>gynop_powerpointmall</Template>
  <TotalTime>117</TotalTime>
  <Words>1048</Words>
  <Application>Microsoft Office PowerPoint</Application>
  <PresentationFormat>Bredbild</PresentationFormat>
  <Paragraphs>138</Paragraphs>
  <Slides>39</Slides>
  <Notes>0</Notes>
  <HiddenSlides>1</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39</vt:i4>
      </vt:variant>
    </vt:vector>
  </HeadingPairs>
  <TitlesOfParts>
    <vt:vector size="45" baseType="lpstr">
      <vt:lpstr>Arial</vt:lpstr>
      <vt:lpstr>Calibri</vt:lpstr>
      <vt:lpstr>Georgia</vt:lpstr>
      <vt:lpstr>Verdana</vt:lpstr>
      <vt:lpstr>Office-tema</vt:lpstr>
      <vt:lpstr>Office Theme</vt:lpstr>
      <vt:lpstr>Covid-pandemins påverkan  på  benign gynekologisk kirurgi</vt:lpstr>
      <vt:lpstr>Covid-pandemins påverkan  på benign gynekologisk kirurgi</vt:lpstr>
      <vt:lpstr>Covid-pandemins påverkan  på benign gynekologisk kirurgi</vt:lpstr>
      <vt:lpstr>Covidpandemins påverkan  på benign gynekologisk kirurgi</vt:lpstr>
      <vt:lpstr>Vårdskulden summering 2020</vt:lpstr>
      <vt:lpstr>Regional fördelning under 2019 (normalår)</vt:lpstr>
      <vt:lpstr>Regional fördelning under 2020</vt:lpstr>
      <vt:lpstr>Summering efter 2020</vt:lpstr>
      <vt:lpstr>Summering efter 2020</vt:lpstr>
      <vt:lpstr>Vad hände 2021?</vt:lpstr>
      <vt:lpstr>Covid-pandemins påverkan  på benign gynekologisk kirurgi</vt:lpstr>
      <vt:lpstr>Covid-pandemins påverkan  på benign gynekologisk kirurgi</vt:lpstr>
      <vt:lpstr>Specialrapport nr 2</vt:lpstr>
      <vt:lpstr>Covid och gynekologiska operationer 2021</vt:lpstr>
      <vt:lpstr>Adnex   akut och elektivt</vt:lpstr>
      <vt:lpstr>Adnex akut och elektivt (riket)</vt:lpstr>
      <vt:lpstr>Adnex akut och elektivt   Regional fördelning</vt:lpstr>
      <vt:lpstr>Hysterektomi</vt:lpstr>
      <vt:lpstr>Hysterektomi (riket)</vt:lpstr>
      <vt:lpstr>Hysterektomi (riket)</vt:lpstr>
      <vt:lpstr>Hysterektomi Regional fördelning</vt:lpstr>
      <vt:lpstr>Inkontinens (slyngplastik)</vt:lpstr>
      <vt:lpstr>Inkontinens (slyngplastik) riket</vt:lpstr>
      <vt:lpstr>Inkontinens (slyngplastik) Regional fördelning</vt:lpstr>
      <vt:lpstr>Intrauterin kirurgi</vt:lpstr>
      <vt:lpstr>Intrauterin kirurgi (f.d. Hysteroskopi)</vt:lpstr>
      <vt:lpstr>Intrauterin kirurgi</vt:lpstr>
      <vt:lpstr>Intrauterin kirurgi Regional fördelning</vt:lpstr>
      <vt:lpstr>Rekonstruktiv bäckenbottenkirurgi</vt:lpstr>
      <vt:lpstr>Rekonstruktiv bäckenbottenkirurgi (riket) f.d. Prolaps</vt:lpstr>
      <vt:lpstr>Rekonstruktiv bäckenbottenkirurgi   regional fördelning</vt:lpstr>
      <vt:lpstr>Summering efter 2021</vt:lpstr>
      <vt:lpstr>Summering efter 2021</vt:lpstr>
      <vt:lpstr>Har vi kunskap om utvecklingen 2022?</vt:lpstr>
      <vt:lpstr>Adnex</vt:lpstr>
      <vt:lpstr>Rekonstruktiv bäckenbottenkirurgi</vt:lpstr>
      <vt:lpstr>Hysterektomi</vt:lpstr>
      <vt:lpstr>Inkontinens (slyngplastik)</vt:lpstr>
      <vt:lpstr>Tack för idag!</vt:lpstr>
    </vt:vector>
  </TitlesOfParts>
  <Company>Region Halland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pandemins påverkan  på  benign gynekologisk kirurgi</dc:title>
  <dc:creator>Ankardal Maud HS KK</dc:creator>
  <cp:lastModifiedBy>Birgitta Renström</cp:lastModifiedBy>
  <cp:revision>83</cp:revision>
  <dcterms:created xsi:type="dcterms:W3CDTF">2022-11-10T17:52:04Z</dcterms:created>
  <dcterms:modified xsi:type="dcterms:W3CDTF">2022-11-14T08:11:07Z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0x01010021E7C52DDF1C0A40905FA87B51E8796E</vt:lpwstr>
  </property>
</Properties>
</file>