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23"/>
  </p:notesMasterIdLst>
  <p:sldIdLst>
    <p:sldId id="286" r:id="rId3"/>
    <p:sldId id="289" r:id="rId4"/>
    <p:sldId id="291" r:id="rId5"/>
    <p:sldId id="294" r:id="rId6"/>
    <p:sldId id="276" r:id="rId7"/>
    <p:sldId id="260" r:id="rId8"/>
    <p:sldId id="262" r:id="rId9"/>
    <p:sldId id="285" r:id="rId10"/>
    <p:sldId id="302" r:id="rId11"/>
    <p:sldId id="283" r:id="rId12"/>
    <p:sldId id="265" r:id="rId13"/>
    <p:sldId id="277" r:id="rId14"/>
    <p:sldId id="278" r:id="rId15"/>
    <p:sldId id="279" r:id="rId16"/>
    <p:sldId id="268" r:id="rId17"/>
    <p:sldId id="293" r:id="rId18"/>
    <p:sldId id="290" r:id="rId19"/>
    <p:sldId id="300" r:id="rId20"/>
    <p:sldId id="30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48A"/>
    <a:srgbClr val="6F122E"/>
    <a:srgbClr val="9D1E52"/>
    <a:srgbClr val="FB575C"/>
    <a:srgbClr val="D47800"/>
    <a:srgbClr val="092D59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4F6AC-599C-4931-A1B4-6E0ED77A6939}" v="12" dt="2023-09-07T13:32:50.982"/>
    <p1510:client id="{3F610495-C039-4397-9D53-79E50A1A7933}" v="30" dt="2023-09-07T10:05:29.564"/>
    <p1510:client id="{46609AB6-55CE-463C-A39B-9C5333280B06}" v="82" dt="2023-09-07T13:28:15.048"/>
    <p1510:client id="{5C9F2B9D-D6BB-45F4-8870-BCDA8B1704EE}" v="349" dt="2023-09-07T16:04:04.698"/>
    <p1510:client id="{5F471B93-91CD-4300-BD7B-5FA951A144D3}" v="6" dt="2023-09-08T07:47:01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82" autoAdjust="0"/>
  </p:normalViewPr>
  <p:slideViewPr>
    <p:cSldViewPr snapToGrid="0">
      <p:cViewPr varScale="1">
        <p:scale>
          <a:sx n="101" d="100"/>
          <a:sy n="101" d="100"/>
        </p:scale>
        <p:origin x="132" y="5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B355D-948D-4D2D-9476-07E5B1E3068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4A2AE4D-3A08-429A-B3CC-3145A335DA36}">
      <dgm:prSet phldrT="[Text]" custT="1"/>
      <dgm:spPr/>
      <dgm:t>
        <a:bodyPr/>
        <a:lstStyle/>
        <a:p>
          <a:r>
            <a:rPr lang="sv-SE" sz="1100" dirty="0"/>
            <a:t>BOKA TID FÖR OPERATION</a:t>
          </a:r>
        </a:p>
      </dgm:t>
    </dgm:pt>
    <dgm:pt modelId="{BCD8F103-C444-4BAE-AB0D-F9D9741F0CEB}" type="parTrans" cxnId="{A598A081-4997-4123-9D5D-9C0B5EA17DC7}">
      <dgm:prSet/>
      <dgm:spPr/>
      <dgm:t>
        <a:bodyPr/>
        <a:lstStyle/>
        <a:p>
          <a:endParaRPr lang="sv-SE"/>
        </a:p>
      </dgm:t>
    </dgm:pt>
    <dgm:pt modelId="{197940C1-9275-4425-AB65-F01F1B22BAF7}" type="sibTrans" cxnId="{A598A081-4997-4123-9D5D-9C0B5EA17DC7}">
      <dgm:prSet/>
      <dgm:spPr/>
      <dgm:t>
        <a:bodyPr/>
        <a:lstStyle/>
        <a:p>
          <a:endParaRPr lang="sv-SE"/>
        </a:p>
      </dgm:t>
    </dgm:pt>
    <dgm:pt modelId="{DFE8710F-F47A-4160-A2F2-D2A9FC457FFB}">
      <dgm:prSet phldrT="[Text]" custT="1"/>
      <dgm:spPr/>
      <dgm:t>
        <a:bodyPr/>
        <a:lstStyle/>
        <a:p>
          <a:r>
            <a:rPr lang="sv-SE" sz="1050" dirty="0"/>
            <a:t>ANESTESI-BEDÖMNING</a:t>
          </a:r>
        </a:p>
      </dgm:t>
    </dgm:pt>
    <dgm:pt modelId="{23276D71-4CCE-4040-8236-6E19D6E5E3B3}" type="parTrans" cxnId="{6509FA7F-2254-405F-8137-D2DB8F1B445E}">
      <dgm:prSet/>
      <dgm:spPr/>
      <dgm:t>
        <a:bodyPr/>
        <a:lstStyle/>
        <a:p>
          <a:endParaRPr lang="sv-SE"/>
        </a:p>
      </dgm:t>
    </dgm:pt>
    <dgm:pt modelId="{1DDEFCEF-3073-4AAB-BD48-BFCD52CA62D7}" type="sibTrans" cxnId="{6509FA7F-2254-405F-8137-D2DB8F1B445E}">
      <dgm:prSet/>
      <dgm:spPr/>
      <dgm:t>
        <a:bodyPr/>
        <a:lstStyle/>
        <a:p>
          <a:endParaRPr lang="sv-SE"/>
        </a:p>
      </dgm:t>
    </dgm:pt>
    <dgm:pt modelId="{3CADBEFD-946A-4014-B036-C48E5823E5B5}">
      <dgm:prSet phldrT="[Text]"/>
      <dgm:spPr/>
      <dgm:t>
        <a:bodyPr/>
        <a:lstStyle/>
        <a:p>
          <a:endParaRPr lang="sv-SE" dirty="0"/>
        </a:p>
      </dgm:t>
    </dgm:pt>
    <dgm:pt modelId="{00837E28-09D3-416A-B58D-75A1DE57F9EF}" type="parTrans" cxnId="{BA41A296-99B2-4A93-A1CA-DC5022EBD7CD}">
      <dgm:prSet/>
      <dgm:spPr/>
      <dgm:t>
        <a:bodyPr/>
        <a:lstStyle/>
        <a:p>
          <a:endParaRPr lang="sv-SE"/>
        </a:p>
      </dgm:t>
    </dgm:pt>
    <dgm:pt modelId="{00B5C38C-61F3-4EE6-844D-79A48A5A6640}" type="sibTrans" cxnId="{BA41A296-99B2-4A93-A1CA-DC5022EBD7CD}">
      <dgm:prSet/>
      <dgm:spPr/>
      <dgm:t>
        <a:bodyPr/>
        <a:lstStyle/>
        <a:p>
          <a:endParaRPr lang="sv-SE"/>
        </a:p>
      </dgm:t>
    </dgm:pt>
    <dgm:pt modelId="{CC38B9A9-268D-455D-9AC2-BB759958DAB7}">
      <dgm:prSet custT="1"/>
      <dgm:spPr/>
      <dgm:t>
        <a:bodyPr/>
        <a:lstStyle/>
        <a:p>
          <a:r>
            <a:rPr lang="sv-SE" sz="1100" dirty="0"/>
            <a:t>PREOP-INFO</a:t>
          </a:r>
        </a:p>
      </dgm:t>
    </dgm:pt>
    <dgm:pt modelId="{21578726-4108-4B7F-99A5-30156EADC6D2}" type="parTrans" cxnId="{9E468114-2C1B-4001-A4DE-76157432BD35}">
      <dgm:prSet/>
      <dgm:spPr/>
      <dgm:t>
        <a:bodyPr/>
        <a:lstStyle/>
        <a:p>
          <a:endParaRPr lang="sv-SE"/>
        </a:p>
      </dgm:t>
    </dgm:pt>
    <dgm:pt modelId="{89DF3037-03BC-4570-A4C0-EC63DA19AB8C}" type="sibTrans" cxnId="{9E468114-2C1B-4001-A4DE-76157432BD35}">
      <dgm:prSet/>
      <dgm:spPr/>
      <dgm:t>
        <a:bodyPr/>
        <a:lstStyle/>
        <a:p>
          <a:endParaRPr lang="sv-SE"/>
        </a:p>
      </dgm:t>
    </dgm:pt>
    <dgm:pt modelId="{7140C04E-3F0C-49CB-8EBA-287645F834A8}">
      <dgm:prSet/>
      <dgm:spPr/>
      <dgm:t>
        <a:bodyPr/>
        <a:lstStyle/>
        <a:p>
          <a:endParaRPr lang="sv-SE"/>
        </a:p>
      </dgm:t>
    </dgm:pt>
    <dgm:pt modelId="{3547C860-E3A9-41DB-8459-764B903A8924}" type="parTrans" cxnId="{F8F5AC5E-17F5-4666-9FED-F1E481A16896}">
      <dgm:prSet/>
      <dgm:spPr/>
      <dgm:t>
        <a:bodyPr/>
        <a:lstStyle/>
        <a:p>
          <a:endParaRPr lang="sv-SE"/>
        </a:p>
      </dgm:t>
    </dgm:pt>
    <dgm:pt modelId="{9AE29C19-6817-4745-A834-1BC14A5D2483}" type="sibTrans" cxnId="{F8F5AC5E-17F5-4666-9FED-F1E481A16896}">
      <dgm:prSet/>
      <dgm:spPr/>
      <dgm:t>
        <a:bodyPr/>
        <a:lstStyle/>
        <a:p>
          <a:endParaRPr lang="sv-SE"/>
        </a:p>
      </dgm:t>
    </dgm:pt>
    <dgm:pt modelId="{A4CD1316-430F-42BA-ACB7-8E35DAEBDD68}" type="pres">
      <dgm:prSet presAssocID="{E72B355D-948D-4D2D-9476-07E5B1E306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AB627C-CD26-4627-87D1-D5DD861ECD2A}" type="pres">
      <dgm:prSet presAssocID="{E4A2AE4D-3A08-429A-B3CC-3145A335DA36}" presName="gear1" presStyleLbl="node1" presStyleIdx="0" presStyleCnt="3" custScaleX="94160" custScaleY="88977">
        <dgm:presLayoutVars>
          <dgm:chMax val="1"/>
          <dgm:bulletEnabled val="1"/>
        </dgm:presLayoutVars>
      </dgm:prSet>
      <dgm:spPr/>
    </dgm:pt>
    <dgm:pt modelId="{97147307-DB1E-4C47-ADDE-CED5FE180DD9}" type="pres">
      <dgm:prSet presAssocID="{E4A2AE4D-3A08-429A-B3CC-3145A335DA36}" presName="gear1srcNode" presStyleLbl="node1" presStyleIdx="0" presStyleCnt="3"/>
      <dgm:spPr/>
    </dgm:pt>
    <dgm:pt modelId="{B17C784C-6A41-4175-9B48-10D6B8BD93F1}" type="pres">
      <dgm:prSet presAssocID="{E4A2AE4D-3A08-429A-B3CC-3145A335DA36}" presName="gear1dstNode" presStyleLbl="node1" presStyleIdx="0" presStyleCnt="3"/>
      <dgm:spPr/>
    </dgm:pt>
    <dgm:pt modelId="{3A064343-F93A-468B-94F4-86C041E3A417}" type="pres">
      <dgm:prSet presAssocID="{DFE8710F-F47A-4160-A2F2-D2A9FC457FFB}" presName="gear2" presStyleLbl="node1" presStyleIdx="1" presStyleCnt="3" custScaleX="123101" custScaleY="114129" custLinFactNeighborX="-3267" custLinFactNeighborY="-923">
        <dgm:presLayoutVars>
          <dgm:chMax val="1"/>
          <dgm:bulletEnabled val="1"/>
        </dgm:presLayoutVars>
      </dgm:prSet>
      <dgm:spPr/>
    </dgm:pt>
    <dgm:pt modelId="{03F20844-4692-4E64-944A-70664116B4A6}" type="pres">
      <dgm:prSet presAssocID="{DFE8710F-F47A-4160-A2F2-D2A9FC457FFB}" presName="gear2srcNode" presStyleLbl="node1" presStyleIdx="1" presStyleCnt="3"/>
      <dgm:spPr/>
    </dgm:pt>
    <dgm:pt modelId="{506A9D7E-2432-4AF5-BB3C-5D3B1A3389F3}" type="pres">
      <dgm:prSet presAssocID="{DFE8710F-F47A-4160-A2F2-D2A9FC457FFB}" presName="gear2dstNode" presStyleLbl="node1" presStyleIdx="1" presStyleCnt="3"/>
      <dgm:spPr/>
    </dgm:pt>
    <dgm:pt modelId="{46728AF9-D143-41CF-BD2E-564DF9AB7C4F}" type="pres">
      <dgm:prSet presAssocID="{CC38B9A9-268D-455D-9AC2-BB759958DAB7}" presName="gear3" presStyleLbl="node1" presStyleIdx="2" presStyleCnt="3" custLinFactNeighborX="942" custLinFactNeighborY="952"/>
      <dgm:spPr/>
    </dgm:pt>
    <dgm:pt modelId="{3E606742-0859-4F9B-BE0C-C39B2DDCC2DF}" type="pres">
      <dgm:prSet presAssocID="{CC38B9A9-268D-455D-9AC2-BB759958DAB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C3809C9-6E52-4524-AAC8-D83584834FC5}" type="pres">
      <dgm:prSet presAssocID="{CC38B9A9-268D-455D-9AC2-BB759958DAB7}" presName="gear3srcNode" presStyleLbl="node1" presStyleIdx="2" presStyleCnt="3"/>
      <dgm:spPr/>
    </dgm:pt>
    <dgm:pt modelId="{A1E25640-DEB5-4995-AFC1-B66E93FF2E89}" type="pres">
      <dgm:prSet presAssocID="{CC38B9A9-268D-455D-9AC2-BB759958DAB7}" presName="gear3dstNode" presStyleLbl="node1" presStyleIdx="2" presStyleCnt="3"/>
      <dgm:spPr/>
    </dgm:pt>
    <dgm:pt modelId="{1D0DDD74-0DF0-479C-BD36-A945E6BEE772}" type="pres">
      <dgm:prSet presAssocID="{197940C1-9275-4425-AB65-F01F1B22BAF7}" presName="connector1" presStyleLbl="sibTrans2D1" presStyleIdx="0" presStyleCnt="3"/>
      <dgm:spPr/>
    </dgm:pt>
    <dgm:pt modelId="{EF40D86B-9EB9-4D00-B6E7-73E0AD218CA8}" type="pres">
      <dgm:prSet presAssocID="{1DDEFCEF-3073-4AAB-BD48-BFCD52CA62D7}" presName="connector2" presStyleLbl="sibTrans2D1" presStyleIdx="1" presStyleCnt="3"/>
      <dgm:spPr/>
    </dgm:pt>
    <dgm:pt modelId="{17B8512A-03B1-4762-8AC3-196DE5A25E64}" type="pres">
      <dgm:prSet presAssocID="{89DF3037-03BC-4570-A4C0-EC63DA19AB8C}" presName="connector3" presStyleLbl="sibTrans2D1" presStyleIdx="2" presStyleCnt="3"/>
      <dgm:spPr/>
    </dgm:pt>
  </dgm:ptLst>
  <dgm:cxnLst>
    <dgm:cxn modelId="{7F184804-9417-4067-8D9D-877677C9CB03}" type="presOf" srcId="{CC38B9A9-268D-455D-9AC2-BB759958DAB7}" destId="{AC3809C9-6E52-4524-AAC8-D83584834FC5}" srcOrd="2" destOrd="0" presId="urn:microsoft.com/office/officeart/2005/8/layout/gear1"/>
    <dgm:cxn modelId="{9E468114-2C1B-4001-A4DE-76157432BD35}" srcId="{E72B355D-948D-4D2D-9476-07E5B1E3068A}" destId="{CC38B9A9-268D-455D-9AC2-BB759958DAB7}" srcOrd="2" destOrd="0" parTransId="{21578726-4108-4B7F-99A5-30156EADC6D2}" sibTransId="{89DF3037-03BC-4570-A4C0-EC63DA19AB8C}"/>
    <dgm:cxn modelId="{8CD72A15-E563-4CEE-A762-634FCD3191CC}" type="presOf" srcId="{E4A2AE4D-3A08-429A-B3CC-3145A335DA36}" destId="{B17C784C-6A41-4175-9B48-10D6B8BD93F1}" srcOrd="2" destOrd="0" presId="urn:microsoft.com/office/officeart/2005/8/layout/gear1"/>
    <dgm:cxn modelId="{91F4FA2C-D63F-4360-8CD7-7395EA61130B}" type="presOf" srcId="{89DF3037-03BC-4570-A4C0-EC63DA19AB8C}" destId="{17B8512A-03B1-4762-8AC3-196DE5A25E64}" srcOrd="0" destOrd="0" presId="urn:microsoft.com/office/officeart/2005/8/layout/gear1"/>
    <dgm:cxn modelId="{DC4AD92E-6B8D-4B0A-8377-93C9B941805E}" type="presOf" srcId="{DFE8710F-F47A-4160-A2F2-D2A9FC457FFB}" destId="{506A9D7E-2432-4AF5-BB3C-5D3B1A3389F3}" srcOrd="2" destOrd="0" presId="urn:microsoft.com/office/officeart/2005/8/layout/gear1"/>
    <dgm:cxn modelId="{8A90722F-F324-4863-ABBD-98298D00D5AD}" type="presOf" srcId="{DFE8710F-F47A-4160-A2F2-D2A9FC457FFB}" destId="{03F20844-4692-4E64-944A-70664116B4A6}" srcOrd="1" destOrd="0" presId="urn:microsoft.com/office/officeart/2005/8/layout/gear1"/>
    <dgm:cxn modelId="{F8F5AC5E-17F5-4666-9FED-F1E481A16896}" srcId="{E72B355D-948D-4D2D-9476-07E5B1E3068A}" destId="{7140C04E-3F0C-49CB-8EBA-287645F834A8}" srcOrd="3" destOrd="0" parTransId="{3547C860-E3A9-41DB-8459-764B903A8924}" sibTransId="{9AE29C19-6817-4745-A834-1BC14A5D2483}"/>
    <dgm:cxn modelId="{748EA642-9A93-466F-B8D7-4CBF3C3A5EFD}" type="presOf" srcId="{E72B355D-948D-4D2D-9476-07E5B1E3068A}" destId="{A4CD1316-430F-42BA-ACB7-8E35DAEBDD68}" srcOrd="0" destOrd="0" presId="urn:microsoft.com/office/officeart/2005/8/layout/gear1"/>
    <dgm:cxn modelId="{8B5B044B-92CE-4A8F-8157-51BC78E642B7}" type="presOf" srcId="{CC38B9A9-268D-455D-9AC2-BB759958DAB7}" destId="{46728AF9-D143-41CF-BD2E-564DF9AB7C4F}" srcOrd="0" destOrd="0" presId="urn:microsoft.com/office/officeart/2005/8/layout/gear1"/>
    <dgm:cxn modelId="{6509FA7F-2254-405F-8137-D2DB8F1B445E}" srcId="{E72B355D-948D-4D2D-9476-07E5B1E3068A}" destId="{DFE8710F-F47A-4160-A2F2-D2A9FC457FFB}" srcOrd="1" destOrd="0" parTransId="{23276D71-4CCE-4040-8236-6E19D6E5E3B3}" sibTransId="{1DDEFCEF-3073-4AAB-BD48-BFCD52CA62D7}"/>
    <dgm:cxn modelId="{A598A081-4997-4123-9D5D-9C0B5EA17DC7}" srcId="{E72B355D-948D-4D2D-9476-07E5B1E3068A}" destId="{E4A2AE4D-3A08-429A-B3CC-3145A335DA36}" srcOrd="0" destOrd="0" parTransId="{BCD8F103-C444-4BAE-AB0D-F9D9741F0CEB}" sibTransId="{197940C1-9275-4425-AB65-F01F1B22BAF7}"/>
    <dgm:cxn modelId="{5BB12796-78FF-44CE-92D6-5698B59213C9}" type="presOf" srcId="{CC38B9A9-268D-455D-9AC2-BB759958DAB7}" destId="{A1E25640-DEB5-4995-AFC1-B66E93FF2E89}" srcOrd="3" destOrd="0" presId="urn:microsoft.com/office/officeart/2005/8/layout/gear1"/>
    <dgm:cxn modelId="{BA41A296-99B2-4A93-A1CA-DC5022EBD7CD}" srcId="{E72B355D-948D-4D2D-9476-07E5B1E3068A}" destId="{3CADBEFD-946A-4014-B036-C48E5823E5B5}" srcOrd="4" destOrd="0" parTransId="{00837E28-09D3-416A-B58D-75A1DE57F9EF}" sibTransId="{00B5C38C-61F3-4EE6-844D-79A48A5A6640}"/>
    <dgm:cxn modelId="{2EBB6498-4DD1-4282-A552-8D0955A63A53}" type="presOf" srcId="{1DDEFCEF-3073-4AAB-BD48-BFCD52CA62D7}" destId="{EF40D86B-9EB9-4D00-B6E7-73E0AD218CA8}" srcOrd="0" destOrd="0" presId="urn:microsoft.com/office/officeart/2005/8/layout/gear1"/>
    <dgm:cxn modelId="{0F71F59A-A1EE-42A8-AC23-9F8F6E936C68}" type="presOf" srcId="{DFE8710F-F47A-4160-A2F2-D2A9FC457FFB}" destId="{3A064343-F93A-468B-94F4-86C041E3A417}" srcOrd="0" destOrd="0" presId="urn:microsoft.com/office/officeart/2005/8/layout/gear1"/>
    <dgm:cxn modelId="{8F88F2E5-502B-436F-82A9-5F3F53BEE4C5}" type="presOf" srcId="{E4A2AE4D-3A08-429A-B3CC-3145A335DA36}" destId="{DCAB627C-CD26-4627-87D1-D5DD861ECD2A}" srcOrd="0" destOrd="0" presId="urn:microsoft.com/office/officeart/2005/8/layout/gear1"/>
    <dgm:cxn modelId="{2EF7B8E6-5A85-4FDA-A562-07E59C2E9C8C}" type="presOf" srcId="{197940C1-9275-4425-AB65-F01F1B22BAF7}" destId="{1D0DDD74-0DF0-479C-BD36-A945E6BEE772}" srcOrd="0" destOrd="0" presId="urn:microsoft.com/office/officeart/2005/8/layout/gear1"/>
    <dgm:cxn modelId="{237EF4EB-5B66-4121-A16C-87DDA6E6C51A}" type="presOf" srcId="{CC38B9A9-268D-455D-9AC2-BB759958DAB7}" destId="{3E606742-0859-4F9B-BE0C-C39B2DDCC2DF}" srcOrd="1" destOrd="0" presId="urn:microsoft.com/office/officeart/2005/8/layout/gear1"/>
    <dgm:cxn modelId="{1D0DB4F5-08C1-406D-AD40-3BB09020C967}" type="presOf" srcId="{E4A2AE4D-3A08-429A-B3CC-3145A335DA36}" destId="{97147307-DB1E-4C47-ADDE-CED5FE180DD9}" srcOrd="1" destOrd="0" presId="urn:microsoft.com/office/officeart/2005/8/layout/gear1"/>
    <dgm:cxn modelId="{94ACAE0A-9FF0-4A79-A451-699A7A26D3E5}" type="presParOf" srcId="{A4CD1316-430F-42BA-ACB7-8E35DAEBDD68}" destId="{DCAB627C-CD26-4627-87D1-D5DD861ECD2A}" srcOrd="0" destOrd="0" presId="urn:microsoft.com/office/officeart/2005/8/layout/gear1"/>
    <dgm:cxn modelId="{5E047F69-53AD-4F77-97A9-955852C1FF97}" type="presParOf" srcId="{A4CD1316-430F-42BA-ACB7-8E35DAEBDD68}" destId="{97147307-DB1E-4C47-ADDE-CED5FE180DD9}" srcOrd="1" destOrd="0" presId="urn:microsoft.com/office/officeart/2005/8/layout/gear1"/>
    <dgm:cxn modelId="{AEB2E0D2-1728-488F-B6E2-C1F8A826A902}" type="presParOf" srcId="{A4CD1316-430F-42BA-ACB7-8E35DAEBDD68}" destId="{B17C784C-6A41-4175-9B48-10D6B8BD93F1}" srcOrd="2" destOrd="0" presId="urn:microsoft.com/office/officeart/2005/8/layout/gear1"/>
    <dgm:cxn modelId="{4107ADA0-2B5F-413D-9397-97D211D1E87C}" type="presParOf" srcId="{A4CD1316-430F-42BA-ACB7-8E35DAEBDD68}" destId="{3A064343-F93A-468B-94F4-86C041E3A417}" srcOrd="3" destOrd="0" presId="urn:microsoft.com/office/officeart/2005/8/layout/gear1"/>
    <dgm:cxn modelId="{C4FCB875-3565-4ECA-9277-3E44C8734EBD}" type="presParOf" srcId="{A4CD1316-430F-42BA-ACB7-8E35DAEBDD68}" destId="{03F20844-4692-4E64-944A-70664116B4A6}" srcOrd="4" destOrd="0" presId="urn:microsoft.com/office/officeart/2005/8/layout/gear1"/>
    <dgm:cxn modelId="{74CA093B-327B-4358-B077-4B232546D888}" type="presParOf" srcId="{A4CD1316-430F-42BA-ACB7-8E35DAEBDD68}" destId="{506A9D7E-2432-4AF5-BB3C-5D3B1A3389F3}" srcOrd="5" destOrd="0" presId="urn:microsoft.com/office/officeart/2005/8/layout/gear1"/>
    <dgm:cxn modelId="{EE26FAA5-7A41-429A-BFF7-D79F21F65770}" type="presParOf" srcId="{A4CD1316-430F-42BA-ACB7-8E35DAEBDD68}" destId="{46728AF9-D143-41CF-BD2E-564DF9AB7C4F}" srcOrd="6" destOrd="0" presId="urn:microsoft.com/office/officeart/2005/8/layout/gear1"/>
    <dgm:cxn modelId="{9C1E6490-C72F-4E8F-A63F-912AFA45A9E6}" type="presParOf" srcId="{A4CD1316-430F-42BA-ACB7-8E35DAEBDD68}" destId="{3E606742-0859-4F9B-BE0C-C39B2DDCC2DF}" srcOrd="7" destOrd="0" presId="urn:microsoft.com/office/officeart/2005/8/layout/gear1"/>
    <dgm:cxn modelId="{6000865F-FFB4-47DB-BBC6-B03441E8C45B}" type="presParOf" srcId="{A4CD1316-430F-42BA-ACB7-8E35DAEBDD68}" destId="{AC3809C9-6E52-4524-AAC8-D83584834FC5}" srcOrd="8" destOrd="0" presId="urn:microsoft.com/office/officeart/2005/8/layout/gear1"/>
    <dgm:cxn modelId="{220576BB-6203-4667-AE2E-5CCD12C344E7}" type="presParOf" srcId="{A4CD1316-430F-42BA-ACB7-8E35DAEBDD68}" destId="{A1E25640-DEB5-4995-AFC1-B66E93FF2E89}" srcOrd="9" destOrd="0" presId="urn:microsoft.com/office/officeart/2005/8/layout/gear1"/>
    <dgm:cxn modelId="{A1C53EB8-E710-4246-8B19-580AC61B8D8E}" type="presParOf" srcId="{A4CD1316-430F-42BA-ACB7-8E35DAEBDD68}" destId="{1D0DDD74-0DF0-479C-BD36-A945E6BEE772}" srcOrd="10" destOrd="0" presId="urn:microsoft.com/office/officeart/2005/8/layout/gear1"/>
    <dgm:cxn modelId="{A9EC2A94-1A8E-4F87-B805-82F53AA35EDA}" type="presParOf" srcId="{A4CD1316-430F-42BA-ACB7-8E35DAEBDD68}" destId="{EF40D86B-9EB9-4D00-B6E7-73E0AD218CA8}" srcOrd="11" destOrd="0" presId="urn:microsoft.com/office/officeart/2005/8/layout/gear1"/>
    <dgm:cxn modelId="{2716AF11-85AE-4285-8C57-0DE5FEE07DFA}" type="presParOf" srcId="{A4CD1316-430F-42BA-ACB7-8E35DAEBDD68}" destId="{17B8512A-03B1-4762-8AC3-196DE5A25E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5FAF6-4D7F-4843-A0BF-99C7D6DD8855}" type="doc">
      <dgm:prSet loTypeId="urn:microsoft.com/office/officeart/2005/8/layout/funne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4012C263-E299-4F25-9FED-336B9B063F6A}">
      <dgm:prSet phldrT="[Text]"/>
      <dgm:spPr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6442"/>
            </a:gs>
          </a:gsLst>
        </a:gradFill>
      </dgm:spPr>
      <dgm:t>
        <a:bodyPr/>
        <a:lstStyle/>
        <a:p>
          <a:r>
            <a:rPr lang="sv-SE" b="1" dirty="0">
              <a:solidFill>
                <a:schemeClr val="bg1"/>
              </a:solidFill>
              <a:latin typeface="+mj-lt"/>
            </a:rPr>
            <a:t>funktion</a:t>
          </a:r>
        </a:p>
        <a:p>
          <a:r>
            <a:rPr lang="sv-SE" b="1" dirty="0">
              <a:solidFill>
                <a:schemeClr val="bg1"/>
              </a:solidFill>
              <a:latin typeface="+mj-lt"/>
            </a:rPr>
            <a:t>neurologi</a:t>
          </a:r>
        </a:p>
      </dgm:t>
    </dgm:pt>
    <dgm:pt modelId="{2165C488-80CF-4C3C-969F-88EFF31AA3B9}" type="parTrans" cxnId="{69C0B3C9-80A0-443B-B79B-57528AD1810D}">
      <dgm:prSet/>
      <dgm:spPr/>
      <dgm:t>
        <a:bodyPr/>
        <a:lstStyle/>
        <a:p>
          <a:endParaRPr lang="sv-SE"/>
        </a:p>
      </dgm:t>
    </dgm:pt>
    <dgm:pt modelId="{190EBF0C-C4ED-4964-A76F-BB9ADC23A883}" type="sibTrans" cxnId="{69C0B3C9-80A0-443B-B79B-57528AD1810D}">
      <dgm:prSet/>
      <dgm:spPr/>
      <dgm:t>
        <a:bodyPr/>
        <a:lstStyle/>
        <a:p>
          <a:endParaRPr lang="sv-SE"/>
        </a:p>
      </dgm:t>
    </dgm:pt>
    <dgm:pt modelId="{A0AB2E07-0BF9-4273-AACC-9E63719B51EF}">
      <dgm:prSet phldrT="[Text]"/>
      <dgm:spPr>
        <a:gradFill rotWithShape="0">
          <a:gsLst>
            <a:gs pos="0">
              <a:srgbClr val="00B050"/>
            </a:gs>
            <a:gs pos="50000">
              <a:srgbClr val="92D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sv-SE" b="1" dirty="0">
              <a:solidFill>
                <a:schemeClr val="bg1"/>
              </a:solidFill>
              <a:latin typeface="+mj-lt"/>
            </a:rPr>
            <a:t>struktur</a:t>
          </a:r>
        </a:p>
        <a:p>
          <a:r>
            <a:rPr lang="sv-SE" b="1" dirty="0">
              <a:solidFill>
                <a:schemeClr val="bg1"/>
              </a:solidFill>
              <a:latin typeface="+mj-lt"/>
            </a:rPr>
            <a:t>anatomi</a:t>
          </a:r>
        </a:p>
      </dgm:t>
    </dgm:pt>
    <dgm:pt modelId="{3A3A247D-DC3C-4874-B630-152FD2DB6042}" type="parTrans" cxnId="{8F9E9D13-62F9-4A77-A977-B38F265588DD}">
      <dgm:prSet/>
      <dgm:spPr/>
      <dgm:t>
        <a:bodyPr/>
        <a:lstStyle/>
        <a:p>
          <a:endParaRPr lang="sv-SE"/>
        </a:p>
      </dgm:t>
    </dgm:pt>
    <dgm:pt modelId="{3CB3535A-E12B-4536-BDAB-644941C075A2}" type="sibTrans" cxnId="{8F9E9D13-62F9-4A77-A977-B38F265588DD}">
      <dgm:prSet/>
      <dgm:spPr/>
      <dgm:t>
        <a:bodyPr/>
        <a:lstStyle/>
        <a:p>
          <a:endParaRPr lang="sv-SE"/>
        </a:p>
      </dgm:t>
    </dgm:pt>
    <dgm:pt modelId="{447EA663-9216-4E37-BE18-A3F58CB2C174}">
      <dgm:prSet phldrT="[Text]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</a:gradFill>
      </dgm:spPr>
      <dgm:t>
        <a:bodyPr/>
        <a:lstStyle/>
        <a:p>
          <a:r>
            <a:rPr lang="sv-SE" b="1" dirty="0">
              <a:solidFill>
                <a:schemeClr val="bg1"/>
              </a:solidFill>
              <a:latin typeface="+mj-lt"/>
            </a:rPr>
            <a:t>psykologi</a:t>
          </a:r>
        </a:p>
        <a:p>
          <a:r>
            <a:rPr lang="sv-SE" b="1" dirty="0">
              <a:solidFill>
                <a:schemeClr val="bg1"/>
              </a:solidFill>
              <a:latin typeface="+mj-lt"/>
            </a:rPr>
            <a:t>beteende</a:t>
          </a:r>
        </a:p>
      </dgm:t>
    </dgm:pt>
    <dgm:pt modelId="{ACC63C30-5579-4726-A9F7-CDF139F74C40}" type="parTrans" cxnId="{35030596-DFEF-4B61-B53E-E5572F942711}">
      <dgm:prSet/>
      <dgm:spPr/>
      <dgm:t>
        <a:bodyPr/>
        <a:lstStyle/>
        <a:p>
          <a:endParaRPr lang="sv-SE"/>
        </a:p>
      </dgm:t>
    </dgm:pt>
    <dgm:pt modelId="{68D78F7E-B9E4-4715-927F-9FE315E5A1CE}" type="sibTrans" cxnId="{35030596-DFEF-4B61-B53E-E5572F942711}">
      <dgm:prSet/>
      <dgm:spPr/>
      <dgm:t>
        <a:bodyPr/>
        <a:lstStyle/>
        <a:p>
          <a:endParaRPr lang="sv-SE"/>
        </a:p>
      </dgm:t>
    </dgm:pt>
    <dgm:pt modelId="{59E9AB55-739A-4EC4-8EE6-0C5B2A03835C}">
      <dgm:prSet phldrT="[Text]" custT="1"/>
      <dgm:spPr/>
      <dgm:t>
        <a:bodyPr/>
        <a:lstStyle/>
        <a:p>
          <a:r>
            <a:rPr lang="sv-SE" sz="2400" b="1" dirty="0" err="1">
              <a:latin typeface="+mj-lt"/>
            </a:rPr>
            <a:t>Fecesinkontinens</a:t>
          </a:r>
          <a:endParaRPr lang="sv-SE" sz="2400" b="1" dirty="0">
            <a:latin typeface="+mj-lt"/>
          </a:endParaRPr>
        </a:p>
        <a:p>
          <a:r>
            <a:rPr lang="sv-SE" sz="2400" b="1" dirty="0">
              <a:latin typeface="+mj-lt"/>
            </a:rPr>
            <a:t>Anorektal dysfunktion</a:t>
          </a:r>
        </a:p>
      </dgm:t>
    </dgm:pt>
    <dgm:pt modelId="{B696716B-18DC-49B0-81C9-131739DB84E8}" type="parTrans" cxnId="{F8B17BBE-2940-4BA3-8E66-CD7CC69E4B6B}">
      <dgm:prSet/>
      <dgm:spPr/>
      <dgm:t>
        <a:bodyPr/>
        <a:lstStyle/>
        <a:p>
          <a:endParaRPr lang="sv-SE"/>
        </a:p>
      </dgm:t>
    </dgm:pt>
    <dgm:pt modelId="{7CCE065E-B14D-41A7-ACA4-E2470A648216}" type="sibTrans" cxnId="{F8B17BBE-2940-4BA3-8E66-CD7CC69E4B6B}">
      <dgm:prSet/>
      <dgm:spPr/>
      <dgm:t>
        <a:bodyPr/>
        <a:lstStyle/>
        <a:p>
          <a:endParaRPr lang="sv-SE"/>
        </a:p>
      </dgm:t>
    </dgm:pt>
    <dgm:pt modelId="{55145DAA-52FA-4A95-A46D-B3A8BB85A8C0}" type="pres">
      <dgm:prSet presAssocID="{5955FAF6-4D7F-4843-A0BF-99C7D6DD8855}" presName="Name0" presStyleCnt="0">
        <dgm:presLayoutVars>
          <dgm:chMax val="4"/>
          <dgm:resizeHandles val="exact"/>
        </dgm:presLayoutVars>
      </dgm:prSet>
      <dgm:spPr/>
    </dgm:pt>
    <dgm:pt modelId="{4BE512C4-7FF0-4717-89E0-39FDF70A1661}" type="pres">
      <dgm:prSet presAssocID="{5955FAF6-4D7F-4843-A0BF-99C7D6DD8855}" presName="ellipse" presStyleLbl="trBgShp" presStyleIdx="0" presStyleCnt="1" custLinFactNeighborX="-10370" custLinFactNeighborY="-16402"/>
      <dgm:spPr/>
    </dgm:pt>
    <dgm:pt modelId="{12B6CAF5-08E3-4123-BFE7-C7C78C3B0F30}" type="pres">
      <dgm:prSet presAssocID="{5955FAF6-4D7F-4843-A0BF-99C7D6DD8855}" presName="arrow1" presStyleLbl="fgShp" presStyleIdx="0" presStyleCnt="1" custLinFactNeighborX="-46245" custLinFactNeighborY="-3574"/>
      <dgm:spPr>
        <a:gradFill rotWithShape="0">
          <a:gsLst>
            <a:gs pos="0">
              <a:schemeClr val="accent4">
                <a:lumMod val="5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6A7E91"/>
            </a:gs>
          </a:gsLst>
        </a:gradFill>
      </dgm:spPr>
    </dgm:pt>
    <dgm:pt modelId="{FA8FAD37-7F45-404F-9E74-F392D8BBFC6D}" type="pres">
      <dgm:prSet presAssocID="{5955FAF6-4D7F-4843-A0BF-99C7D6DD8855}" presName="rectangle" presStyleLbl="revTx" presStyleIdx="0" presStyleCnt="1" custLinFactNeighborX="-12038" custLinFactNeighborY="4313">
        <dgm:presLayoutVars>
          <dgm:bulletEnabled val="1"/>
        </dgm:presLayoutVars>
      </dgm:prSet>
      <dgm:spPr/>
    </dgm:pt>
    <dgm:pt modelId="{3B39E5EA-EB43-4BCE-A628-3023933D5FA8}" type="pres">
      <dgm:prSet presAssocID="{A0AB2E07-0BF9-4273-AACC-9E63719B51EF}" presName="item1" presStyleLbl="node1" presStyleIdx="0" presStyleCnt="3" custLinFactNeighborX="-32274" custLinFactNeighborY="-16329">
        <dgm:presLayoutVars>
          <dgm:bulletEnabled val="1"/>
        </dgm:presLayoutVars>
      </dgm:prSet>
      <dgm:spPr/>
    </dgm:pt>
    <dgm:pt modelId="{7EAC1C22-7A51-41F7-A37E-70CE3A69C647}" type="pres">
      <dgm:prSet presAssocID="{447EA663-9216-4E37-BE18-A3F58CB2C174}" presName="item2" presStyleLbl="node1" presStyleIdx="1" presStyleCnt="3" custLinFactNeighborX="-38226" custLinFactNeighborY="-33309">
        <dgm:presLayoutVars>
          <dgm:bulletEnabled val="1"/>
        </dgm:presLayoutVars>
      </dgm:prSet>
      <dgm:spPr/>
    </dgm:pt>
    <dgm:pt modelId="{17590ED4-76E5-4FCE-A0A7-F0C7FFDAD9A7}" type="pres">
      <dgm:prSet presAssocID="{59E9AB55-739A-4EC4-8EE6-0C5B2A03835C}" presName="item3" presStyleLbl="node1" presStyleIdx="2" presStyleCnt="3" custLinFactNeighborX="-38226" custLinFactNeighborY="-33309">
        <dgm:presLayoutVars>
          <dgm:bulletEnabled val="1"/>
        </dgm:presLayoutVars>
      </dgm:prSet>
      <dgm:spPr/>
    </dgm:pt>
    <dgm:pt modelId="{B561C72F-DA9A-4C7C-AC10-9FC85E836D48}" type="pres">
      <dgm:prSet presAssocID="{5955FAF6-4D7F-4843-A0BF-99C7D6DD8855}" presName="funnel" presStyleLbl="trAlignAcc1" presStyleIdx="0" presStyleCnt="1" custLinFactNeighborX="-9763" custLinFactNeighborY="-7453"/>
      <dgm:spPr>
        <a:solidFill>
          <a:schemeClr val="accent5">
            <a:lumMod val="60000"/>
            <a:lumOff val="40000"/>
            <a:alpha val="40000"/>
          </a:schemeClr>
        </a:solidFill>
      </dgm:spPr>
    </dgm:pt>
  </dgm:ptLst>
  <dgm:cxnLst>
    <dgm:cxn modelId="{8F9E9D13-62F9-4A77-A977-B38F265588DD}" srcId="{5955FAF6-4D7F-4843-A0BF-99C7D6DD8855}" destId="{A0AB2E07-0BF9-4273-AACC-9E63719B51EF}" srcOrd="1" destOrd="0" parTransId="{3A3A247D-DC3C-4874-B630-152FD2DB6042}" sibTransId="{3CB3535A-E12B-4536-BDAB-644941C075A2}"/>
    <dgm:cxn modelId="{7DD6F762-4403-4D10-81A8-00AAEB801129}" type="presOf" srcId="{5955FAF6-4D7F-4843-A0BF-99C7D6DD8855}" destId="{55145DAA-52FA-4A95-A46D-B3A8BB85A8C0}" srcOrd="0" destOrd="0" presId="urn:microsoft.com/office/officeart/2005/8/layout/funnel1"/>
    <dgm:cxn modelId="{BBA2656F-D20F-4475-97CD-A3AF21BDE3A6}" type="presOf" srcId="{447EA663-9216-4E37-BE18-A3F58CB2C174}" destId="{3B39E5EA-EB43-4BCE-A628-3023933D5FA8}" srcOrd="0" destOrd="0" presId="urn:microsoft.com/office/officeart/2005/8/layout/funnel1"/>
    <dgm:cxn modelId="{F980467C-3D50-4961-9BA3-ABD1B98CEDBD}" type="presOf" srcId="{A0AB2E07-0BF9-4273-AACC-9E63719B51EF}" destId="{7EAC1C22-7A51-41F7-A37E-70CE3A69C647}" srcOrd="0" destOrd="0" presId="urn:microsoft.com/office/officeart/2005/8/layout/funnel1"/>
    <dgm:cxn modelId="{35030596-DFEF-4B61-B53E-E5572F942711}" srcId="{5955FAF6-4D7F-4843-A0BF-99C7D6DD8855}" destId="{447EA663-9216-4E37-BE18-A3F58CB2C174}" srcOrd="2" destOrd="0" parTransId="{ACC63C30-5579-4726-A9F7-CDF139F74C40}" sibTransId="{68D78F7E-B9E4-4715-927F-9FE315E5A1CE}"/>
    <dgm:cxn modelId="{A1A56EB4-638B-4638-A83F-D18E704A06B6}" type="presOf" srcId="{59E9AB55-739A-4EC4-8EE6-0C5B2A03835C}" destId="{FA8FAD37-7F45-404F-9E74-F392D8BBFC6D}" srcOrd="0" destOrd="0" presId="urn:microsoft.com/office/officeart/2005/8/layout/funnel1"/>
    <dgm:cxn modelId="{F8B17BBE-2940-4BA3-8E66-CD7CC69E4B6B}" srcId="{5955FAF6-4D7F-4843-A0BF-99C7D6DD8855}" destId="{59E9AB55-739A-4EC4-8EE6-0C5B2A03835C}" srcOrd="3" destOrd="0" parTransId="{B696716B-18DC-49B0-81C9-131739DB84E8}" sibTransId="{7CCE065E-B14D-41A7-ACA4-E2470A648216}"/>
    <dgm:cxn modelId="{69C0B3C9-80A0-443B-B79B-57528AD1810D}" srcId="{5955FAF6-4D7F-4843-A0BF-99C7D6DD8855}" destId="{4012C263-E299-4F25-9FED-336B9B063F6A}" srcOrd="0" destOrd="0" parTransId="{2165C488-80CF-4C3C-969F-88EFF31AA3B9}" sibTransId="{190EBF0C-C4ED-4964-A76F-BB9ADC23A883}"/>
    <dgm:cxn modelId="{C129DAE5-0902-4984-8269-E7C4EE3C83B7}" type="presOf" srcId="{4012C263-E299-4F25-9FED-336B9B063F6A}" destId="{17590ED4-76E5-4FCE-A0A7-F0C7FFDAD9A7}" srcOrd="0" destOrd="0" presId="urn:microsoft.com/office/officeart/2005/8/layout/funnel1"/>
    <dgm:cxn modelId="{3850CCBB-1E75-4EB9-AC84-0A47AFFDE392}" type="presParOf" srcId="{55145DAA-52FA-4A95-A46D-B3A8BB85A8C0}" destId="{4BE512C4-7FF0-4717-89E0-39FDF70A1661}" srcOrd="0" destOrd="0" presId="urn:microsoft.com/office/officeart/2005/8/layout/funnel1"/>
    <dgm:cxn modelId="{B0A6028C-7164-4D3A-B6C0-03419D34F28B}" type="presParOf" srcId="{55145DAA-52FA-4A95-A46D-B3A8BB85A8C0}" destId="{12B6CAF5-08E3-4123-BFE7-C7C78C3B0F30}" srcOrd="1" destOrd="0" presId="urn:microsoft.com/office/officeart/2005/8/layout/funnel1"/>
    <dgm:cxn modelId="{AB9B75B0-F699-42D4-8197-DD5AA24319CE}" type="presParOf" srcId="{55145DAA-52FA-4A95-A46D-B3A8BB85A8C0}" destId="{FA8FAD37-7F45-404F-9E74-F392D8BBFC6D}" srcOrd="2" destOrd="0" presId="urn:microsoft.com/office/officeart/2005/8/layout/funnel1"/>
    <dgm:cxn modelId="{82665911-2334-482C-9B41-4C7D0E2B805C}" type="presParOf" srcId="{55145DAA-52FA-4A95-A46D-B3A8BB85A8C0}" destId="{3B39E5EA-EB43-4BCE-A628-3023933D5FA8}" srcOrd="3" destOrd="0" presId="urn:microsoft.com/office/officeart/2005/8/layout/funnel1"/>
    <dgm:cxn modelId="{FBEDAD8A-40C6-4AA7-A5B3-9383BB4A9FED}" type="presParOf" srcId="{55145DAA-52FA-4A95-A46D-B3A8BB85A8C0}" destId="{7EAC1C22-7A51-41F7-A37E-70CE3A69C647}" srcOrd="4" destOrd="0" presId="urn:microsoft.com/office/officeart/2005/8/layout/funnel1"/>
    <dgm:cxn modelId="{621DAC71-2F0A-42DF-A86C-5F8CC6E44C75}" type="presParOf" srcId="{55145DAA-52FA-4A95-A46D-B3A8BB85A8C0}" destId="{17590ED4-76E5-4FCE-A0A7-F0C7FFDAD9A7}" srcOrd="5" destOrd="0" presId="urn:microsoft.com/office/officeart/2005/8/layout/funnel1"/>
    <dgm:cxn modelId="{E915F43E-6533-4A95-9091-3F5C26BB603B}" type="presParOf" srcId="{55145DAA-52FA-4A95-A46D-B3A8BB85A8C0}" destId="{B561C72F-DA9A-4C7C-AC10-9FC85E836D4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B627C-CD26-4627-87D1-D5DD861ECD2A}">
      <dsp:nvSpPr>
        <dsp:cNvPr id="0" name=""/>
        <dsp:cNvSpPr/>
      </dsp:nvSpPr>
      <dsp:spPr>
        <a:xfrm>
          <a:off x="2109104" y="1515683"/>
          <a:ext cx="1491718" cy="14970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BOKA TID FÖR OPERATION</a:t>
          </a:r>
        </a:p>
      </dsp:txBody>
      <dsp:txXfrm>
        <a:off x="2409006" y="1866003"/>
        <a:ext cx="891914" cy="770189"/>
      </dsp:txXfrm>
    </dsp:sp>
    <dsp:sp modelId="{3A064343-F93A-468B-94F4-86C041E3A417}">
      <dsp:nvSpPr>
        <dsp:cNvPr id="0" name=""/>
        <dsp:cNvSpPr/>
      </dsp:nvSpPr>
      <dsp:spPr>
        <a:xfrm>
          <a:off x="902626" y="927534"/>
          <a:ext cx="1506304" cy="13965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50" kern="1200" dirty="0"/>
            <a:t>ANESTESI-BEDÖMNING</a:t>
          </a:r>
        </a:p>
      </dsp:txBody>
      <dsp:txXfrm>
        <a:off x="1270162" y="1281237"/>
        <a:ext cx="771232" cy="689114"/>
      </dsp:txXfrm>
    </dsp:sp>
    <dsp:sp modelId="{46728AF9-D143-41CF-BD2E-564DF9AB7C4F}">
      <dsp:nvSpPr>
        <dsp:cNvPr id="0" name=""/>
        <dsp:cNvSpPr/>
      </dsp:nvSpPr>
      <dsp:spPr>
        <a:xfrm rot="20700000">
          <a:off x="1783130" y="195068"/>
          <a:ext cx="1198910" cy="119891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PREOP-INFO</a:t>
          </a:r>
        </a:p>
      </dsp:txBody>
      <dsp:txXfrm rot="-20700000">
        <a:off x="2046086" y="458024"/>
        <a:ext cx="672998" cy="672998"/>
      </dsp:txXfrm>
    </dsp:sp>
    <dsp:sp modelId="{1D0DDD74-0DF0-479C-BD36-A945E6BEE772}">
      <dsp:nvSpPr>
        <dsp:cNvPr id="0" name=""/>
        <dsp:cNvSpPr/>
      </dsp:nvSpPr>
      <dsp:spPr>
        <a:xfrm>
          <a:off x="1921425" y="1175845"/>
          <a:ext cx="2153594" cy="2153594"/>
        </a:xfrm>
        <a:prstGeom prst="circularArrow">
          <a:avLst>
            <a:gd name="adj1" fmla="val 4688"/>
            <a:gd name="adj2" fmla="val 299029"/>
            <a:gd name="adj3" fmla="val 2481170"/>
            <a:gd name="adj4" fmla="val 1593883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0D86B-9EB9-4D00-B6E7-73E0AD218CA8}">
      <dsp:nvSpPr>
        <dsp:cNvPr id="0" name=""/>
        <dsp:cNvSpPr/>
      </dsp:nvSpPr>
      <dsp:spPr>
        <a:xfrm>
          <a:off x="867235" y="759400"/>
          <a:ext cx="1564720" cy="156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8512A-03B1-4762-8AC3-196DE5A25E64}">
      <dsp:nvSpPr>
        <dsp:cNvPr id="0" name=""/>
        <dsp:cNvSpPr/>
      </dsp:nvSpPr>
      <dsp:spPr>
        <a:xfrm>
          <a:off x="1491977" y="-76644"/>
          <a:ext cx="1687084" cy="16870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512C4-7FF0-4717-89E0-39FDF70A1661}">
      <dsp:nvSpPr>
        <dsp:cNvPr id="0" name=""/>
        <dsp:cNvSpPr/>
      </dsp:nvSpPr>
      <dsp:spPr>
        <a:xfrm>
          <a:off x="2877713" y="0"/>
          <a:ext cx="3953383" cy="137295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CAF5-08E3-4123-BFE7-C7C78C3B0F30}">
      <dsp:nvSpPr>
        <dsp:cNvPr id="0" name=""/>
        <dsp:cNvSpPr/>
      </dsp:nvSpPr>
      <dsp:spPr>
        <a:xfrm>
          <a:off x="4533109" y="3543584"/>
          <a:ext cx="766159" cy="490342"/>
        </a:xfrm>
        <a:prstGeom prst="downArrow">
          <a:avLst/>
        </a:prstGeom>
        <a:gradFill rotWithShape="0">
          <a:gsLst>
            <a:gs pos="0">
              <a:schemeClr val="accent4">
                <a:lumMod val="5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rgbClr val="6A7E91"/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A8FAD37-7F45-404F-9E74-F392D8BBFC6D}">
      <dsp:nvSpPr>
        <dsp:cNvPr id="0" name=""/>
        <dsp:cNvSpPr/>
      </dsp:nvSpPr>
      <dsp:spPr>
        <a:xfrm>
          <a:off x="2989011" y="3984029"/>
          <a:ext cx="3677565" cy="91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 err="1">
              <a:latin typeface="+mj-lt"/>
            </a:rPr>
            <a:t>Fecesinkontinens</a:t>
          </a:r>
          <a:endParaRPr lang="sv-SE" sz="2400" b="1" kern="1200" dirty="0">
            <a:latin typeface="+mj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latin typeface="+mj-lt"/>
            </a:rPr>
            <a:t>Anorektal dysfunktion</a:t>
          </a:r>
        </a:p>
      </dsp:txBody>
      <dsp:txXfrm>
        <a:off x="2989011" y="3984029"/>
        <a:ext cx="3677565" cy="919391"/>
      </dsp:txXfrm>
    </dsp:sp>
    <dsp:sp modelId="{3B39E5EA-EB43-4BCE-A628-3023933D5FA8}">
      <dsp:nvSpPr>
        <dsp:cNvPr id="0" name=""/>
        <dsp:cNvSpPr/>
      </dsp:nvSpPr>
      <dsp:spPr>
        <a:xfrm>
          <a:off x="4279907" y="1453004"/>
          <a:ext cx="1379087" cy="1379087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>
              <a:solidFill>
                <a:schemeClr val="bg1"/>
              </a:solidFill>
              <a:latin typeface="+mj-lt"/>
            </a:rPr>
            <a:t>psykologi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>
              <a:solidFill>
                <a:schemeClr val="bg1"/>
              </a:solidFill>
              <a:latin typeface="+mj-lt"/>
            </a:rPr>
            <a:t>beteende</a:t>
          </a:r>
        </a:p>
      </dsp:txBody>
      <dsp:txXfrm>
        <a:off x="4481870" y="1654967"/>
        <a:ext cx="975161" cy="975161"/>
      </dsp:txXfrm>
    </dsp:sp>
    <dsp:sp modelId="{7EAC1C22-7A51-41F7-A37E-70CE3A69C647}">
      <dsp:nvSpPr>
        <dsp:cNvPr id="0" name=""/>
        <dsp:cNvSpPr/>
      </dsp:nvSpPr>
      <dsp:spPr>
        <a:xfrm>
          <a:off x="3211011" y="184213"/>
          <a:ext cx="1379087" cy="1379087"/>
        </a:xfrm>
        <a:prstGeom prst="ellipse">
          <a:avLst/>
        </a:prstGeom>
        <a:gradFill rotWithShape="0">
          <a:gsLst>
            <a:gs pos="0">
              <a:srgbClr val="00B050"/>
            </a:gs>
            <a:gs pos="50000">
              <a:srgbClr val="92D050"/>
            </a:gs>
            <a:gs pos="100000">
              <a:srgbClr val="00B05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>
              <a:solidFill>
                <a:schemeClr val="bg1"/>
              </a:solidFill>
              <a:latin typeface="+mj-lt"/>
            </a:rPr>
            <a:t>struktur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>
              <a:solidFill>
                <a:schemeClr val="bg1"/>
              </a:solidFill>
              <a:latin typeface="+mj-lt"/>
            </a:rPr>
            <a:t>anatomi</a:t>
          </a:r>
        </a:p>
      </dsp:txBody>
      <dsp:txXfrm>
        <a:off x="3412974" y="386176"/>
        <a:ext cx="975161" cy="975161"/>
      </dsp:txXfrm>
    </dsp:sp>
    <dsp:sp modelId="{17590ED4-76E5-4FCE-A0A7-F0C7FFDAD9A7}">
      <dsp:nvSpPr>
        <dsp:cNvPr id="0" name=""/>
        <dsp:cNvSpPr/>
      </dsp:nvSpPr>
      <dsp:spPr>
        <a:xfrm>
          <a:off x="4620744" y="0"/>
          <a:ext cx="1379087" cy="1379087"/>
        </a:xfrm>
        <a:prstGeom prst="ellipse">
          <a:avLst/>
        </a:prstGeom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644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>
              <a:solidFill>
                <a:schemeClr val="bg1"/>
              </a:solidFill>
              <a:latin typeface="+mj-lt"/>
            </a:rPr>
            <a:t>funktion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>
              <a:solidFill>
                <a:schemeClr val="bg1"/>
              </a:solidFill>
              <a:latin typeface="+mj-lt"/>
            </a:rPr>
            <a:t>neurologi</a:t>
          </a:r>
        </a:p>
      </dsp:txBody>
      <dsp:txXfrm>
        <a:off x="4822707" y="201963"/>
        <a:ext cx="975161" cy="975161"/>
      </dsp:txXfrm>
    </dsp:sp>
    <dsp:sp modelId="{B561C72F-DA9A-4C7C-AC10-9FC85E836D48}">
      <dsp:nvSpPr>
        <dsp:cNvPr id="0" name=""/>
        <dsp:cNvSpPr/>
      </dsp:nvSpPr>
      <dsp:spPr>
        <a:xfrm>
          <a:off x="2706372" y="0"/>
          <a:ext cx="4290493" cy="3432394"/>
        </a:xfrm>
        <a:prstGeom prst="funnel">
          <a:avLst/>
        </a:prstGeom>
        <a:solidFill>
          <a:schemeClr val="accent5">
            <a:lumMod val="60000"/>
            <a:lumOff val="40000"/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64F3-90EC-4BF5-BE0C-E5D977A725EE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2012-898B-44FA-937C-D74A04EDF3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17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2012-898B-44FA-937C-D74A04EDF38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25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Oreglerad IBS? </a:t>
            </a:r>
          </a:p>
          <a:p>
            <a:r>
              <a:rPr lang="sv-SE" dirty="0"/>
              <a:t>Diarré ?</a:t>
            </a:r>
          </a:p>
          <a:p>
            <a:r>
              <a:rPr lang="sv-SE" dirty="0"/>
              <a:t>Förstoppning?</a:t>
            </a:r>
          </a:p>
          <a:p>
            <a:r>
              <a:rPr lang="sv-SE" dirty="0"/>
              <a:t>Stämmer fynden med patientens symtom?</a:t>
            </a:r>
            <a:br>
              <a:rPr lang="sv-SE" dirty="0"/>
            </a:br>
            <a:r>
              <a:rPr lang="sv-SE" dirty="0"/>
              <a:t>Andra orsaker än </a:t>
            </a:r>
            <a:r>
              <a:rPr lang="sv-SE" dirty="0" err="1"/>
              <a:t>sfinkterdefekt</a:t>
            </a:r>
            <a:r>
              <a:rPr lang="sv-SE" dirty="0"/>
              <a:t> till</a:t>
            </a:r>
            <a:r>
              <a:rPr lang="sv-SE" baseline="0" dirty="0"/>
              <a:t> patientens symtom</a:t>
            </a:r>
            <a:r>
              <a:rPr lang="sv-SE" dirty="0"/>
              <a:t>?</a:t>
            </a:r>
          </a:p>
          <a:p>
            <a:r>
              <a:rPr lang="sv-SE" dirty="0"/>
              <a:t>Finns det några risker för patienten med </a:t>
            </a:r>
            <a:r>
              <a:rPr lang="sv-SE" dirty="0" err="1"/>
              <a:t>rekonstruktiv</a:t>
            </a:r>
            <a:r>
              <a:rPr lang="sv-SE" dirty="0"/>
              <a:t> kirurgi?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2012-898B-44FA-937C-D74A04EDF38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49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Inskrivning av sjuksköterska kvällen innan eller</a:t>
            </a:r>
            <a:r>
              <a:rPr lang="sv-SE" baseline="0" dirty="0"/>
              <a:t> samma dag beroende på var patienten kommer ifrån. Har patienten åkt långväga så är det till fördel för både patienten och oss att hon kommer kvällen innan.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84F6B-399F-440E-92E5-8685EE2736A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3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894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34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533DE6-F19F-4DA8-8D63-73B45DED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2F8-E09D-42CF-8C88-B2B9B249EDC7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E71F05-CAE9-408E-9928-0AD9C01C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2E2FD7-6A48-492C-94C2-8AFDA32D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7D55-85D8-403C-AF6D-4499EEF6FD4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C23558-14CC-4CAE-A6A0-4A30A1687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469" y="4080148"/>
            <a:ext cx="11331931" cy="590931"/>
          </a:xfrm>
        </p:spPr>
        <p:txBody>
          <a:bodyPr wrap="square">
            <a:spAutoFit/>
          </a:bodyPr>
          <a:lstStyle>
            <a:lvl1pPr marL="0" indent="0" algn="l">
              <a:spcBef>
                <a:spcPts val="60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br>
              <a:rPr lang="sv-SE" dirty="0"/>
            </a:br>
            <a:r>
              <a:rPr lang="sv-SE" dirty="0"/>
              <a:t>20xx-xx-xx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D815F97-FA0F-4AB9-A232-563ACB5CF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085" y="2485737"/>
            <a:ext cx="11356315" cy="1440000"/>
          </a:xfrm>
        </p:spPr>
        <p:txBody>
          <a:bodyPr anchor="b" anchorCtr="0">
            <a:noAutofit/>
          </a:bodyPr>
          <a:lstStyle>
            <a:lvl1pPr algn="l">
              <a:defRPr sz="440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0133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080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055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9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008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58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80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363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672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778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678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57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  <p:sldLayoutId id="2147483704" r:id="rId24"/>
    <p:sldLayoutId id="2147483717" r:id="rId25"/>
    <p:sldLayoutId id="214748371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4180-E0E7-4D51-8A08-486D76C37125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C607-E17E-43E4-9F77-BB18743DA5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63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fog.se/media/338110/remissmall-nhv-sfinkter-fistel-ds-us-linkoeping-220817.docx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AF117D8-29BE-47CF-8AA7-45DA3BE0D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469" y="4080148"/>
            <a:ext cx="11331931" cy="1905137"/>
          </a:xfrm>
          <a:ln>
            <a:solidFill>
              <a:srgbClr val="BBD5CC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dirty="0"/>
              <a:t>Från remiss till uppföljning</a:t>
            </a:r>
          </a:p>
          <a:p>
            <a:endParaRPr lang="sv-SE" dirty="0"/>
          </a:p>
          <a:p>
            <a:r>
              <a:rPr lang="sv-SE" dirty="0"/>
              <a:t>Linköping: Läkare Eva Uustal Maria </a:t>
            </a:r>
            <a:r>
              <a:rPr lang="sv-SE" dirty="0" err="1"/>
              <a:t>Sarberg</a:t>
            </a:r>
            <a:r>
              <a:rPr lang="sv-SE" dirty="0"/>
              <a:t> </a:t>
            </a:r>
            <a:endParaRPr lang="sv-SE" dirty="0">
              <a:cs typeface="Arial"/>
            </a:endParaRPr>
          </a:p>
          <a:p>
            <a:r>
              <a:rPr lang="sv-SE" dirty="0">
                <a:cs typeface="Arial"/>
              </a:rPr>
              <a:t>Tarm-FT Anna Ingemansson, Therese Wilhelmsson,  NHV-koordinator </a:t>
            </a:r>
            <a:r>
              <a:rPr lang="sv-SE" dirty="0" err="1">
                <a:cs typeface="Arial"/>
              </a:rPr>
              <a:t>narkosssk</a:t>
            </a:r>
            <a:r>
              <a:rPr lang="sv-SE" dirty="0">
                <a:cs typeface="Arial"/>
              </a:rPr>
              <a:t> Emelie Johansson</a:t>
            </a:r>
            <a:endParaRPr lang="sv-SE" dirty="0"/>
          </a:p>
          <a:p>
            <a:r>
              <a:rPr lang="sv-SE" dirty="0"/>
              <a:t>Danderyd:  Läkare Susanne Müller, Marcus Jansson</a:t>
            </a:r>
            <a:endParaRPr lang="sv-SE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79BD074-C73C-40F6-BFB0-EB81D772F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69" y="1104900"/>
            <a:ext cx="11356315" cy="2077887"/>
          </a:xfrm>
          <a:ln w="28575" cmpd="thinThick">
            <a:solidFill>
              <a:srgbClr val="0070C0"/>
            </a:solidFill>
          </a:ln>
        </p:spPr>
        <p:txBody>
          <a:bodyPr/>
          <a:lstStyle/>
          <a:p>
            <a:r>
              <a:rPr lang="sv-SE" sz="3200" dirty="0"/>
              <a:t>Hur har det gått med NHV-uppdraget:</a:t>
            </a:r>
            <a:br>
              <a:rPr lang="sv-SE" sz="3200" dirty="0"/>
            </a:br>
            <a:r>
              <a:rPr lang="sv-SE" sz="3200" dirty="0"/>
              <a:t>Avancerad rekonstruktiv kirurgi vid anal inkontinens och </a:t>
            </a:r>
            <a:br>
              <a:rPr lang="sv-SE" sz="3200" dirty="0"/>
            </a:br>
            <a:r>
              <a:rPr lang="sv-SE" sz="3200" dirty="0" err="1"/>
              <a:t>ano</a:t>
            </a:r>
            <a:r>
              <a:rPr lang="sv-SE" sz="3200" dirty="0"/>
              <a:t>-/rektovaginala fistlar efter förlossning</a:t>
            </a:r>
            <a:br>
              <a:rPr lang="sv-SE" sz="3200" dirty="0"/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6963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Symptom-analys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94" y="1561399"/>
            <a:ext cx="5806983" cy="417947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080739" y="1781907"/>
            <a:ext cx="3227754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/>
              <a:t>Hur är avföringskonsistensen?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När sker läckage: vid trängning eller efter tarmtömning?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Ofullständig tömning?</a:t>
            </a:r>
          </a:p>
          <a:p>
            <a:pPr algn="l"/>
            <a:endParaRPr lang="sv-SE" sz="1600" dirty="0"/>
          </a:p>
          <a:p>
            <a:r>
              <a:rPr lang="sv-SE" sz="1600" dirty="0"/>
              <a:t>Buksmärta?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Frågar även om:</a:t>
            </a:r>
          </a:p>
          <a:p>
            <a:r>
              <a:rPr lang="sv-SE" sz="1600" dirty="0"/>
              <a:t>-Sexuell funktion</a:t>
            </a:r>
          </a:p>
          <a:p>
            <a:r>
              <a:rPr lang="sv-SE" sz="1600" dirty="0"/>
              <a:t>-Blåsfunktion</a:t>
            </a:r>
          </a:p>
          <a:p>
            <a:r>
              <a:rPr lang="sv-SE" sz="1600" dirty="0"/>
              <a:t>-Livskvalitet</a:t>
            </a:r>
          </a:p>
          <a:p>
            <a:r>
              <a:rPr lang="sv-SE" sz="1600" dirty="0"/>
              <a:t>-Strategier</a:t>
            </a:r>
          </a:p>
          <a:p>
            <a:pPr algn="l"/>
            <a:endParaRPr lang="sv-SE" sz="1600" dirty="0"/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1984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000" y="368301"/>
            <a:ext cx="9816000" cy="436624"/>
          </a:xfrm>
        </p:spPr>
        <p:txBody>
          <a:bodyPr/>
          <a:lstStyle/>
          <a:p>
            <a:r>
              <a:rPr lang="sv-SE" dirty="0">
                <a:latin typeface="+mj-lt"/>
              </a:rPr>
              <a:t>Bedömningens syfte – vilka patienter har nytta </a:t>
            </a:r>
            <a:r>
              <a:rPr lang="sv-SE">
                <a:latin typeface="+mj-lt"/>
              </a:rPr>
              <a:t>av kirurgi?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11</a:t>
            </a:fld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1811272"/>
            <a:ext cx="1869563" cy="1769365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4020303"/>
            <a:ext cx="1909835" cy="168900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DE7C715-156F-4CC6-A15E-BE997EF2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554" y="4270121"/>
            <a:ext cx="2273886" cy="12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 descr="En bild som visar text, skärmbild, dator&#10;&#10;Automatiskt genererad beskrivning">
            <a:extLst>
              <a:ext uri="{FF2B5EF4-FFF2-40B4-BE49-F238E27FC236}">
                <a16:creationId xmlns:a16="http://schemas.microsoft.com/office/drawing/2014/main" id="{20834FD6-B702-49A1-AA2B-17275EECE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7899" y="1903396"/>
            <a:ext cx="2329541" cy="1446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648000" y="1031631"/>
            <a:ext cx="104107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dirty="0"/>
              <a:t>Anatomi/struktur		Funktion			Symtom			Bedömning </a:t>
            </a:r>
          </a:p>
        </p:txBody>
      </p:sp>
      <p:cxnSp>
        <p:nvCxnSpPr>
          <p:cNvPr id="14" name="Rak koppling 13"/>
          <p:cNvCxnSpPr/>
          <p:nvPr/>
        </p:nvCxnSpPr>
        <p:spPr>
          <a:xfrm flipV="1">
            <a:off x="648000" y="1398954"/>
            <a:ext cx="10653046" cy="156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6174155" y="2088268"/>
            <a:ext cx="207107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dirty="0"/>
              <a:t>- Avföringsläckage vid trängning!</a:t>
            </a:r>
          </a:p>
          <a:p>
            <a:pPr algn="l"/>
            <a:endParaRPr lang="sv-SE" sz="1400" dirty="0"/>
          </a:p>
          <a:p>
            <a:pPr algn="l"/>
            <a:r>
              <a:rPr lang="sv-SE" sz="1400" dirty="0"/>
              <a:t>- Gasläckage</a:t>
            </a:r>
          </a:p>
          <a:p>
            <a:pPr algn="l"/>
            <a:endParaRPr lang="sv-SE" sz="1400" dirty="0"/>
          </a:p>
          <a:p>
            <a:pPr algn="l"/>
            <a:r>
              <a:rPr lang="sv-SE" sz="1400" dirty="0"/>
              <a:t>- </a:t>
            </a:r>
            <a:r>
              <a:rPr lang="sv-SE" sz="1400" dirty="0" err="1"/>
              <a:t>Soiling</a:t>
            </a:r>
            <a:r>
              <a:rPr lang="sv-SE" sz="1400" dirty="0"/>
              <a:t> ibland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099908" y="4270121"/>
            <a:ext cx="2145324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dirty="0"/>
              <a:t>- </a:t>
            </a:r>
            <a:r>
              <a:rPr lang="sv-SE" sz="1400" dirty="0" err="1"/>
              <a:t>Postdefekatoriska</a:t>
            </a:r>
            <a:r>
              <a:rPr lang="sv-SE" sz="1400" dirty="0"/>
              <a:t> läckage dagligen</a:t>
            </a:r>
          </a:p>
          <a:p>
            <a:pPr algn="l"/>
            <a:endParaRPr lang="sv-SE" sz="1400" dirty="0"/>
          </a:p>
          <a:p>
            <a:pPr algn="l"/>
            <a:r>
              <a:rPr lang="sv-SE" sz="1400" dirty="0"/>
              <a:t>- Smärta i underlivet</a:t>
            </a:r>
          </a:p>
          <a:p>
            <a:pPr algn="l"/>
            <a:r>
              <a:rPr lang="sv-SE" sz="1400" dirty="0"/>
              <a:t>- </a:t>
            </a:r>
            <a:r>
              <a:rPr lang="sv-SE" sz="1400" dirty="0" err="1"/>
              <a:t>Dyspareuni</a:t>
            </a:r>
            <a:endParaRPr lang="sv-SE" sz="1400" dirty="0"/>
          </a:p>
          <a:p>
            <a:pPr algn="l"/>
            <a:endParaRPr lang="sv-SE" sz="1600" dirty="0"/>
          </a:p>
          <a:p>
            <a:pPr algn="l"/>
            <a:endParaRPr lang="sv-SE" sz="1600" dirty="0"/>
          </a:p>
        </p:txBody>
      </p:sp>
      <p:sp>
        <p:nvSpPr>
          <p:cNvPr id="17" name="textruta 16"/>
          <p:cNvSpPr txBox="1"/>
          <p:nvPr/>
        </p:nvSpPr>
        <p:spPr>
          <a:xfrm>
            <a:off x="8739513" y="4250305"/>
            <a:ext cx="214141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/>
              <a:t>Liten defekt på yttre slutmuskel, men ingen </a:t>
            </a:r>
            <a:r>
              <a:rPr lang="sv-SE" sz="1400" dirty="0" err="1"/>
              <a:t>urgency</a:t>
            </a:r>
            <a:r>
              <a:rPr lang="sv-SE" sz="1400" dirty="0"/>
              <a:t>. </a:t>
            </a:r>
          </a:p>
          <a:p>
            <a:pPr marL="285750" indent="-285750" algn="l">
              <a:buFontTx/>
              <a:buChar char="-"/>
            </a:pPr>
            <a:r>
              <a:rPr lang="sv-SE" sz="1400" dirty="0"/>
              <a:t>Tömningssvårigheter, spänd bäckenbotten.</a:t>
            </a:r>
          </a:p>
          <a:p>
            <a:pPr marL="285750" indent="-285750" algn="l">
              <a:buFontTx/>
              <a:buChar char="-"/>
            </a:pPr>
            <a:r>
              <a:rPr lang="sv-SE" sz="1400" dirty="0">
                <a:solidFill>
                  <a:srgbClr val="FF0000"/>
                </a:solidFill>
              </a:rPr>
              <a:t>Ingen </a:t>
            </a:r>
            <a:r>
              <a:rPr lang="sv-SE" sz="1400" dirty="0" err="1">
                <a:solidFill>
                  <a:srgbClr val="FF0000"/>
                </a:solidFill>
              </a:rPr>
              <a:t>sfinkterplastik</a:t>
            </a:r>
            <a:endParaRPr lang="sv-SE" sz="1400" dirty="0">
              <a:solidFill>
                <a:srgbClr val="FF000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v-SE" sz="1400" dirty="0">
                <a:solidFill>
                  <a:srgbClr val="FF0000"/>
                </a:solidFill>
              </a:rPr>
              <a:t>Behandling behövs – var?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739513" y="2088268"/>
            <a:ext cx="214141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v-SE" sz="1400" dirty="0"/>
              <a:t>Större defekt på yttre och inre slutmuskel.</a:t>
            </a:r>
          </a:p>
          <a:p>
            <a:pPr marL="285750" indent="-285750" algn="l">
              <a:buFontTx/>
              <a:buChar char="-"/>
            </a:pPr>
            <a:r>
              <a:rPr lang="sv-SE" sz="1400" dirty="0"/>
              <a:t>Tarmfunktion OK.</a:t>
            </a:r>
          </a:p>
          <a:p>
            <a:pPr marL="285750" indent="-285750" algn="l">
              <a:buFontTx/>
              <a:buChar char="-"/>
            </a:pPr>
            <a:endParaRPr lang="sv-SE" sz="1400" dirty="0"/>
          </a:p>
          <a:p>
            <a:pPr marL="285750" indent="-285750" algn="l">
              <a:buFontTx/>
              <a:buChar char="-"/>
            </a:pPr>
            <a:r>
              <a:rPr lang="sv-SE" sz="1400" dirty="0">
                <a:solidFill>
                  <a:srgbClr val="FF0000"/>
                </a:solidFill>
              </a:rPr>
              <a:t>Ja; planeras för  </a:t>
            </a:r>
            <a:r>
              <a:rPr lang="sv-SE" sz="1400" dirty="0" err="1">
                <a:solidFill>
                  <a:srgbClr val="FF0000"/>
                </a:solidFill>
              </a:rPr>
              <a:t>sfinkterplastik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Vårdavdelning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48144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+mj-lt"/>
              </a:rPr>
              <a:t>Inskrivning av sjuksköterska</a:t>
            </a:r>
          </a:p>
          <a:p>
            <a:pPr marL="0" indent="0">
              <a:buNone/>
            </a:pPr>
            <a:r>
              <a:rPr lang="sv-SE" sz="1800" dirty="0">
                <a:latin typeface="+mj-lt"/>
              </a:rPr>
              <a:t>Preoperativa förberedelse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Information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latin typeface="+mj-lt"/>
              </a:rPr>
              <a:t>Premedicinering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latin typeface="+mj-lt"/>
              </a:rPr>
              <a:t> Blodprover + PVK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latin typeface="+mj-lt"/>
              </a:rPr>
              <a:t>Dusch och ombyte </a:t>
            </a:r>
          </a:p>
        </p:txBody>
      </p:sp>
      <p:pic>
        <p:nvPicPr>
          <p:cNvPr id="1026" name="Picture 2" descr="370d4b60-583b-4805-813b-89bdcb264ec0@regionostergotlan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0"/>
          <a:stretch/>
        </p:blipFill>
        <p:spPr bwMode="auto">
          <a:xfrm rot="5400000">
            <a:off x="8353965" y="326210"/>
            <a:ext cx="1861887" cy="20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5229cccc-5328-4370-9546-3d69f32fd1e5@regionostergot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41375" y="2800573"/>
            <a:ext cx="3971772" cy="297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7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sertedImage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65221" y="357448"/>
            <a:ext cx="3932237" cy="839585"/>
          </a:xfrm>
        </p:spPr>
        <p:txBody>
          <a:bodyPr/>
          <a:lstStyle/>
          <a:p>
            <a:pPr algn="ctr"/>
            <a:r>
              <a:rPr lang="sv-SE" dirty="0"/>
              <a:t>Centraloperation Linköping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665221" y="1474939"/>
            <a:ext cx="4125465" cy="4664017"/>
          </a:xfrm>
        </p:spPr>
        <p:txBody>
          <a:bodyPr/>
          <a:lstStyle/>
          <a:p>
            <a:r>
              <a:rPr lang="sv-SE" sz="1400" dirty="0">
                <a:latin typeface="+mj-lt"/>
              </a:rPr>
              <a:t>1 gång i veckan, 2 patienter</a:t>
            </a:r>
          </a:p>
          <a:p>
            <a:r>
              <a:rPr lang="sv-SE" sz="1400" dirty="0">
                <a:latin typeface="+mj-lt"/>
              </a:rPr>
              <a:t>Gynekologer/operatörer</a:t>
            </a:r>
          </a:p>
          <a:p>
            <a:r>
              <a:rPr lang="sv-SE" sz="1400" dirty="0">
                <a:latin typeface="+mj-lt"/>
              </a:rPr>
              <a:t>Narkosläkare</a:t>
            </a:r>
          </a:p>
          <a:p>
            <a:r>
              <a:rPr lang="sv-SE" sz="1400" dirty="0">
                <a:latin typeface="+mj-lt"/>
              </a:rPr>
              <a:t>Anestesisjuksköterska/NHV-koordinator</a:t>
            </a:r>
          </a:p>
          <a:p>
            <a:r>
              <a:rPr lang="sv-SE" sz="1400" dirty="0">
                <a:latin typeface="+mj-lt"/>
              </a:rPr>
              <a:t>Operationssjuksköterska</a:t>
            </a:r>
          </a:p>
          <a:p>
            <a:r>
              <a:rPr lang="sv-SE" sz="1400" dirty="0">
                <a:latin typeface="+mj-lt"/>
              </a:rPr>
              <a:t>Undersköterska</a:t>
            </a:r>
          </a:p>
          <a:p>
            <a:r>
              <a:rPr lang="sv-SE" sz="1400" b="1" dirty="0">
                <a:latin typeface="+mj-lt"/>
              </a:rPr>
              <a:t>Samma team varje vecka</a:t>
            </a:r>
          </a:p>
          <a:p>
            <a:endParaRPr lang="sv-SE" sz="1400" dirty="0"/>
          </a:p>
          <a:p>
            <a:r>
              <a:rPr lang="sv-SE" sz="1400" b="1" dirty="0">
                <a:latin typeface="+mj-lt"/>
              </a:rPr>
              <a:t>Patienten</a:t>
            </a:r>
          </a:p>
          <a:p>
            <a:r>
              <a:rPr lang="sv-SE" sz="1400" dirty="0">
                <a:latin typeface="+mj-lt"/>
              </a:rPr>
              <a:t>- Spinalanestesi med opiat - kräver extra övervakning på </a:t>
            </a:r>
            <a:r>
              <a:rPr lang="sv-SE" sz="1400" dirty="0" err="1">
                <a:latin typeface="+mj-lt"/>
              </a:rPr>
              <a:t>op</a:t>
            </a:r>
            <a:r>
              <a:rPr lang="sv-SE" sz="1400" dirty="0">
                <a:latin typeface="+mj-lt"/>
              </a:rPr>
              <a:t>, post </a:t>
            </a:r>
            <a:r>
              <a:rPr lang="sv-SE" sz="1400" dirty="0" err="1">
                <a:latin typeface="+mj-lt"/>
              </a:rPr>
              <a:t>op</a:t>
            </a:r>
            <a:r>
              <a:rPr lang="sv-SE" sz="1400" dirty="0">
                <a:latin typeface="+mj-lt"/>
              </a:rPr>
              <a:t> och vårdavdelning</a:t>
            </a:r>
          </a:p>
          <a:p>
            <a:r>
              <a:rPr lang="sv-SE" sz="1400" dirty="0">
                <a:latin typeface="+mj-lt"/>
              </a:rPr>
              <a:t>+</a:t>
            </a:r>
            <a:r>
              <a:rPr lang="sv-SE" sz="1400" dirty="0" err="1">
                <a:latin typeface="+mj-lt"/>
              </a:rPr>
              <a:t>Sedering</a:t>
            </a:r>
            <a:r>
              <a:rPr lang="sv-SE" sz="1400" dirty="0">
                <a:latin typeface="+mj-lt"/>
              </a:rPr>
              <a:t>, många med oro, ångest, PTSD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5-uddig stjärna 7"/>
          <p:cNvSpPr/>
          <p:nvPr/>
        </p:nvSpPr>
        <p:spPr>
          <a:xfrm>
            <a:off x="2828562" y="3318072"/>
            <a:ext cx="437176" cy="3916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100" y="-70295"/>
            <a:ext cx="9925200" cy="949877"/>
          </a:xfrm>
        </p:spPr>
        <p:txBody>
          <a:bodyPr>
            <a:normAutofit/>
          </a:bodyPr>
          <a:lstStyle/>
          <a:p>
            <a:r>
              <a:rPr lang="sv-SE" sz="3200" dirty="0"/>
              <a:t>Postoperativ vård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643" y="981306"/>
            <a:ext cx="10515600" cy="4351338"/>
          </a:xfrm>
        </p:spPr>
        <p:txBody>
          <a:bodyPr/>
          <a:lstStyle/>
          <a:p>
            <a:r>
              <a:rPr lang="sv-SE" sz="1600" dirty="0">
                <a:latin typeface="+mj-lt"/>
              </a:rPr>
              <a:t>Postoperativa avdelningen</a:t>
            </a:r>
          </a:p>
          <a:p>
            <a:r>
              <a:rPr lang="sv-SE" sz="1600" dirty="0">
                <a:latin typeface="+mj-lt"/>
              </a:rPr>
              <a:t>Tillbaka till vårdavdelningen</a:t>
            </a:r>
          </a:p>
          <a:p>
            <a:r>
              <a:rPr lang="sv-SE" sz="1600" dirty="0">
                <a:latin typeface="+mj-lt"/>
              </a:rPr>
              <a:t>Smärta, klåda, illamående </a:t>
            </a:r>
          </a:p>
          <a:p>
            <a:pPr marL="0" indent="0">
              <a:buNone/>
            </a:pPr>
            <a:endParaRPr lang="sv-SE" sz="1600" dirty="0">
              <a:latin typeface="+mj-lt"/>
            </a:endParaRPr>
          </a:p>
          <a:p>
            <a:r>
              <a:rPr lang="sv-SE" sz="1600" dirty="0">
                <a:latin typeface="+mj-lt"/>
              </a:rPr>
              <a:t>1-2 dygn innan utskrivning till hemmet eller hemsjukhus</a:t>
            </a:r>
          </a:p>
          <a:p>
            <a:r>
              <a:rPr lang="sv-SE" sz="1600" dirty="0">
                <a:latin typeface="+mj-lt"/>
              </a:rPr>
              <a:t>Liggande transport eller flygtransport - </a:t>
            </a:r>
            <a:r>
              <a:rPr lang="sv-SE" sz="1600" b="1" dirty="0">
                <a:latin typeface="+mj-lt"/>
              </a:rPr>
              <a:t>Inte</a:t>
            </a:r>
            <a:r>
              <a:rPr lang="sv-SE" sz="1600" dirty="0">
                <a:latin typeface="+mj-lt"/>
              </a:rPr>
              <a:t> OK att sitta </a:t>
            </a:r>
            <a:br>
              <a:rPr lang="sv-SE" sz="1600" dirty="0">
                <a:latin typeface="+mj-lt"/>
              </a:rPr>
            </a:br>
            <a:r>
              <a:rPr lang="sv-SE" sz="1600" dirty="0">
                <a:latin typeface="+mj-lt"/>
              </a:rPr>
              <a:t>och gnugga såren i timmar…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9" name="Inserted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153487"/>
            <a:ext cx="55107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15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/>
              <a:t>Telefon från FT om funktion inom 2 veckor (Linköping)</a:t>
            </a:r>
          </a:p>
          <a:p>
            <a:r>
              <a:rPr lang="sv-SE" sz="1800" dirty="0"/>
              <a:t>Återbesök 2-3 månader (Danderyd)</a:t>
            </a:r>
          </a:p>
          <a:p>
            <a:r>
              <a:rPr lang="sv-SE" sz="1800" dirty="0"/>
              <a:t>Gynop 8 veckor och 1 år</a:t>
            </a:r>
          </a:p>
          <a:p>
            <a:r>
              <a:rPr lang="sv-SE" sz="1800" dirty="0"/>
              <a:t>1ÅR – hur blev slutresultatet? Till FT med läkare intill</a:t>
            </a:r>
          </a:p>
          <a:p>
            <a:pPr lvl="1"/>
            <a:r>
              <a:rPr lang="sv-SE" sz="1600" dirty="0"/>
              <a:t>Anorektal tryckmätning (HRAM) </a:t>
            </a:r>
            <a:r>
              <a:rPr lang="sv-SE" sz="1600" dirty="0" err="1"/>
              <a:t>high</a:t>
            </a:r>
            <a:r>
              <a:rPr lang="sv-SE" sz="1600" dirty="0"/>
              <a:t> resolution anal </a:t>
            </a:r>
            <a:r>
              <a:rPr lang="sv-SE" sz="1600" dirty="0" err="1"/>
              <a:t>manometry</a:t>
            </a:r>
            <a:endParaRPr lang="sv-SE" sz="1600" dirty="0"/>
          </a:p>
          <a:p>
            <a:pPr lvl="1"/>
            <a:r>
              <a:rPr lang="sv-SE" sz="1600" dirty="0"/>
              <a:t>Återbesök hos fysioterapeut: ultraljud, undersökning</a:t>
            </a:r>
          </a:p>
          <a:p>
            <a:pPr lvl="1"/>
            <a:r>
              <a:rPr lang="sv-SE" sz="1600" dirty="0"/>
              <a:t>Symtomregistrering i magdagbok, livskvalitet.</a:t>
            </a:r>
          </a:p>
          <a:p>
            <a:r>
              <a:rPr lang="sv-SE" sz="1800" dirty="0"/>
              <a:t>30-tal kvalitetsindikatorer till Socialstyrelsen, inrapporteras i mars varje år</a:t>
            </a:r>
          </a:p>
          <a:p>
            <a:r>
              <a:rPr lang="sv-SE" sz="1800" dirty="0"/>
              <a:t>Forskning i startgroparna</a:t>
            </a:r>
          </a:p>
        </p:txBody>
      </p:sp>
    </p:spTree>
    <p:extLst>
      <p:ext uri="{BB962C8B-B14F-4D97-AF65-F5344CB8AC3E}">
        <p14:creationId xmlns:p14="http://schemas.microsoft.com/office/powerpoint/2010/main" val="27591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FAAB8-1B39-E502-D6FD-6AE8E77C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Arial"/>
              </a:rPr>
              <a:t>Information om  vad som gäller för transporter före och efter operation? </a:t>
            </a:r>
            <a:endParaRPr lang="sv-SE" dirty="0"/>
          </a:p>
          <a:p>
            <a:r>
              <a:rPr lang="sv-SE" dirty="0">
                <a:cs typeface="Arial"/>
              </a:rPr>
              <a:t>Motstånd mot att ordna  liggande transport och remitterar inte patienterna </a:t>
            </a:r>
            <a:r>
              <a:rPr lang="sv-SE" dirty="0" err="1">
                <a:cs typeface="Arial"/>
              </a:rPr>
              <a:t>pga</a:t>
            </a:r>
            <a:r>
              <a:rPr lang="sv-SE" dirty="0">
                <a:cs typeface="Arial"/>
              </a:rPr>
              <a:t> dålig ekonomi</a:t>
            </a:r>
          </a:p>
          <a:p>
            <a:r>
              <a:rPr lang="sv-SE" dirty="0">
                <a:cs typeface="Arial"/>
              </a:rPr>
              <a:t>Ekonomiska frågor kring utredningsbesök, hotellkostnader, medföljande</a:t>
            </a:r>
          </a:p>
          <a:p>
            <a:r>
              <a:rPr lang="sv-SE" dirty="0">
                <a:cs typeface="Arial"/>
              </a:rPr>
              <a:t>Hur hanteras om patienter inte remitteras eller "</a:t>
            </a:r>
            <a:r>
              <a:rPr lang="sv-SE" dirty="0" err="1">
                <a:cs typeface="Arial"/>
              </a:rPr>
              <a:t>buskopereras</a:t>
            </a:r>
            <a:r>
              <a:rPr lang="sv-SE" dirty="0">
                <a:cs typeface="Arial"/>
              </a:rPr>
              <a:t>" utanför NHV-centra?</a:t>
            </a:r>
          </a:p>
          <a:p>
            <a:r>
              <a:rPr lang="sv-SE" dirty="0">
                <a:cs typeface="Arial"/>
              </a:rPr>
              <a:t>Det saknas gemensamma IT-system/arbetsytor för regionöverskridande projekt, uppfinner hjulet</a:t>
            </a:r>
          </a:p>
          <a:p>
            <a:r>
              <a:rPr lang="sv-SE" dirty="0">
                <a:cs typeface="Arial"/>
              </a:rPr>
              <a:t>Egna ad hoc-</a:t>
            </a:r>
            <a:r>
              <a:rPr lang="sv-SE" dirty="0" err="1">
                <a:cs typeface="Arial"/>
              </a:rPr>
              <a:t>lösingar</a:t>
            </a:r>
            <a:r>
              <a:rPr lang="sv-SE" dirty="0">
                <a:cs typeface="Arial"/>
              </a:rPr>
              <a:t> för nationella dokument. Lite pinsamt</a:t>
            </a:r>
          </a:p>
          <a:p>
            <a:r>
              <a:rPr lang="sv-SE" dirty="0">
                <a:cs typeface="Arial"/>
              </a:rPr>
              <a:t>Avgränsningar - vem ska avgöra vad som är "efter förlossning” - 1år, 10 år, 40 år?</a:t>
            </a:r>
          </a:p>
          <a:p>
            <a:endParaRPr lang="sv-SE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2AD1B-5F3A-A470-F21E-E9FD23AC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cs typeface="Arial"/>
              </a:rPr>
              <a:t>Vad inte Socialstyrelsen hade tänkt på inför NHV-uppdragen:</a:t>
            </a:r>
          </a:p>
        </p:txBody>
      </p:sp>
    </p:spTree>
    <p:extLst>
      <p:ext uri="{BB962C8B-B14F-4D97-AF65-F5344CB8AC3E}">
        <p14:creationId xmlns:p14="http://schemas.microsoft.com/office/powerpoint/2010/main" val="36546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675CD38-2635-4BB4-BFC9-A3A92630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6" y="2607890"/>
            <a:ext cx="8751938" cy="4058613"/>
          </a:xfrm>
        </p:spPr>
        <p:txBody>
          <a:bodyPr/>
          <a:lstStyle/>
          <a:p>
            <a:r>
              <a:rPr lang="sv-SE" dirty="0"/>
              <a:t>Misstänkt mörkertal av missade skador?</a:t>
            </a:r>
          </a:p>
          <a:p>
            <a:r>
              <a:rPr lang="sv-SE" dirty="0"/>
              <a:t>25% av 4000 sfinkterskador har symtom enligt Bristningsregistret, dvs.1000 per år, samt missade sfinkterskador</a:t>
            </a:r>
          </a:p>
          <a:p>
            <a:r>
              <a:rPr lang="sv-SE" dirty="0"/>
              <a:t>”gamla” skador som kompenserats med övrig muskulatur ger symptom i högre ålder</a:t>
            </a:r>
          </a:p>
          <a:p>
            <a:r>
              <a:rPr lang="sv-SE" dirty="0"/>
              <a:t>Det är att de patienter som kommer till NHV-centra är utsållade till att ha troliga sfinkterskador och fistlar</a:t>
            </a:r>
          </a:p>
          <a:p>
            <a:r>
              <a:rPr lang="sv-SE" dirty="0"/>
              <a:t>Tillgång till tarmterapi i alla regioner behövs</a:t>
            </a:r>
          </a:p>
          <a:p>
            <a:r>
              <a:rPr lang="sv-SE" dirty="0"/>
              <a:t>Förr sade man att man inte ska operera &gt;50 år. Vi har inte avgränsat så utan gått på om det finns </a:t>
            </a:r>
            <a:r>
              <a:rPr lang="sv-SE" dirty="0" err="1"/>
              <a:t>viabel</a:t>
            </a:r>
            <a:r>
              <a:rPr lang="sv-SE" dirty="0"/>
              <a:t> sfinktervävnad.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630A44F-9199-4B2E-92D1-D8F0EB9B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6" y="289524"/>
            <a:ext cx="10293290" cy="1265447"/>
          </a:xfrm>
        </p:spPr>
        <p:txBody>
          <a:bodyPr>
            <a:normAutofit/>
          </a:bodyPr>
          <a:lstStyle/>
          <a:p>
            <a:r>
              <a:rPr lang="sv-SE" dirty="0"/>
              <a:t>Omfattning av uppdraget enligt Socialstyrelsens förarbeten:</a:t>
            </a:r>
            <a:br>
              <a:rPr lang="sv-SE" dirty="0"/>
            </a:br>
            <a:r>
              <a:rPr lang="sv-SE" dirty="0"/>
              <a:t>ca 80 operationer per år sammanlagt</a:t>
            </a:r>
            <a:br>
              <a:rPr lang="sv-SE" dirty="0"/>
            </a:br>
            <a:r>
              <a:rPr lang="sv-SE" dirty="0"/>
              <a:t>88 är redan opererade efter 8 månader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DBF8C9-E3F3-49A6-A279-9D80F3D1C1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defPPr>
              <a:defRPr lang="sv-SE"/>
            </a:defPPr>
            <a:lvl1pPr marL="0" algn="r" defTabSz="457200" rtl="0" eaLnBrk="1" latinLnBrk="0" hangingPunct="1">
              <a:defRPr sz="1500" kern="12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22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C4CC2-D973-E63D-555A-78AFA4DB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4386"/>
            <a:ext cx="9925200" cy="949877"/>
          </a:xfrm>
        </p:spPr>
        <p:txBody>
          <a:bodyPr/>
          <a:lstStyle/>
          <a:p>
            <a:r>
              <a:rPr lang="sv-SE" dirty="0"/>
              <a:t>Produktion hittills sedan oktober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4C3F1A-D0BC-89C0-FB7B-DDB2A8C1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25" y="1098975"/>
            <a:ext cx="8751938" cy="2327785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dirty="0"/>
              <a:t>Linköping: </a:t>
            </a:r>
          </a:p>
          <a:p>
            <a:pPr lvl="1" indent="-179070"/>
            <a:r>
              <a:rPr lang="sv-SE" dirty="0"/>
              <a:t>Teammottagning: 73 patienter </a:t>
            </a:r>
            <a:endParaRPr lang="sv-SE" dirty="0">
              <a:ea typeface="Roboto"/>
              <a:cs typeface="Roboto"/>
            </a:endParaRPr>
          </a:p>
          <a:p>
            <a:pPr lvl="2" indent="-179070"/>
            <a:r>
              <a:rPr lang="sv-SE" dirty="0"/>
              <a:t> 53 bedömda lämpliga till sfinkterrekonstruktion,	</a:t>
            </a:r>
            <a:endParaRPr lang="sv-SE" dirty="0">
              <a:ea typeface="Roboto"/>
              <a:cs typeface="Roboto"/>
            </a:endParaRPr>
          </a:p>
          <a:p>
            <a:pPr lvl="2" indent="-179070"/>
            <a:r>
              <a:rPr lang="sv-SE" dirty="0"/>
              <a:t>4 fisteloperation</a:t>
            </a:r>
          </a:p>
          <a:p>
            <a:pPr lvl="2" indent="-179070"/>
            <a:r>
              <a:rPr lang="sv-SE" dirty="0">
                <a:solidFill>
                  <a:srgbClr val="FF0000"/>
                </a:solidFill>
              </a:rPr>
              <a:t> 78% opereras, remissmallen verkar fungera!</a:t>
            </a:r>
            <a:endParaRPr lang="sv-SE" dirty="0">
              <a:ea typeface="Roboto"/>
              <a:cs typeface="Roboto"/>
            </a:endParaRPr>
          </a:p>
          <a:p>
            <a:pPr lvl="2" indent="-179070"/>
            <a:r>
              <a:rPr lang="sv-SE" dirty="0"/>
              <a:t>4 annan operation </a:t>
            </a:r>
            <a:endParaRPr lang="sv-SE" dirty="0">
              <a:ea typeface="Roboto"/>
              <a:cs typeface="Roboto"/>
            </a:endParaRPr>
          </a:p>
          <a:p>
            <a:pPr lvl="2" indent="-179070"/>
            <a:r>
              <a:rPr lang="sv-SE" dirty="0"/>
              <a:t>16 konservativ behandling</a:t>
            </a:r>
          </a:p>
          <a:p>
            <a:pPr lvl="2" indent="-179070"/>
            <a:r>
              <a:rPr lang="sv-SE" dirty="0"/>
              <a:t>Operationer: 59 </a:t>
            </a:r>
            <a:r>
              <a:rPr lang="sv-SE" dirty="0" err="1"/>
              <a:t>sfinkterplastiker</a:t>
            </a:r>
            <a:r>
              <a:rPr lang="sv-SE" dirty="0"/>
              <a:t>, 4 </a:t>
            </a:r>
            <a:r>
              <a:rPr lang="sv-SE" dirty="0" err="1"/>
              <a:t>fistelexstirpation</a:t>
            </a:r>
            <a:r>
              <a:rPr lang="sv-SE" dirty="0"/>
              <a:t> och sutur</a:t>
            </a:r>
            <a:endParaRPr lang="sv-SE" dirty="0">
              <a:ea typeface="Roboto"/>
              <a:cs typeface="Roboto"/>
            </a:endParaRPr>
          </a:p>
          <a:p>
            <a:pPr marL="267970" lvl="1" indent="0">
              <a:buNone/>
            </a:pPr>
            <a:endParaRPr lang="sv-SE" dirty="0">
              <a:ea typeface="Roboto"/>
              <a:cs typeface="Roboto"/>
            </a:endParaRPr>
          </a:p>
          <a:p>
            <a:pPr marL="0" indent="0">
              <a:buNone/>
            </a:pPr>
            <a:endParaRPr lang="sv-SE" dirty="0">
              <a:ea typeface="Roboto"/>
              <a:cs typeface="Robot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B8C75C-6682-3666-4871-713F6921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18</a:t>
            </a:fld>
            <a:endParaRPr lang="sv-S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0C8A32-D077-084A-8077-0F258B333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18407"/>
              </p:ext>
            </p:extLst>
          </p:nvPr>
        </p:nvGraphicFramePr>
        <p:xfrm>
          <a:off x="740833" y="3794125"/>
          <a:ext cx="9656233" cy="26351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69833">
                  <a:extLst>
                    <a:ext uri="{9D8B030D-6E8A-4147-A177-3AD203B41FA5}">
                      <a16:colId xmlns:a16="http://schemas.microsoft.com/office/drawing/2014/main" val="33596749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74082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920462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48276372"/>
                    </a:ext>
                  </a:extLst>
                </a:gridCol>
              </a:tblGrid>
              <a:tr h="376457">
                <a:tc>
                  <a:txBody>
                    <a:bodyPr/>
                    <a:lstStyle/>
                    <a:p>
                      <a:r>
                        <a:rPr lang="en-US" sz="16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Opererat</a:t>
                      </a:r>
                      <a:endParaRPr lang="en-US" sz="16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Kallat</a:t>
                      </a:r>
                      <a:endParaRPr lang="en-US" sz="16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Väntelista</a:t>
                      </a:r>
                      <a:r>
                        <a:rPr lang="en-US" sz="16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08571"/>
                  </a:ext>
                </a:extLst>
              </a:tr>
              <a:tr h="3764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Roboto"/>
                        </a:rPr>
                        <a:t>JHD 65 Injektionsbehandling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01919"/>
                  </a:ext>
                </a:extLst>
              </a:tr>
              <a:tr h="3764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Roboto"/>
                        </a:rPr>
                        <a:t>JHD 50 Fistelexcision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40297"/>
                  </a:ext>
                </a:extLst>
              </a:tr>
              <a:tr h="3764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Roboto"/>
                        </a:rPr>
                        <a:t>JHC 10 </a:t>
                      </a:r>
                      <a:r>
                        <a:rPr lang="sv-SE" sz="1400" b="0" i="0" u="none" strike="noStrike" noProof="0" dirty="0" err="1">
                          <a:solidFill>
                            <a:srgbClr val="000000"/>
                          </a:solidFill>
                          <a:latin typeface="Roboto"/>
                        </a:rPr>
                        <a:t>Sfinkterplastik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0671"/>
                  </a:ext>
                </a:extLst>
              </a:tr>
              <a:tr h="3764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Roboto"/>
                        </a:rPr>
                        <a:t>XXA 00 Undersökning i narkos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595885"/>
                  </a:ext>
                </a:extLst>
              </a:tr>
              <a:tr h="37645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07825"/>
                  </a:ext>
                </a:extLst>
              </a:tr>
              <a:tr h="3764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1" i="0" u="none" strike="noStrike" noProof="0" dirty="0">
                          <a:solidFill>
                            <a:srgbClr val="000000"/>
                          </a:solidFill>
                          <a:latin typeface="Roboto"/>
                        </a:rPr>
                        <a:t>Teambesök mottagning 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834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F4581C-45AA-3916-ECC3-233B55DAA998}"/>
              </a:ext>
            </a:extLst>
          </p:cNvPr>
          <p:cNvSpPr txBox="1"/>
          <p:nvPr/>
        </p:nvSpPr>
        <p:spPr>
          <a:xfrm>
            <a:off x="740833" y="337608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>
                <a:ea typeface="Roboto"/>
                <a:cs typeface="Roboto"/>
              </a:rPr>
              <a:t>Danderyd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168631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8FC68-E1C3-30F6-511F-1CB52C36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som kommit inför mötet: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3BDADD-974E-E921-7D2D-6B37A020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Resuturering</a:t>
            </a:r>
            <a:r>
              <a:rPr lang="sv-SE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när? Antibiotika?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sv-SE" sz="1800" b="0" i="0">
                <a:solidFill>
                  <a:srgbClr val="222222"/>
                </a:solidFill>
                <a:effectLst/>
                <a:latin typeface="Calibri"/>
                <a:cs typeface="Calibri"/>
              </a:rPr>
              <a:t>Önskad utredning innan och remisskriterier i Linköping och </a:t>
            </a:r>
            <a:r>
              <a:rPr lang="sv-SE" sz="1800">
                <a:solidFill>
                  <a:srgbClr val="222222"/>
                </a:solidFill>
                <a:latin typeface="Calibri"/>
                <a:cs typeface="Calibri"/>
              </a:rPr>
              <a:t>Danderyd</a:t>
            </a:r>
            <a:r>
              <a:rPr lang="sv-SE" sz="1800" b="0" i="0">
                <a:solidFill>
                  <a:srgbClr val="222222"/>
                </a:solidFill>
                <a:effectLst/>
                <a:latin typeface="Calibri"/>
                <a:cs typeface="Calibri"/>
              </a:rPr>
              <a:t> för patienter </a:t>
            </a:r>
            <a:r>
              <a:rPr lang="sv-SE" sz="1800" b="0" i="0" dirty="0">
                <a:solidFill>
                  <a:srgbClr val="222222"/>
                </a:solidFill>
                <a:effectLst/>
                <a:latin typeface="Calibri"/>
                <a:cs typeface="Calibri"/>
              </a:rPr>
              <a:t>med andra typer av defektläkt förlossningsskada?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222222"/>
                </a:solidFill>
                <a:latin typeface="Calibri" panose="020F0502020204030204" pitchFamily="34" charset="0"/>
              </a:rPr>
              <a:t>Andra frågor: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20CC284-97F9-DF22-C2D9-738A17AF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51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2AD1B-5F3A-A470-F21E-E9FD23AC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 anchor="b">
            <a:normAutofit/>
          </a:bodyPr>
          <a:lstStyle/>
          <a:p>
            <a:r>
              <a:rPr lang="sv-SE"/>
              <a:t>Varför blev detta ett NHV-uppdrag?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FAAB8-1B39-E502-D6FD-6AE8E77C3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v-SE" dirty="0"/>
              <a:t>Fråga till SFOG från NAG kvinnosjukvård om lämpliga NHV-områden</a:t>
            </a:r>
          </a:p>
          <a:p>
            <a:r>
              <a:rPr lang="sv-SE" dirty="0"/>
              <a:t>Isolerad sfinkterrekonstruktion utan  mellangårdens muskelfästen och distala </a:t>
            </a:r>
            <a:r>
              <a:rPr lang="sv-SE" dirty="0" err="1"/>
              <a:t>levatorer</a:t>
            </a:r>
            <a:r>
              <a:rPr lang="sv-SE" dirty="0"/>
              <a:t>: halvdana resultat, smärtsamt tvärgående ärr</a:t>
            </a:r>
          </a:p>
          <a:p>
            <a:r>
              <a:rPr lang="sv-SE" dirty="0"/>
              <a:t>behov av jämlikare och bättre vård</a:t>
            </a:r>
          </a:p>
          <a:p>
            <a:r>
              <a:rPr lang="sv-SE" dirty="0"/>
              <a:t>Socialstyrelsen tillsatte utredning</a:t>
            </a:r>
          </a:p>
          <a:p>
            <a:r>
              <a:rPr lang="sv-SE" dirty="0"/>
              <a:t>Linköping och Stockholm Danderyd fick uppdragen</a:t>
            </a:r>
          </a:p>
          <a:p>
            <a:r>
              <a:rPr lang="sv-SE" dirty="0"/>
              <a:t>Omfattande förarbete gjordes tillsammans för att undvika fallgropar</a:t>
            </a:r>
          </a:p>
          <a:p>
            <a:r>
              <a:rPr lang="sv-SE" dirty="0"/>
              <a:t>Det lade grunden för bra samarbete nu</a:t>
            </a:r>
          </a:p>
          <a:p>
            <a:r>
              <a:rPr lang="sv-SE" dirty="0"/>
              <a:t>MDK varannan vecka,  studiebesök</a:t>
            </a:r>
          </a:p>
          <a:p>
            <a:endParaRPr lang="sv-SE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C457AF4-DB1D-A83B-EB2E-44791A32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000" y="6356350"/>
            <a:ext cx="36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04B58B-0420-4827-A2A8-7A3D043AFDDE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24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0257349-C28F-46BC-BC95-6B58CFD36E76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E7ADDBE-D8DA-4D53-9400-6D04B806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276" y="442710"/>
            <a:ext cx="9471171" cy="664500"/>
          </a:xfrm>
        </p:spPr>
        <p:txBody>
          <a:bodyPr/>
          <a:lstStyle/>
          <a:p>
            <a:pPr algn="ctr"/>
            <a:br>
              <a:rPr lang="sv-SE" sz="2000" dirty="0">
                <a:solidFill>
                  <a:srgbClr val="017F71"/>
                </a:solidFill>
              </a:rPr>
            </a:br>
            <a:r>
              <a:rPr lang="sv-SE" sz="2800" dirty="0">
                <a:solidFill>
                  <a:srgbClr val="0070C0"/>
                </a:solidFill>
              </a:rPr>
              <a:t>Patientflöde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1800" dirty="0">
                <a:solidFill>
                  <a:srgbClr val="0070C0"/>
                </a:solidFill>
              </a:rPr>
              <a:t>inom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NHV </a:t>
            </a:r>
            <a:r>
              <a:rPr lang="sv-SE" sz="2000" dirty="0" err="1">
                <a:solidFill>
                  <a:srgbClr val="0070C0"/>
                </a:solidFill>
              </a:rPr>
              <a:t>sfinkter</a:t>
            </a:r>
            <a:r>
              <a:rPr lang="sv-SE" sz="2000" dirty="0">
                <a:solidFill>
                  <a:srgbClr val="0070C0"/>
                </a:solidFill>
              </a:rPr>
              <a:t>- och fistelkirurgi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06EB1C5-B826-45BE-90C4-F7016EC1FDA0}"/>
              </a:ext>
            </a:extLst>
          </p:cNvPr>
          <p:cNvSpPr txBox="1"/>
          <p:nvPr/>
        </p:nvSpPr>
        <p:spPr>
          <a:xfrm>
            <a:off x="747576" y="1366897"/>
            <a:ext cx="4247606" cy="2062103"/>
          </a:xfrm>
          <a:prstGeom prst="rect">
            <a:avLst/>
          </a:prstGeom>
          <a:solidFill>
            <a:srgbClr val="00B0F0"/>
          </a:solidFill>
          <a:ln w="28575">
            <a:solidFill>
              <a:srgbClr val="00827B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sv-SE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Vem ska remitteras?</a:t>
            </a:r>
          </a:p>
          <a:p>
            <a:pPr algn="l"/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sz="1400" dirty="0">
                <a:solidFill>
                  <a:schemeClr val="bg1"/>
                </a:solidFill>
              </a:rPr>
              <a:t>Patienter med  förlossningsorsakad sfinkterskada med anal inkontinens eller </a:t>
            </a:r>
          </a:p>
          <a:p>
            <a:pPr algn="l"/>
            <a:r>
              <a:rPr lang="sv-SE" sz="1400" dirty="0" err="1">
                <a:solidFill>
                  <a:schemeClr val="bg1"/>
                </a:solidFill>
              </a:rPr>
              <a:t>ano</a:t>
            </a:r>
            <a:r>
              <a:rPr lang="sv-SE" sz="1400" dirty="0">
                <a:solidFill>
                  <a:schemeClr val="bg1"/>
                </a:solidFill>
              </a:rPr>
              <a:t>/ </a:t>
            </a:r>
            <a:r>
              <a:rPr lang="sv-SE" sz="1400" dirty="0" err="1">
                <a:solidFill>
                  <a:schemeClr val="bg1"/>
                </a:solidFill>
              </a:rPr>
              <a:t>rectovaginal</a:t>
            </a:r>
            <a:r>
              <a:rPr lang="sv-SE" sz="1400" dirty="0">
                <a:solidFill>
                  <a:schemeClr val="bg1"/>
                </a:solidFill>
              </a:rPr>
              <a:t> fistel</a:t>
            </a:r>
          </a:p>
          <a:p>
            <a:pPr algn="l"/>
            <a:r>
              <a:rPr lang="sv-SE" sz="1400" dirty="0">
                <a:solidFill>
                  <a:schemeClr val="bg1"/>
                </a:solidFill>
              </a:rPr>
              <a:t>som kan och vill opereras</a:t>
            </a:r>
          </a:p>
          <a:p>
            <a:pPr algn="l"/>
            <a:endParaRPr lang="sv-S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CC0AE92-BE98-4ED6-AA1C-F42CAC1A6554}"/>
              </a:ext>
            </a:extLst>
          </p:cNvPr>
          <p:cNvSpPr txBox="1"/>
          <p:nvPr/>
        </p:nvSpPr>
        <p:spPr>
          <a:xfrm>
            <a:off x="5383364" y="1400043"/>
            <a:ext cx="4117960" cy="3958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sv-SE" dirty="0">
              <a:solidFill>
                <a:srgbClr val="FF0000"/>
              </a:solidFill>
            </a:endParaRPr>
          </a:p>
          <a:p>
            <a:pPr algn="l"/>
            <a:r>
              <a:rPr lang="sv-SE" dirty="0"/>
              <a:t>Farhågorna inför start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Remittenter som vi inte har kontakt med så att det blir fel: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>
                <a:latin typeface="Arial"/>
              </a:rPr>
              <a:t>Patienterna får vänta länge i hemregionen för utredning, OBS VGR Skåne - kö trots att gyn hittat palpabel skada: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Patienter som skickas med fel förutsättningar och förväntningar 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latin typeface="Arial"/>
              </a:rPr>
              <a:t>Patienter med funktionella/degenerativa/  maligna orsaker till anal inkontinens kommer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Patienter som borde remitteras remitteras inte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pga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okunskap: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400" dirty="0">
              <a:solidFill>
                <a:srgbClr val="FF0000"/>
              </a:solidFill>
            </a:endParaRPr>
          </a:p>
          <a:p>
            <a:pPr algn="l"/>
            <a:r>
              <a:rPr lang="sv-S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323DF95-F8FA-4513-C69B-8C71C755AC37}"/>
              </a:ext>
            </a:extLst>
          </p:cNvPr>
          <p:cNvSpPr/>
          <p:nvPr/>
        </p:nvSpPr>
        <p:spPr>
          <a:xfrm>
            <a:off x="4546744" y="5491103"/>
            <a:ext cx="579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/>
              </a:rPr>
              <a:t>REMISSMALL! </a:t>
            </a:r>
            <a:endParaRPr lang="sv-SE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518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A0563-8AEB-E5F1-8222-73DA0F8F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ligger remissmallen då? </a:t>
            </a:r>
            <a:br>
              <a:rPr lang="sv-SE" dirty="0"/>
            </a:br>
            <a:r>
              <a:rPr lang="sv-SE" dirty="0"/>
              <a:t>Googla om du glömmer sökvägen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B5D039-28C4-C981-ED39-6CF30D2D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https:/www.sfog.se/media/338110/remissmall-nhv-sfinkter-fistel-ds-us-linkoeping-220817.docx</a:t>
            </a:r>
            <a:endParaRPr lang="sv-SE" dirty="0"/>
          </a:p>
          <a:p>
            <a:r>
              <a:rPr lang="sv-SE" dirty="0"/>
              <a:t>Länk till SFOGs hemsida</a:t>
            </a:r>
          </a:p>
          <a:p>
            <a:r>
              <a:rPr lang="sv-SE" dirty="0"/>
              <a:t>Finns även på NHV-klinikernas hemsidor</a:t>
            </a:r>
          </a:p>
          <a:p>
            <a:r>
              <a:rPr lang="sv-SE" dirty="0"/>
              <a:t>Patientinformation inför besök: vill patienten säkert utredas och opereras?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73467C-2EAD-206E-9903-39C516B2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607-E17E-43E4-9F77-BB18743DA578}" type="slidenum">
              <a:rPr lang="sv-SE" smtClean="0"/>
              <a:t>4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D15A46-7F58-715F-326A-F74D556B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4501443"/>
            <a:ext cx="11892471" cy="9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amwork bilder – Bläddra bland 3,676,182 stockfoton, vektorer och videor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45" y="2883236"/>
            <a:ext cx="3359867" cy="2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med rundade hörn 10"/>
          <p:cNvSpPr/>
          <p:nvPr/>
        </p:nvSpPr>
        <p:spPr>
          <a:xfrm>
            <a:off x="5112983" y="332868"/>
            <a:ext cx="1337693" cy="691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TEAM-BESÖK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5112983" y="1351868"/>
            <a:ext cx="1337693" cy="723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OPERATION?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3000467" y="1319864"/>
            <a:ext cx="1063676" cy="74814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Uppfyller inte kraven för en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sfinkterskada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/fistel inom NHV 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5123617" y="2459014"/>
            <a:ext cx="1337693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814731380"/>
              </p:ext>
            </p:extLst>
          </p:nvPr>
        </p:nvGraphicFramePr>
        <p:xfrm>
          <a:off x="3607256" y="3541221"/>
          <a:ext cx="4370417" cy="305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med rundade hörn 2"/>
          <p:cNvSpPr/>
          <p:nvPr/>
        </p:nvSpPr>
        <p:spPr>
          <a:xfrm>
            <a:off x="1241865" y="1332416"/>
            <a:ext cx="1072771" cy="723041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Svar till remittent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616178" y="332868"/>
            <a:ext cx="1362251" cy="792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REMISS-BEDÖMNING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2712528" y="332868"/>
            <a:ext cx="1437442" cy="7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BOKNING</a:t>
            </a:r>
          </a:p>
        </p:txBody>
      </p:sp>
      <p:sp>
        <p:nvSpPr>
          <p:cNvPr id="19" name="Rektangel med rundade hörn 18"/>
          <p:cNvSpPr/>
          <p:nvPr/>
        </p:nvSpPr>
        <p:spPr>
          <a:xfrm>
            <a:off x="9105711" y="3283866"/>
            <a:ext cx="1340148" cy="749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 panose="020F0502020204030204"/>
              </a:rPr>
              <a:t>p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ostop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vård</a:t>
            </a:r>
          </a:p>
        </p:txBody>
      </p:sp>
      <p:sp>
        <p:nvSpPr>
          <p:cNvPr id="21" name="Rektangel med rundade hörn 20"/>
          <p:cNvSpPr/>
          <p:nvPr/>
        </p:nvSpPr>
        <p:spPr>
          <a:xfrm>
            <a:off x="9170085" y="5676475"/>
            <a:ext cx="1427091" cy="62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UTVÄRDERING 1 ÅR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7499516" y="1374656"/>
            <a:ext cx="1166694" cy="7004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 ytterligare utredning / behandling krävs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9883631" y="1399761"/>
            <a:ext cx="997729" cy="6502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Svar till remittent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9105711" y="4443950"/>
            <a:ext cx="1342313" cy="659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UTSKRIVNING</a:t>
            </a:r>
          </a:p>
        </p:txBody>
      </p:sp>
      <p:cxnSp>
        <p:nvCxnSpPr>
          <p:cNvPr id="9" name="Rak pilkoppling 8"/>
          <p:cNvCxnSpPr/>
          <p:nvPr/>
        </p:nvCxnSpPr>
        <p:spPr>
          <a:xfrm flipV="1">
            <a:off x="4264429" y="746681"/>
            <a:ext cx="619640" cy="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 flipV="1">
            <a:off x="6617113" y="1740416"/>
            <a:ext cx="61964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/>
          <p:cNvCxnSpPr/>
          <p:nvPr/>
        </p:nvCxnSpPr>
        <p:spPr>
          <a:xfrm flipV="1">
            <a:off x="8965100" y="1761280"/>
            <a:ext cx="61964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/>
          <p:cNvCxnSpPr/>
          <p:nvPr/>
        </p:nvCxnSpPr>
        <p:spPr>
          <a:xfrm flipV="1">
            <a:off x="2035659" y="754994"/>
            <a:ext cx="619640" cy="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Rak pilkoppling 25"/>
          <p:cNvCxnSpPr/>
          <p:nvPr/>
        </p:nvCxnSpPr>
        <p:spPr>
          <a:xfrm flipH="1">
            <a:off x="5781829" y="1062607"/>
            <a:ext cx="1" cy="247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Rak pilkoppling 35"/>
          <p:cNvCxnSpPr/>
          <p:nvPr/>
        </p:nvCxnSpPr>
        <p:spPr>
          <a:xfrm flipH="1">
            <a:off x="5792463" y="2105621"/>
            <a:ext cx="2957" cy="322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Rak pilkoppling 37"/>
          <p:cNvCxnSpPr/>
          <p:nvPr/>
        </p:nvCxnSpPr>
        <p:spPr>
          <a:xfrm flipH="1">
            <a:off x="5792463" y="3269815"/>
            <a:ext cx="2957" cy="387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0" name="Rak pilkoppling 1029"/>
          <p:cNvCxnSpPr/>
          <p:nvPr/>
        </p:nvCxnSpPr>
        <p:spPr>
          <a:xfrm flipV="1">
            <a:off x="7105371" y="4180226"/>
            <a:ext cx="262763" cy="457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 flipH="1">
            <a:off x="4264429" y="1693936"/>
            <a:ext cx="723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/>
          <p:cNvCxnSpPr/>
          <p:nvPr/>
        </p:nvCxnSpPr>
        <p:spPr>
          <a:xfrm flipH="1">
            <a:off x="2345479" y="1693936"/>
            <a:ext cx="539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6864757" y="3327332"/>
            <a:ext cx="1446680" cy="659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INSKRIVNING</a:t>
            </a:r>
          </a:p>
        </p:txBody>
      </p:sp>
      <p:cxnSp>
        <p:nvCxnSpPr>
          <p:cNvPr id="34" name="Rak pilkoppling 33"/>
          <p:cNvCxnSpPr/>
          <p:nvPr/>
        </p:nvCxnSpPr>
        <p:spPr>
          <a:xfrm>
            <a:off x="8431823" y="3657109"/>
            <a:ext cx="53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Rak pilkoppling 36"/>
          <p:cNvCxnSpPr/>
          <p:nvPr/>
        </p:nvCxnSpPr>
        <p:spPr>
          <a:xfrm>
            <a:off x="9775785" y="4071957"/>
            <a:ext cx="0" cy="336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Rak pilkoppling 41"/>
          <p:cNvCxnSpPr/>
          <p:nvPr/>
        </p:nvCxnSpPr>
        <p:spPr>
          <a:xfrm>
            <a:off x="9775785" y="5199130"/>
            <a:ext cx="0" cy="415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Böjd koppling 30"/>
          <p:cNvCxnSpPr/>
          <p:nvPr/>
        </p:nvCxnSpPr>
        <p:spPr>
          <a:xfrm rot="10800000">
            <a:off x="6864756" y="531355"/>
            <a:ext cx="3389320" cy="691486"/>
          </a:xfrm>
          <a:prstGeom prst="curvedConnector3">
            <a:avLst>
              <a:gd name="adj1" fmla="val -7537"/>
            </a:avLst>
          </a:prstGeom>
          <a:ln w="25400">
            <a:prstDash val="lgDash"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7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BOKNING – uppringd för information och bokning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0F0D5E-575E-4759-B740-0CBCBCC2B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6246" y="1805599"/>
            <a:ext cx="9633754" cy="4060800"/>
          </a:xfrm>
        </p:spPr>
        <p:txBody>
          <a:bodyPr/>
          <a:lstStyle/>
          <a:p>
            <a:r>
              <a:rPr lang="sv-SE" sz="1800" dirty="0"/>
              <a:t>Undersköterska/koordinator </a:t>
            </a:r>
          </a:p>
          <a:p>
            <a:r>
              <a:rPr lang="sv-SE" sz="1800" dirty="0"/>
              <a:t>Informerar om undersökningar och förberedelser</a:t>
            </a:r>
          </a:p>
          <a:p>
            <a:r>
              <a:rPr lang="sv-SE" sz="1800" dirty="0"/>
              <a:t>Preliminära datum</a:t>
            </a:r>
          </a:p>
          <a:p>
            <a:r>
              <a:rPr lang="sv-SE" sz="1800" dirty="0"/>
              <a:t>Skapar en kontaktväg – minimerar återbud</a:t>
            </a:r>
          </a:p>
          <a:p>
            <a:r>
              <a:rPr lang="sv-SE" sz="1800" dirty="0"/>
              <a:t>Väl förberedd patient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153" y="1805599"/>
            <a:ext cx="468923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latin typeface="+mj-lt"/>
              </a:rPr>
              <a:t>Bedömningsbesök Linköping </a:t>
            </a:r>
            <a:r>
              <a:rPr lang="sv-SE" b="0" dirty="0" err="1">
                <a:latin typeface="+mj-lt"/>
              </a:rPr>
              <a:t>one</a:t>
            </a:r>
            <a:r>
              <a:rPr lang="sv-SE" b="0" dirty="0">
                <a:latin typeface="+mj-lt"/>
              </a:rPr>
              <a:t>-stop </a:t>
            </a:r>
            <a:r>
              <a:rPr lang="sv-SE" b="0" dirty="0" err="1">
                <a:latin typeface="+mj-lt"/>
              </a:rPr>
              <a:t>clinic</a:t>
            </a:r>
            <a:br>
              <a:rPr lang="sv-SE" b="0" dirty="0">
                <a:latin typeface="+mj-lt"/>
              </a:rPr>
            </a:br>
            <a:r>
              <a:rPr lang="sv-SE" b="0" dirty="0"/>
              <a:t>3 patienter på en förmiddag.</a:t>
            </a:r>
            <a:br>
              <a:rPr lang="sv-SE" dirty="0"/>
            </a:br>
            <a:endParaRPr lang="sv-SE" b="0" dirty="0">
              <a:latin typeface="+mj-lt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7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11200" y="1688123"/>
            <a:ext cx="9767888" cy="418382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Patienten träffar</a:t>
            </a:r>
          </a:p>
          <a:p>
            <a:pPr>
              <a:buFontTx/>
              <a:buChar char="-"/>
            </a:pPr>
            <a:r>
              <a:rPr lang="sv-SE" dirty="0"/>
              <a:t>Specialiserad sköterska som utför </a:t>
            </a:r>
            <a:r>
              <a:rPr lang="sv-SE" dirty="0" err="1"/>
              <a:t>anorektal</a:t>
            </a:r>
            <a:r>
              <a:rPr lang="sv-SE" dirty="0"/>
              <a:t> </a:t>
            </a:r>
            <a:r>
              <a:rPr lang="sv-SE" dirty="0" err="1"/>
              <a:t>manometri</a:t>
            </a:r>
            <a:r>
              <a:rPr lang="sv-SE" dirty="0"/>
              <a:t> (HRAM) 		45min</a:t>
            </a:r>
          </a:p>
          <a:p>
            <a:pPr>
              <a:buFontTx/>
              <a:buChar char="-"/>
            </a:pPr>
            <a:r>
              <a:rPr lang="sv-SE" dirty="0"/>
              <a:t>Specialiserad fysioterapeut och </a:t>
            </a:r>
            <a:r>
              <a:rPr lang="sv-SE" dirty="0" err="1"/>
              <a:t>uroterapeut</a:t>
            </a:r>
            <a:r>
              <a:rPr lang="sv-SE" dirty="0"/>
              <a:t> anamnes </a:t>
            </a:r>
          </a:p>
          <a:p>
            <a:pPr marL="0" indent="0">
              <a:buNone/>
            </a:pPr>
            <a:r>
              <a:rPr lang="sv-SE" dirty="0"/>
              <a:t>     med fokus tarmfunktion och symtom 				30 min</a:t>
            </a:r>
          </a:p>
          <a:p>
            <a:pPr>
              <a:buFontTx/>
              <a:buChar char="-"/>
            </a:pPr>
            <a:r>
              <a:rPr lang="sv-SE" dirty="0" err="1"/>
              <a:t>Urogynekolog</a:t>
            </a:r>
            <a:r>
              <a:rPr lang="sv-SE" dirty="0"/>
              <a:t> och fysioterapeuten tillsammans</a:t>
            </a:r>
          </a:p>
          <a:p>
            <a:pPr marL="0" indent="0">
              <a:buNone/>
            </a:pPr>
            <a:r>
              <a:rPr lang="sv-SE" dirty="0"/>
              <a:t>     Anamnes, klinisk undersökning, </a:t>
            </a:r>
          </a:p>
          <a:p>
            <a:pPr marL="0" indent="0">
              <a:buNone/>
            </a:pPr>
            <a:r>
              <a:rPr lang="sv-SE" dirty="0"/>
              <a:t>     </a:t>
            </a:r>
            <a:r>
              <a:rPr lang="sv-SE" dirty="0" err="1"/>
              <a:t>transperinealt</a:t>
            </a:r>
            <a:r>
              <a:rPr lang="sv-SE" dirty="0"/>
              <a:t>, </a:t>
            </a:r>
            <a:r>
              <a:rPr lang="sv-SE" dirty="0" err="1"/>
              <a:t>endovagionalt</a:t>
            </a:r>
            <a:r>
              <a:rPr lang="sv-SE" dirty="0"/>
              <a:t> och endoanalt ultraljud			60 min			</a:t>
            </a:r>
          </a:p>
          <a:p>
            <a:r>
              <a:rPr lang="sv-SE" dirty="0"/>
              <a:t>Om </a:t>
            </a:r>
            <a:r>
              <a:rPr lang="sv-SE" dirty="0" err="1"/>
              <a:t>op</a:t>
            </a:r>
            <a:r>
              <a:rPr lang="sv-SE" dirty="0"/>
              <a:t>:  information, operationsplanering-, anmälan, och narkosbedömning samma dag</a:t>
            </a:r>
          </a:p>
          <a:p>
            <a:r>
              <a:rPr lang="sv-SE" dirty="0"/>
              <a:t>Om inte </a:t>
            </a:r>
            <a:r>
              <a:rPr lang="sv-SE" dirty="0" err="1"/>
              <a:t>op</a:t>
            </a:r>
            <a:r>
              <a:rPr lang="sv-SE" dirty="0"/>
              <a:t>: information, fysioterapeut gör behandlingsförslag att ta med till hemortens FT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mAT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43x/4s/syI6bprE30gIaUD5YR356F+enbqe2eU8JeML3RpFt7x5bywJ5DMWki91J6j2P4U7Aeu0VBYXdtfWkd3ZzJNBIMo6ngip6QBRRRQAUVHcSrDEZGyewA6k+lUZJp5vvN5a/3UPP4n/CgC7NcQw8SSAH+6OT+VV3vXP+qhP1c4/Sq6IqfdUD196dQArS3Lfem2+yKB/PNNwx+9LKf+2h/pS0UASWkkiXCxs7Ojg43HJBHvV+s63GbyL23N+mP61o0AFFFFABRRRQAUUUUAFFFFABRRRQAUUUUAFFFFABRRRQAUUUUAFFFFABRRRQAUUUjusaM7sFVRkknAA9aAFrC1bVHmd7LTn24O2a4HIT1VfVvfoPrxUOoalLqOYrNnhs/wCKYcPKPRfRffqe3rUEaJHGscahEUYAAwBQBWutNsrqwNjNCDD1HPzA/wB4Hrn3rz/XNJuNJuhHL+8hc/upgOG9j6N7V6LcJKSJIWw6/wABPyuPQ+n1qK4htdUsXt5490bfK6HhkYfyIppgcT4S8RXXh+93Luls5D+/gz/48vo38/yNexafeW1/ZxXlpKssEq7kde4rxDWtMn0q9NvN86NzFLjh1/xHcVreBfEjaDfeTcOTp07fvR18pv749vX8+3LaEewUUiMrKGVgykZBByCKWpGVtSX/AEbf/cYMfp3/AEqrWmQCCDyDWWFMTtAf4Pu+69v8PwoAWiiigAooooAlsF3XMj/3VCj8eT/Sr1VdNH7hn/vuT/T+lWqACiiigAooooAKKKKACiiigAooooAKKKKACiiigAooooAKKKKACiiigAopGYKpZiAAMkntWHea602YtJVZexuXH7pf93++fpx70AaepahbWEQe4c7mOEjUZdz6KO9c/dy3OpOGvQEgBylqpyPq5/iPt0Hv1qFPLjut00ry3Uo5ll6v/sg9B/uirFADYpI5U3xsGX1FR3Ecm4TQN+8UYKk/K49D6fWmzwsrm4t8CX+JegkHoff0NSwSLNEJEzg9iMEHuD70AEEqzR71yOcEEcqe4PvUVwjRv9qhUlgMSIP41/xHb8qS5VoZPtUak8fvVH8S+v1H8uPSrCsrKGUgqRkEdxQBS1WxttY00wu3ysN0Ug6o3ZhXm95bzWd1Ja3C7ZYzhh2PoR7GvTV/0e68v/llMSV/2X6kfj1+uax/Guk/bLP7dAubm3U5A6uncfUdR+PrTTEWvhZ4gLr/AGDdyZZFLWjE9VHVPw6j2+ld/Xz/AG80sE0VzbSbJomEkbjsR0Ne3+G9Vi1nRrfUIsKZFxImfuOOGX8DQ0Bo1U1JPkWcdU+9/unr/jVukdQyFW5BGDSGZtFMgz5S55OMU+gAoJwM+lFI4yjD2NAF6xXbZwj/AGAamqO1ObaIjug/lUlABUEt3DGxTcWYdQoJxTb+VkjEcZw8hwD6DuaqKoVQqjAFAF6G5hmbarEP12sMGpqy3XcBg7WByrDsav2kvnQBiMN0YehHWgCWiiigAooooAKKKKACiiigAooooAKKKKACiiigAqlrt/8A2Xo91qHkNP8AZ4zJ5anBbHvV2kZVZSrKGUjBBHBFAHmOn+J/7bv2g1pljV2/0eJTiD/db+83ueD2Arp+nFcf458ISaS0l9p8bS6a3LoBk2/+Ke/b6c1D4b8TtahLXUnaS36JP1ZPZvUe/UU2gO0kRJIzHIoZT1BqurPauI5mLwscJIeqn0b+h/OrMbrIiyRsrIwyrKcgj1FDqroUdQykYIPQikAtVpf9HuBMP9XKQsg9G6Bv6H8KIGaGQW0jEg/6pyeSP7p9x+o/Gp5EWSNo3GVYYI9qAHVWt/3Fw1t/AwLxew7r+BOfx9qfZuzRGOQ5kiOxj6+h/EYNNvwRD5yjLQnzB7gdR+IzQBJcRCaFoydpPRh/CR0P50WspmhDMNrjKuPRhwakBBAI5B5BqBVaO9bCnZMu4+zDj9Rj8qAOA8Vab/ZurMsa4t58yReg5+ZfwP6EVu/CrVvsusSaXK2Ibwbo8ngSqP6qP/Ha0fF9h9u0WQouZoP3sfqcdR+Iz+lefW1xJbzQ3ls37yJ1ljPuDkVW6EfQNFV9Nu4r7T7e9hOY541kX6EZqaZtkTt6KTUjMuD/AFKn15p9NhG2FB6KKdQAUUUUAWtNbNqE7oSp/Dp+mKs1n2TeXdFf4ZR/48P/AK38q0KAM+7O69b/AGFCj8eT/SmUSc3M/wDv/wBBRQAVLYNtuXj7Ou4fUcH+lRUIdtxC/o+D+PH+FAGnRRRQAUUUUAFFFFABRRRQAUUUUAFFFFABRRRQAUUUUABAIwRkV594x8C5L3+gxhW+9JadAfdPQ/7PT0xXoNFAHiGh61eaPM0W1ngDESW7/KVPfGfun26fzrvdM1C11K2FxaSb16MDwyH0I7Gr/i7wnZa6hnjxbX4GFnVeG9nHcfqK8vnh1bw7q2yRWtbpRweqSr7dmX+Xsae4j0e4iWaIoSVPVWHVSOhFJaytIhWQBZUO2QDpn1HsetZnh7XrfVU8pgIbtRloieGHqp7j9RWhdAxOLtQTtGJAO6f4jr+dIYSfur6N/wCGYeW3+8OV/TcPyqxUN4pktWMfLAB0I9RyP5VJG6yRrIv3WAYfQ0ARafxbCM9YyY/yOB+mKnpFVVLbVA3Hcfc0SOsaNJIwVVGST2FAEF8xMQhX78x2D2Hc/gM15vrVmNP1a5s1GI0fMY/2DyPyzj8K9HgyzNdzfINuEDcbE65Puep/CuP8cxO11bagU2pMpjUY5wvIJ+uT+GKaBnY/Ce++0eHHs2bLWkzIB/sN8w/mR+FdTfnFlMf9givNvhHdeVr11aE4Fxb7gPUo3+DGvTLiPzoJI843KRn0oYFCioLi4MLCN4n8487R0x659KjW9/v28g91IakBboqv9tt8dZPp5bf4VFJdSvxEnlj+8/J/L/GiwFuXITcv3kO4fUVqIwZQw6EZFcy3nEErcSh8cEtx+XSuhsZVms4pEGAV6ehHBFAFKTi5nH+3/wCyiinXI23snuqt/Mf0ptABTJuIiw6r835c0+kYblK+oxQBqDpRUVm260ib1QfyqWgAooooAKKKKACiiigAooooAKKKKACiiigAooooAKKKKACs/XdHsdasTa30W5eqOOGjb+8p7GtCigDxLxHol/4d1FI5XYqW3W10nG7H8mHcf0rqvCmtf2pbtDcbRdwgb8DAdf7w/qK7DxVa2N34fvI9RA+zrE0hbuhUZDD0IrynwIsr6/EwyNsDmT6EAY/PH5U90I7q0Rod8OD5anMZ/wBk/wAP4fyxUjPFEoVmSMdgSBWdr+vafotp511JudiVjhTl5GHUAfzJ4Fedax4h1fWpf3kptLfosEDEcf7TdSfyHtXTh8HUr/Dt3ObEYunQ0lv2PTpdSs0by1mSST+6jD+fQfnTGkVpFe5dXccxwRfNg+p9T7nAH6186QeJg1+8cmjW5tV1Q6bvW8Vpy/mbN/lFclc89c4ye1d/p4vNMkMmnXEto2ckRn5W+qng/lXV/Zt17k7v0OZ5jytc8LL1ueoiKS4YNcgKgOVhBzn3Y9/p0+tZPj2HzNB83HMUyN+fyn/0Ko/DPiZdQkWxv0S3vcfIV+5N/u56H/Z/LNX/ABYm/wAN3w9It35EH+ledOnKnLlktT0KdSNSPNF3RyngGbyPGOnN2d2jP/AkP9cV7PXhfht/L8SaW/TF5EPzYD+te6VLKRz96xbULhm6hgo9gAP8TUVaGsWuZUmhYCRztYN0IA6/WqPk3Q/5ZIfpJ/8AWoAbRTxBdH/lnEPrIf8AClW0uD96WNf91Sf60AR1raCc2TdwJWx+f+OaorZJ/wAtJJH9s7R+laOkoqQPsUKhkO0D2AH9KAG6guLiJ/VSv9R/Woqtakubbf8A882Dfh3/AEzVWkMKKKKALWmn/RtvdGK/rx+mKs1RsG23Lx9nXcPqOD/Sr1ABRRRQAUUUUAFFFFABRRRQAUUUUAFFFFABRXGfGDxLe+FfDFrqFje6fYPPqdraSXV9GXhgjlkCs7AMucA+orJ8BeKvEniSbW9Ps9U0LVUsJbXyNZtbaRLaVXyZo9u9t0iKvUNj51zjBFAHpNFFFABRQeBXm3jzxkbkvpOiyt5ROya4j6yHpsjx+pHXoPWmkBF8R/Ew1CU6LprGS3VwJ3TnznB4RfUA9fU8dqqefD4M0MXV3GJby6yPLVuS4Hyp/ugZyf8A61T+HdGg0a0fV9W2RvFGXCnpAgHJ/wB7H5dBXn+s6pceItae+lDLF923iP8Ayzj7fiep/wDrV2YLC/WJ2+ytzjxmJ9hDTd7DJJLrUtQlvrx/MuJTliBwPYDsK2tO08sR8tJo9gWI+Wuu0+1ihKRsu6VlJSMEbnwMnANe3WrRpR5Y6I8mjQdR80tzyqH4V6rPd3S7dAhjuNXbUF1FIGN/EplEmxWwADgbc5xgng16dcaQdpO3FXLzUPs0sVvGskmoJ80lnbyLsT+75spHy8fwjk+4qvpcupPfXlqTaCT7P9qJVpGRCHxsbexwGG7kAY29K8qOK5ZaHpTw3NHU57ULDblTuBBBDKcFSOhB7EV0Fnqz6l4U1KG6I+2W1uyykcbwVO1x9cHPuDTtajiI3oQVIBBHQg1y11c/Y5XZTgTwyWzj1DDI/wDHgPzNdWJgq9Hm6o4MNVdDEKHRi6Ln+29Ox1+2Q/8Aoxa94rwzw0nmeJdLTrm8iP5MD/Svc68SR7yKepffg+rfyqCp9S6weu8/+gmoKkYUUUUANkYqh2jLdFHqT0rSt4xDCkY/hGM+tUrRPMugf4Yhk/7x6fp/MVoUAI6hkKtyCMGsuPcq7G+8hKn8K1aoXqeXch/4ZBj/AIEP/rfyoAjooooAQt5bpN/cbJ+h4NalZZAYFT0Iwau2EhktU3csvyt9RxQBPRRRQAUUUUAFFFFABRRRQAUUUUAFFFFAGP4q8P23iG3sYLqWSNbPUIL5dgHzNE+4Kc9iRzTPGk2qWXhqabQtiXUbxlV8jzMrvG4BQepGeecdcVt0UAVkv7N9Rk05bmI3kcYkaHd84Q8BsemR1qaaSOGJ5ppFjjQFmZjgKB3JrJ8WWGkXOn/a9UlNobTMkN5G+yW3b1Rhzk9MchuhB6V454k8aaxfTRaZrDf6AXCW9zGmxbhs/KZ1ziNvb7mecg8B2A6jxp4vm1hzpmk+Ytkx2FlB33J9AOoX9T9Ks+GfD66dGL28VXuwpKoOViGOg9T7/lU/hjQI9MQXFxtkvWHLDkRg9l/qe9aOs38Gl6Tdahc/6q3jLsP73oPxOB+NPfRCbsrs4H4p699oNvoNq2FZVnu8H15RP6n8KxtCsS7LxWJpazX949zOS0sr72Oc8+n4dPwr0Pw/Y4lit0VvOlUlTsyEAH3m9s4+tfSxisJQUOvX1PATeKrOfToX9JtQJRaQ4N00ZdQVJVfQtjoM/nWZ418aab4alTSLO4Nzq7bY766hjUtbx9T7b+eF5x1PbOF45+IH2G2fw/4Wu3klXKXeqZBOe6xHpnr83QdB7cV4J8Lah4q1U2NgfJgiO+8vH5WBTzkk/ec9h+J4r43H5vKVX2OHXNI+swWVxjT9rXdketaNd2d3bwWvhsR3sswLLhzhP70krdRz1zyTW/HZxafZyaev+mNdbjqN2W27jjG0Acj0C9hnv1botrpui6VbWPhyK3i05QRNOQTLORnnPG4kknfn6e1G9uobW3FvbqI41HCj/PJ969fDUJSs5HkYmtGN1HYra1cryq4AHAA9K43WpPNubOEZ+a4Dn6KCf54rS1G83EktwO5qo1q8YguplKyToZEU9ViJwpPoWwx+m2vVxMlRoNdXoePhoOviU+i1NzwDD5/jHTl7I7SH/gKH+uK9nrzD4RWnm65d3hGVt4AgP+05/wAF/WvTZGCRs56KCa+fZ9GihdP5l2392MbR9Tyf6U2mxZ8sFvvH5m+p5NOpAFI7BULHoBmloUBp4UPQvz+AJ/pQBdsojFbhW++fmb6mpqKKACoruLzoGTOG6qfQjpUtFAGUjblyRg9CPQ9xTqkvo/Kl88fcbAf2PY/0/Ko6ACptObE0sfrhx/I/yFQ0RSLFdxsxIBVlPH0P9KANOimpJHJ9x1b6GnUAFFFFABRRRQAUUUUAFFQ3zNHZTuhwyxsQfQ4rxH4S6z4u1Y+D761v/GN+LyES642rWSR2IiMLHdC+xSW8zZt2k5BOeKAPdKKqaPaz2WnQ211fzX86A77iZVDSEnOcKAB14AHSrdABVXVdQtNLsJL29lEUMY5PcnsAO5PpUt3cQWlrJdXMixQxKWd2PAArxvxXr114j1NWVZBbq221tx1yeNxH94/oOPWmkAviTXNQ8TakiCNxFvxbWinOD/eb1b36D8yel8PeH7fT7ZjdJHcXMyFZSy7lCnqgB7evrTvDGhppUHmzbXvJB87Dog/ur7ep71o3TMzLbRMVeQZZh/Avc/XsP/rUNgYEdrqWjTNJoaveaPGSG08sN6Hv9nZv4R/cJxnhSMYPKfFbxLaanp1jpemXHmLNIZblcFXj2nAR1PKtuySCM/LXqMaLGixooVVGAB2FfPnjVo9c8Z6hrdpcC2kV/KinAyrxpwN6/wAQ4J9Rngiu/LKXPXUmtI6nDmFTlo8vV6HSeEbQB4d0bO0jhEVRkkn/AAHP4VS8eeLmSCbw3od68kW5l1C+U4Mrd4o8dFHQkfQdzVrwhBq/iHT9Q0W2uf7I1GSErGznCT4AJjhf+8QSWP3lBHHeuW0TwjqV5r76LdQS6clqQLt2UBkGMhEzwzsBx2xz0rz8/wAbiKtRUKC36no5LhaFKHtaz26fqN8FeFb7xNeNFbZttOtv+Pu72ZEQxnag/ifHQdup9D7fpFrY6PpFrZ6bBLYWESsfszY3zMf45T1JI5x+fTApWC6fpOm2dvb2qWqWqFYYEkLLGT1Y/wB5yOrfWsvVNZ3E4atcqyZYePdvdmOZZq6z8jU1TVBgqpAA6D0rmNQvyxOWqheagzuFXczMdqqoyWPoAOprovD3hG7kdL3WrUNFwyWfmAEn/pp2/wCA5+vpXvzlSwkby37HgKNTFStDbuReEdAfWJV1C/Qrpyncitx9oI/9k/n9OtTWbz+0NVuLtfuM22P/AHBwP5Z/Gux8Zal9i0kWsXyT3K7Ao/gT+I8fl+Ncfommyatq1tpsWR5zYcj+FB94/l+pFeHWryrz5pHtUMPChDliemfC3T/snhhbl1xJeyGb329F/QZ/GupmTzIXj6blIzSQRxwwpDEoWONQqqOgAGAKS5JFtKR1CHH5VznQYsV8mB5kboP7+Mg+/HNWY5EkG6N1ceqnNZsXESf7o/lQ0UbHLRqT645p2Fc0pJI413SOqD/aOKZbXEU13CkTMW3Z5UjjBz1qgkcanKooPrjmrOnKW1KDH8O5j9MY/rQFzeooopDCiiigBGUMpVgCCMEHvWbLGbZwjZMZOEY9vY1p0jqrqVZQyngg96AM2iP5rqMD+EMx/lUzWTKf3MuF/uuM4/GmpbT27MwKzh/vcbWH09qBobcRxv8AeRT+FVdskf8AqbiaPHbfkfkc1bd1YkDg9wRgiq0nes2dUEiP7dfR/wDLSOQf7S4P6U5dcdf9dbD6q3/1v61XkqrJ1qeZo2VGEt0bMeuWbD5llT/gO7+VWY9TsJDgXUQPox2n9a5KZVJ5AqtJuHR2A9Dz/Ol7VlfUYvZnfo6ONyMrD1BzTq82aaSJsrjPqpKmnrr19Ap23lwpHQN84/XNCrol5dP7LPRJUWSJo3GVYFSPY1m2el2ui+F00fSYJo7aztPItoopP3gVVwqqzHr6Enr1riD4+1K2bDx2tyo68FW/T/CpoPitpyELf6ZdRerRMHH64q/aw7mUsBXj9m5reEjrml+DzPc6VqE92Z2kNhNdrJLFGSPkSQswfA55YZOegwK3tH1rT9WtWuLGff5bbJY2UpJC/wDddDyp9iKwbH4leDrr5f7WW2c/w3CMn69P1puqQ6Prk66lpepxQ6ii7Y72ylUvt/uuORIn+ywPtg81aknsc86U4fEmjF+KetPPcx6LC2IowJbjH8TH7q/QdfxFVPAWmKwbVplyclIAe3Zm/p+B9a4zxLq13a+Jr+HX0jinMwWO6jBFvKdi4HPMZPHyt+BNetadbraafb2q9Io1X8hzVPYyJnZVUsxwoGSfQVDZKxRriQESTHcQf4V/hH5fqTT7iLzovLJwpI3e4z0/GpKQzJ8X3p0/w3fXKnDiF9p9DtP9Aa+eLm9ezhjht2Qzt8qgjOOPvH2HX64Fe2fFq4MXhK/POFjQH/gcij+Sn86+fyXiMt3eIYpW6oRyq9h9f6mrr5g8Dg5yp/HJ2Xl5hQwSxeKip/DFXfn5HoHgD4jaxoFvFoIht7+JizWzTjDQOc5kz3GT06nOAa2bfVnVRcXTCW8YszyE5JLdST69OfwHFee6DCbWN7q6VBcyHJP/ADzXsuf89a67Q/D2va5ta1tDFbn/AJeLjKJj27t+A/GvSyvBPC4ZTxcveffp5HnZljFXxDjhY+6u35li91pnyS9S6Ho2s+IGD2sXk2pPNzMCE/4COrfhx712Xh/wHpOnlZ78nUrkc5lXEan2T/HNdaOAAOAOgrSvmaS5aK+ZlSy6UnzVn8jE8N+GdN0QeZEpuLsjDXEvLfRR0UfT8c1qaheQWFnJdXL7Y0HPqT2A9Sah1fVLPS4PMupMMfuRry7n2H9elcBreq3WrXAkn+SND+6hU8J7n1PvXkylKb5pO7PUjGMFyxVkQ6rfS6hfS3tx8pb7q54jUdB/nvmvSPhjoLafYNql3GVurtRsUjmOLqB9T1P4elc98PfC7anOmq6hHiwjbdCjD/XsO/8Auj9T7dfU6lsaCmzbvJfb97acfWnU2aRIozJIcKKQzBhsh5abbiXbtGBgZ/PFONiuOJ5gfXg/0qxCCsSgjB9PSn0AZ7wXEZ+4JR6pwfyP+NaWiW5SI3Mgw8oGB/dX0+tMIZ3WKPh27/3R3NaUaLHGsa8KowKAHUUUUAFFFFABRRRQAUUUUARzwRzD515HQjqKzrm1ljBIO9fetWik1cuM3E5uTg4YFT6Gq0ldHc2ccqnaAPY9Kx7uxZDxlD6NyD9DWUos7aVeL3MqWqstXLmOSM/vFI9+351TlrFnoQZTuPyrPueh5rRuPpWbc4INZs6YGDqQznKg1zt9Gpz94fQ10Wod+awL3vxUM6InO31vnO1/zFYdxHdQv5kLMjDo0b4NdJed6yLrvU3ZtGKZv+CL2S90e8i1SVrlxKQ32g7i6FRwc9RwRXsiWGpaKiy6ETe6fgE6dNJ8yD/phIen+43y+hWvBfDD/vLmI9CA1dvo2sahBbhbe9mjaP5Soc4x246V1wxFoq6PAxWAvVlys9W0jVbLVI3a1kYSRHbNBIpSWFvR0PKn9D2Jq9Xk97rOoXcsdzJtF7CMQ3kS+XMg9Mjhl9VYEH0rR074mLYhIPFVhJb9hf2wzA5/2gTmM/XI9D2rWNaDOGeDqw6Enxf1ywj+y+HZpgjXG24uGC5Kop+TJ7ZYZ/4CfWue0Xwnc+Lm3ve262NrIP8ASRDueVsZwOcccZPTJHFcx4sj1TWPEN5qoWOV72cCAB+EThYwc4wAME/jXu/hTSbXQvDlnpdq6vFbx4aUH77HlnJ9ySaywuKqTqSXLZLZjxWEhTpx11e6KGg+CvD+kFZI7T7VcL0muTvIPsOg/AV0dYeo+KNLtSUjd7uQdoRlR/wI8flmufv/ABZqdxlbZYrRPVRvf8zx+lds5Tm+aTuzijCMFaKsdvd3VvaQma6njhjH8Ttj/wDXXLav4vyDFpUX/beVf/QV/wAfyrlLiWSaUz3Ezyyd3kYk/melSWVpdXzD7LFuT/nq/wAqD8e/4ZpWHcjuZpJpXuLmZpJG+87nJP8An0rqPCXhVryRLzVo2jthytueGk/3vRfbqe+KsaDodrZSLPN/pNyOQ7D5UP8Asr2+vWuptJKAOitSoiVEUKqgBVAwAPQVNWfZSdK0BUjCsy/mjW8KzyogUDYGOPqf6Vp1z18f+JnOsjAyZGP93HGKALqsrDcrBh6g5pay/LXduXKN/eQ4P6VKtxcRjnbOPf5W/Pp/KnYVzW01c+ZN3LbR9B/9fNXKraYQbGNlOdwLfiTnFWaQwooooAKKKKACiiigAooooAKKKKACkdVdSrKCPQ0tFAGddafkHyTkf3WrDvNPTcV2tC/pjj8v8K62mTRRzLtkQMPeolBM6KeIlA89vbO4jydu9fVeax7rGDu/WvRb3SWwWt33f7Lf41zWq2KmQpcQFHPfGD+feuedNo9Shi4yOA1Dvg1gXueehrttW0OQ7mtpA3+y3B/wrjtVtri3bbNEyH3H9awaPTpzjLZmBed6yLrvWved6yLrvWZ1QF8ONjU2X+9Gf5iussN0NwsuCw/iHqK5Dw+f+J1GPVW/lXa2yjFbU1dHl4+XJPQ7Gz02OeFJY8OjDKkdxWX4wXT9GsI5dRRjFPKIdqruJyCTx6YBq94R1iz03dBqlzFb2jHKSysFVG/u5Pr29/rSfE7w3q3iv+z5tBEN1a2sTSlRJhnaTAUgHrwp/OrrwlCm5QV2ebRxClVUZuyOPWPQ5LKQaLJi2gO90O7EZPRQD0HXAHFc/cajfIWjhuZ4Ij1RXIDfUd639O0u40vQlsbyBoLqWZ7i4Ruo52op/wCArn/gVYmq2+0kgVjGMuRSlozujWjKTgtUMTxTeWeFmnjl/wBl1yf0q7B4yE2Fa08od3zu/wDHeP51wV2GGpTbv736VdtegpfWKkdEzsWWYeSUmv0PXvDmo+Hbsp5lwjz9vtBwM+wPFdpC3A9O1eA2vavVPhteSTaRJbyMW8iTamT0UjIH55rqw+Jc3yyPJzDLY0I+0pvTsdtA9aNs/I5rJgPNaFueldh4xu2b9K2IW3IKwLNulbdo2U/CkxonrIZY7gO8iK6uxYBhnjoP0Aq9qEhSDy1OHk+Ue3qfyqoAAABwB0pDK5sof4DJH/uucfkajks9qMftMoGPRc/yq27BcdSScAAZJNWbW1bcJZ8ZHKoOi+59TQBYtY/Kto4woXaoGB24qSiigAooooAKKKKACiiigAooooAKKKKACiiigAooooAKjuIYp4/LmjWRfRhmpKKAOe1Lw1HIC9nMYz/cflfz6j9a47W9OubYMl3bnZ6kblP416kehrJvh94YyD1rOVJM6aeLnDfU8Q1fw/Y3GWi3QOf7nI/KuP1bw/fwbmiVbhf9jr+Ve66to1jcEkR+S5/ij4/TpXK6l4fu4yTAyTL6fdaueWHaPUoZmur+88d0SOSPWkWRGRlViQwweldhayVJrkMkNxGk8JjkwT8y4OKzQ5jbjpWcfdNcRJYjUtXz+ZrmkQk8IZrgezIoVT+BfP1FekWnjjwxZakf7V1CWC8X7PNKPKJTiEkDP1kzXkr3Q/4SOwyelrcf+hRVieK5mk1S+lOcNHGAfpCg/pRisXKjTUoq7OLD4FVajjI9C1KcTTSSCUSgkAP2YAAZ/SuZ1YjmrP2oLaIueigVjahcbzgVpVqXHhaDjI53WIttykw6MNp+op1r0q7eRedbsvfqv1qla9BXFI+iw87xt2NS17V6b8MomXTbmY9HlCj8B/8AXrzWxR5JEjjUu7EKqjqSe1ez+HbAabpNvZ8FlGXI7seTXRg4XnzdjzM5qqNFQ6s2YOorQtqz4eorQtq9M+YNWz6Ctyy6Vh2fQVt2XSkykivO3mXUjdk+Rf6/r/KkJABJ4A60T/uZmEnyqzFlY9Dn3ogjNy44Pkg5Y/3vYUgLNhDhRO4/eOOM/wAI9KtUUUAFFFFABRRRQAUUUUAFFFFABRRRQAUUUUAFFFFABRRRQAUUUUABrNvl61pVUvkyCaAOdvcKCzEKAMknoBXnFz8SdAGoPbrHdvCrFftCICp9wM5xWr8dNZbSvDK2MDlbjUXMWQeRGOXP8h+NeFRcfhXHiMTKEuWJ9JlGTU8TRdats9v8z1S91Kz1i/luLWZJ4FVY1+g5PB6ck/lVGbTrST/lnsPqpxXE6ezxyiSKRo3H8SnBrq9O1KZlC3Cb/wDbTr+IqqeJjPSaObGZTVwz5qMrr8f+CZeoaN/xUtgsNwQWtrj7w9Gi9K6XSvC2t3WmLJCtnOm8gK0ihtuw9m7ZH51m3UiP4l0pkYHMFyP/AEUf6VgeMGkj13CSum+2UjaxH8bj/CoxsoUaXtLXOfB1K06ns27eqJb3TNWjldJrOUOD8wAzgkZ7fWs+SxvgebO4/wC/ZrudLlafSrC4ZizS2UDEk5JPlKD+oNSvLGn3nH0rT6vBxUriWPqKTjynALp9+x+WzuD/ANszRZ+GdYub0xQWbDcN/wA7BQB3/Wu3nvSo/dwSP7t8orNfWr+3uUniS3VoyeCCcgjkHp/kVlKnRW7O2hWxkneEUvU3/CHhSLSWF1dOs95jggfLH9PU+9ddEK43SPGcEsi29/biCVjhHVv3bH0yehrpEuppDgYUe1dNOdNRtA83F0cT7S9bf+tjZiKqeTir9t2xWPaKcgnmtuzTIFac1zn9mkaVmvStyzX5KyrGPcRW3ENqCgiQ6iiimSFFFFABRRRQAUUUUAFFFFABRRRQAUUUUAFFFFABRRRQAUUUUAFFFFABTJl3JT6KAPm/9oq6aTxta2efltrNTj3diT+gFedoPl/GvRv2j7OW3+IEN4ynyrqyTY3YlSQR+o/OvPEGY/xFeRXTVRtn6Pltlgadu3/DmhYLyK6LTo+lYWnryK6fTE6UU0cGMqBcwqfEGjsyg8XC/wDjin+ldjoGn2dx53nabb3LIAVMkYYgblyMn2Jrlr5duu6H7yzD/wAhMf6U/wAVXFxbW9u8FxLEplKsEcjOVJGcf7tdM3yU3JrY+cv7Sry33N/WrGK3vPKFukaqCiKowoUOwGB9MVnyRqoO1Qv0FVfCty9zo7ebI8jxXUiZZsnBVGH82rQkXitINVIKa6mUn7Oo49jGvl4zWBfrya6i9T5TXO6knWsJo9fCTuYU+GRlPI9Pau4+G+rvewSabcuWntgCjHq8fTn3B4/KuGuOJPrxWn8P5Hj8bWKpnEgkjYeo2k/zArKnLlmj1MVRjWwsr9NV8j2ezXpW/YxEgVm6ZbNIRgcdzXS2dvtAAFenFHxVSVi1YxYFX6ZCm1afVmIUUUUAFFFFABRRRQAUUUUAFFFFABRRRQAUUUUAFFFFABRRRQAUUUUAFFc74n8ceFfDN/FYa5rENndSxGZImR2Yxg43fKDgZ4zV/T/EGiahJZJY6pa3TX1sbq18lw/mwggFwR/DlgM+9AGnRUd3cQ2trLdXEixQwo0kjt0VQMkn8K5vw58QvBfiK7Fpo/iG0uZ2hM6J8yF4xjLLuA3AAjJGetAGd8afCjeJ/CLm1j3ahYkz2+By3HzJ+I/UCvmy0XepXGD0+hr7D0y+tNT0+DULCdbi1uEEkMqfddT0I9jXivxj8BPp9/L4l0eAmzmbddwoP9S/dwP7p7+hrmxFO65kfT5FmKgnhqj0e3+R5xpvUdjXV6WOBXMRDZcA9nGQfeuo0r7orlprU6Me7XJdRX/ic6Gf+niX/wBEPWuuj2viC4i026uXtlaRGSRACd27aBz/AL9ZGqH/AInGiL63Ep/KF/8AGtA6n/ZDPqhtzcfZY2m8vdjdsG/r/wABrv5IuDUtj5eU5KouXcvT+GrPw3aMLS/luxcyLId6Bdu3ehx+IAqv1FVZPH8HiecaeNHWycRSTJIsu7J3q7DGO/zH8KsRHIqMPKlOmvZbDrKrCp+93K10vymue1NOtdNOuRWDqygBielY1Ynp4KZyl2uZgPeuy+C/h6TUfEE+rSqRbWamNT/ekbqB9F/mKy/B3hu88WeIWsLFljSNd0855ES5x+Legr6O8OeH9M0HSYNNsINsUI6tyWPdj6kmooUXKSk9kd+YZgqVB0ov3pfgv+CRWVptAVEwB6VqwQiMc9amAAGAMCivQPlQooooAKKKKACiiigAooooAKKKKACiiigAooooAKKKKACiiigAooooAKKKKAPN/E2h+J7/AOMSX2iatNotsPDwhkvPsC3CO/2gny/m4DAc1t+FbfQ/BtvpXgm1muJLoQP5E08JPnMS8jZcALkne20Yx7cV1tZF9oFteeILPWZrm6MlnkxQhx5Qbay7sYyDhiCAQDxkHAoAzb+38SzeBddt9b/s65vpbS4SBNOikVWBjIVcOSS2fT2rlvAvg/UbHRfC/iDxhr91e/2FpQNvYDT0h+zO9uEcOFy8jBdy49SeCcV6lUGo27XlhcWq3M9qZo2jE0DBZI8jG5SQQCOxxQBi6V4u0S+vLaxtvtUckzNEgktJI1WRN2YiSMBwEc7fRfpUuo695FzNaHw/rV0q/KXitlaNxjsSwyKp6F4MttJ1KyvY9W1G4FnbtBFDN5RjAJJLYCAhiTywIJwM5rqKAPnj4raVBpwh1XSfDOu2sMk2ySCSGMIpIJyh38dOnSuc0jxAy/u30bU8j1WIH9Xr3T42R7vAkzqAWjniZc8c5x/WvBreVbiLdtIYHDo3VW7g1k6EW7o7fr9SUeWbv+ZsaffPqXiaHz7K4sUtbeRrdZ9ubhmKhmUqSMKOMZz8/TFbN3D9pje2xnz1MP8A32Cv9a4TVWmtrmxv4hOVt5W83yclgjIVzgckA7c4q5Ya4LqTfb6jPJ5JV2U7gRz6Ee1aqOlmckpa3Rp+G/AniyxubPU7zTfIt0RhKzyrna8bL0zzyRW39stoUDTXEcYIz8zAV1Op+I/ClroRttR16H7QtosDouXKtG5YE4/I15bLEsM8iKoG12XIHocVzYSjToxdOm7nRia06slOov0Ny91y3AK2sTzt6kbV/M1g3s011uku5gkYBJVeAB7mgkAEk4A6k1UH+nODj/RFORn/AJan/wCJ/n9OvR7KL3M1iJxVo6Hqv7OkRkfWLwRLHFtijiXGDj5jk+mcDivYK8z+AW3+y9VP8X2hM/Tb/wDrr0yqZje4UUUUgCiiigAooooAKKKKACiiigAooooAKKKKACiiigAooooAKKKKACiiigAooooAKKKKACiiigAooplxNFbwvNPIkUSDczucBR6k0AcR8cLqO38EMkjAGW4QD6Llj/KvBpo23C6tSDJgZXPyyr6fX0Ndt8TvFKeJNbWO1Y/YLQFYc/xk9Xx74AHsPeuHjP2KQQt/x7OcRt/cJ/hPt6fl6VSEWLeZJ496ZGDhlIwVPoR61I3zDB5poVQ5YKAzYyccnFOpiOe12Pdql8naUrJ/33GrH9Sa3oJvtFvDcd5Ykc/UqCf1zWZ4mtp7bUbZ54JYftFmkib1K7wHdQRnqMBeasaFIH0yJc8x7oz7YZsfpivFwL5MZVh31/r7z2cb7+Epz/rb/gFx1V1KsoZT1BGQahuZm3fZ7fBnYde0Y/vH+g71LKrNGVSQxsf4gMkfnTI44bWFiCFUZZ3Y8n1JJr2jxjZ8KeJr/wAHl7iwlUxFAsscwLCTHTPfOT29a7A/FvXGUbdL09TjvvP6ZrzGJWupVuJFKxKcwoRyT/fPv6Dt9ehMzXUjW0TERqcTSD/0Ae/qe31osM9JtPi9rkn7z7Dp0ke4jhXXOPQ7j+deg+AfG2n+LI5o4kNve25xLAxyO3KnuOcexr53uJDGEtbYKJWGFGOI1H8R9h2Hc1v+ALw6L4n0uaFmCLMsb88srnDZ9eufrSsFz6ToooqRhRRRQAUUUUAFFFFABRRRQAUUUUAFFFFABRRRQAUUUUAFFFFABRRRQAUUUUAFcX8WvElxoOiRW9i5jvLxiqyDrGg+8w9+QB9a7SvKfj7byb9JvOTHiSI+x4I/kfypoDzN9b1hbuONtUvtsitg/aXzuGOOvpn8qi1PUtQe1Jnu7q5jQhnSSZmG3uQCeoHP4VWvY3kh3RDMsbB0HqR2/EZH41JBIk0Kyx8qwyM/yqiSK6jZtlxb4Mqfd54dT1XPvxg+uKdFJDdQHjchyrow5B7giorbNtN9lbPlHJhPoO6fh29vpUrWxkuUkgLJOSFwoz5g9CO/t3oAdbxmKPy/MZwD8u7kgeme9d98LfBba3dLqupREaZE3yK3/Lww7f7o7+vT1q34F+G11fSR33iCN7a1HzLbHiST/e/uj9fpXsNvDFbwJBDGscSKFRFGAoHQAUmx2PFf2lNJnk1DQb60tZZR5U1u/lRk7QCrL06fxVT+C3haz17QNc03VbGW2uIrpJoLnyijgMmOCR8wyh4969o126tbGO3vLyeKCGOYB3kYBRuBHU+5Fcvo/jXT18SrpeqXmnJPMhW3ubaYGC4w3yjrmN+cbW4PYnpXCsLGOJ9tzavodjxMnh/Y8unc8x8W+DdZ8OyM9xD9os8/LdRDKf8AAh1U/X865FkaQ+deskcKHcse75R/tMe59ug96+tGVXUqyhlIwQRwRXFeJfhn4c1djNDCbC4zuDQgFM+uw8fliu65x2PAS8t38sO6KA9ZTwz/AO6O31P4etLJIlsqWtrGrS4+SMdAPVj2H869F1X4WeIrVibKS1vk7Yby2/JuP1rnX8E+JLNmH/CP3gLHLMib9x9yCc07gYFrB5IZmbzJXOZHI+8f6AdhV/SY2l1WyjTO5riMDHruFaMPhPxNM21NBv8AP+1EVH5mu1+Hvw91W21u21XWo47eK2bzEh3hnZx0zjgAHnr2ouB61RRRUDCiiigAooooAKKKKACiiigAooooAKKKKACiiigAooooAKKKKACiiigAooooAKyPFug2viPR3026d4wWV0kQDcjDuM/iPxrXooA8qn+EHP7jXuPR7b/BqrwfByaN3b+24lDnc223PX1xur12incLHm1h8I9MjYNfard3A7rGqxg/zNdhoPhfQdDw2nadFHLj/Wt88h/4Eea2aKLgFFFFIDjvjXZ/bfhfriBdzRW4uF+sbB//AGWvB/hI9sPiNpVvdwxzWt4JbSWORQyurxkgEHryor6c16zXUNDv7BhkXFtJER/vKR/WvkTwreNp+uaLfsdptr23dz6YdQ36Zrxcx9zEUqnmexl/v0KlP+tj6g+zat4Y+bT1n1fRh1tC2+5tR/0yY/6xR/cY7h2J4Wt3SdSsdWskvdPuUuIGyAy9iOqkHkEdwcEVbrPj0ewh1p9XgiaG6lTZMY2KrN6F1HDMMcMeQOM4r2jxyC38UeGrjVDpVv4h0mXUA5jNql5GZQw6rsBzkemK0re4t7gyC3nilMTmOTY4bY46qcdDyOK8T8F+CNb8Q6a8d5Jo1jpUPim7vg66e/8AaB8q/kkUCUsAu4qPmAPynHfNenaf4l8HwP8AZrHUtPhM92ylIxt3zO3JOBzuYj5uhJ60AdHRRRQAUUUUAFFFFABRRRQAUUUUAFFFFABRRRQAUUUUAFFFFABRRRQAUUUUAFFFFABRRRQAUUUUAFFFFABRRRQAUUUUAFfHPi2zOn6/rmnpwbe9uET2G8lf0Ir7Gr5c+M9p9j+KGtIBhZzFcD33RqD+qmvIzmP7lS7M9XKZfvXHuj6U8O3o1HQNO1AHIubWKbP+8gP9av1xnwSu/tnwv0Ri2Whha3b/ALZuyfyArs69SnLmgpdzzakeWbj2CuJPgW4nVvt2vyXDSXqXU0gtEV32MrRqDk7dm0BduAATwSc121FWQFFFFABRRRQAUUUUAFFFFABRRRQAUUUUAFFFFABRRRQAUUUUAFFFFABRRRQAUUUUAFFFFABRRRQAUUUUAFFFFABRRRQAV89ftI2nk+OrG8C4F1pwUn1Mch/o4r6Frxj9p+1/0fw/qAH3ZpoCf95Aw/8AQK4MyhzYaR25dLlxETU/Zpu/N8F31kT81rqD4Horqr/zJr1OvDf2Ybvbqmv2BP34oJ1H0Lqf/Za9yq8BPmw0H5E46PLiJIKKKK7DkCiiigAooooAKKKKACiiigAooooAKKKKACiiigAooooAKKKKACiiigAooooAKKKKACiiigAooooAKKKKACiiigAooooAKwvGvhbSvFumQ6fq4n8mKdZ18mTY24Ajr6YJoopSipKz2HGTi7oZ4T8G+G/C7SSaJpkdtLIoSSYszyOM5wWYk4z2roKKKUYqKskEpOTvJ3CiiiqEFFFFABRRRQAUUUUAFFFFABRRRQAUUUUAf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Picture 2" descr="Comparison of Anorectal Function Measured using Wearable Digital Manometry  and a High Resolution Manometry System | bioRxiv">
            <a:extLst>
              <a:ext uri="{FF2B5EF4-FFF2-40B4-BE49-F238E27FC236}">
                <a16:creationId xmlns:a16="http://schemas.microsoft.com/office/drawing/2014/main" id="{1D648BCC-5A7A-E851-959D-AF0F4225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118" y="368300"/>
            <a:ext cx="2175140" cy="24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00EFEDB-B9D7-17D7-73B7-D6EC465A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8837" y="3084479"/>
            <a:ext cx="2354491" cy="27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EFB62D0-90E9-A3D8-4174-57331DBD7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98809"/>
              </p:ext>
            </p:extLst>
          </p:nvPr>
        </p:nvGraphicFramePr>
        <p:xfrm>
          <a:off x="838200" y="1825624"/>
          <a:ext cx="10541000" cy="490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EE8A91F8-57B2-4B6C-5501-1AAA79A1D762}"/>
              </a:ext>
            </a:extLst>
          </p:cNvPr>
          <p:cNvSpPr txBox="1"/>
          <p:nvPr/>
        </p:nvSpPr>
        <p:spPr>
          <a:xfrm>
            <a:off x="181708" y="695076"/>
            <a:ext cx="3219151" cy="3170099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sv-SE" sz="2500" dirty="0" err="1"/>
              <a:t>Sfinkterskada</a:t>
            </a:r>
            <a:endParaRPr lang="sv-SE" sz="2500" dirty="0"/>
          </a:p>
          <a:p>
            <a:r>
              <a:rPr lang="sv-SE" sz="2500" dirty="0"/>
              <a:t>Fistel</a:t>
            </a:r>
          </a:p>
          <a:p>
            <a:r>
              <a:rPr lang="sv-SE" sz="2500" dirty="0" err="1"/>
              <a:t>Perinealkroppsdefekt</a:t>
            </a:r>
            <a:endParaRPr lang="sv-SE" sz="2500" dirty="0"/>
          </a:p>
          <a:p>
            <a:r>
              <a:rPr lang="sv-SE" sz="2500" dirty="0" err="1"/>
              <a:t>Rektocele</a:t>
            </a:r>
            <a:endParaRPr lang="sv-SE" sz="2500" dirty="0"/>
          </a:p>
          <a:p>
            <a:r>
              <a:rPr lang="sv-SE" sz="2500" dirty="0" err="1"/>
              <a:t>Invagination</a:t>
            </a:r>
            <a:endParaRPr lang="sv-SE" sz="2500" dirty="0"/>
          </a:p>
          <a:p>
            <a:r>
              <a:rPr lang="sv-SE" sz="2500" dirty="0"/>
              <a:t>Analprolaps</a:t>
            </a:r>
          </a:p>
          <a:p>
            <a:r>
              <a:rPr lang="sv-SE" sz="2500" dirty="0" err="1"/>
              <a:t>Hemorroider</a:t>
            </a:r>
            <a:endParaRPr lang="sv-SE" sz="2500" dirty="0"/>
          </a:p>
          <a:p>
            <a:r>
              <a:rPr lang="sv-SE" sz="2500" dirty="0"/>
              <a:t>Fissur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23EB2FB-9788-2E5B-11E9-009E9BD4B582}"/>
              </a:ext>
            </a:extLst>
          </p:cNvPr>
          <p:cNvSpPr txBox="1"/>
          <p:nvPr/>
        </p:nvSpPr>
        <p:spPr>
          <a:xfrm>
            <a:off x="8342641" y="372793"/>
            <a:ext cx="3682418" cy="2400657"/>
          </a:xfrm>
          <a:prstGeom prst="rect">
            <a:avLst/>
          </a:prstGeom>
          <a:solidFill>
            <a:srgbClr val="FFB2A1"/>
          </a:solidFill>
        </p:spPr>
        <p:txBody>
          <a:bodyPr wrap="none" rtlCol="0">
            <a:spAutoFit/>
          </a:bodyPr>
          <a:lstStyle/>
          <a:p>
            <a:r>
              <a:rPr lang="sv-SE" sz="2500" dirty="0" err="1"/>
              <a:t>Bäckenbottendyssynergi</a:t>
            </a:r>
            <a:endParaRPr lang="sv-SE" sz="2500" dirty="0"/>
          </a:p>
          <a:p>
            <a:r>
              <a:rPr lang="sv-SE" sz="2500" dirty="0"/>
              <a:t>Anal spasm</a:t>
            </a:r>
          </a:p>
          <a:p>
            <a:r>
              <a:rPr lang="sv-SE" sz="2500" dirty="0"/>
              <a:t>Levator </a:t>
            </a:r>
            <a:r>
              <a:rPr lang="sv-SE" sz="2500" dirty="0" err="1"/>
              <a:t>ani</a:t>
            </a:r>
            <a:r>
              <a:rPr lang="sv-SE" sz="2500" dirty="0"/>
              <a:t>-syndrom</a:t>
            </a:r>
          </a:p>
          <a:p>
            <a:r>
              <a:rPr lang="sv-SE" sz="2500" dirty="0" err="1"/>
              <a:t>Hyperton</a:t>
            </a:r>
            <a:r>
              <a:rPr lang="sv-SE" sz="2500" dirty="0"/>
              <a:t> bäckenbotten</a:t>
            </a:r>
          </a:p>
          <a:p>
            <a:r>
              <a:rPr lang="sv-SE" sz="2500" dirty="0"/>
              <a:t>Nedsatt rektal peristaltik</a:t>
            </a:r>
          </a:p>
          <a:p>
            <a:r>
              <a:rPr lang="sv-SE" sz="2500" dirty="0"/>
              <a:t>Förändrad rektal känsel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2B513F7-7651-C1D9-3B4E-F8732FD1F5C5}"/>
              </a:ext>
            </a:extLst>
          </p:cNvPr>
          <p:cNvSpPr txBox="1"/>
          <p:nvPr/>
        </p:nvSpPr>
        <p:spPr>
          <a:xfrm>
            <a:off x="8348202" y="3683080"/>
            <a:ext cx="3666388" cy="2400657"/>
          </a:xfrm>
          <a:prstGeom prst="rect">
            <a:avLst/>
          </a:prstGeom>
          <a:solidFill>
            <a:srgbClr val="B3F1E9"/>
          </a:solidFill>
        </p:spPr>
        <p:txBody>
          <a:bodyPr wrap="none" rtlCol="0">
            <a:spAutoFit/>
          </a:bodyPr>
          <a:lstStyle/>
          <a:p>
            <a:r>
              <a:rPr lang="sv-SE" sz="2500" dirty="0"/>
              <a:t>Patologiska toalettvanor</a:t>
            </a:r>
          </a:p>
          <a:p>
            <a:r>
              <a:rPr lang="sv-SE" sz="2500" dirty="0"/>
              <a:t>Patologisk krystning</a:t>
            </a:r>
          </a:p>
          <a:p>
            <a:r>
              <a:rPr lang="sv-SE" sz="2500" dirty="0"/>
              <a:t>PTSD</a:t>
            </a:r>
          </a:p>
          <a:p>
            <a:r>
              <a:rPr lang="sv-SE" sz="2500" dirty="0"/>
              <a:t>Tvång</a:t>
            </a:r>
          </a:p>
          <a:p>
            <a:r>
              <a:rPr lang="sv-SE" sz="2500" dirty="0"/>
              <a:t>Ångest/stress</a:t>
            </a:r>
          </a:p>
          <a:p>
            <a:r>
              <a:rPr lang="sv-SE" sz="2500" dirty="0"/>
              <a:t>Depression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3CC2B48-EDA4-E649-6B8F-3223D60E6AB5}"/>
              </a:ext>
            </a:extLst>
          </p:cNvPr>
          <p:cNvSpPr txBox="1"/>
          <p:nvPr/>
        </p:nvSpPr>
        <p:spPr>
          <a:xfrm>
            <a:off x="3815876" y="575989"/>
            <a:ext cx="3463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latin typeface="+mj-lt"/>
              </a:rPr>
              <a:t>Multifaktoriellt</a:t>
            </a:r>
          </a:p>
        </p:txBody>
      </p:sp>
    </p:spTree>
    <p:extLst>
      <p:ext uri="{BB962C8B-B14F-4D97-AF65-F5344CB8AC3E}">
        <p14:creationId xmlns:p14="http://schemas.microsoft.com/office/powerpoint/2010/main" val="208528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 tom tarm läcker inte!</a:t>
            </a:r>
          </a:p>
        </p:txBody>
      </p:sp>
      <p:pic>
        <p:nvPicPr>
          <p:cNvPr id="721924" name="Picture 4" descr="j01744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8438" y="1989139"/>
            <a:ext cx="3243262" cy="3678237"/>
          </a:xfrm>
          <a:noFill/>
          <a:ln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2395</TotalTime>
  <Words>1168</Words>
  <Application>Microsoft Office PowerPoint</Application>
  <PresentationFormat>Bredbild</PresentationFormat>
  <Paragraphs>246</Paragraphs>
  <Slides>20</Slides>
  <Notes>3</Notes>
  <HiddenSlides>2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Light</vt:lpstr>
      <vt:lpstr>Tahoma</vt:lpstr>
      <vt:lpstr>Wingdings</vt:lpstr>
      <vt:lpstr>Region Östergötland</vt:lpstr>
      <vt:lpstr>Office-tema</vt:lpstr>
      <vt:lpstr>Hur har det gått med NHV-uppdraget: Avancerad rekonstruktiv kirurgi vid anal inkontinens och  ano-/rektovaginala fistlar efter förlossning </vt:lpstr>
      <vt:lpstr>Varför blev detta ett NHV-uppdrag?</vt:lpstr>
      <vt:lpstr> Patientflöde  inom NHV sfinkter- och fistelkirurgi</vt:lpstr>
      <vt:lpstr>Var ligger remissmallen då?  Googla om du glömmer sökvägen </vt:lpstr>
      <vt:lpstr>PowerPoint-presentation</vt:lpstr>
      <vt:lpstr>BOKNING – uppringd för information och bokning</vt:lpstr>
      <vt:lpstr>Bedömningsbesök Linköping one-stop clinic 3 patienter på en förmiddag. </vt:lpstr>
      <vt:lpstr>PowerPoint-presentation</vt:lpstr>
      <vt:lpstr>En tom tarm läcker inte!</vt:lpstr>
      <vt:lpstr>Symptom-analys</vt:lpstr>
      <vt:lpstr>Bedömningens syfte – vilka patienter har nytta av kirurgi?</vt:lpstr>
      <vt:lpstr>Vårdavdelning</vt:lpstr>
      <vt:lpstr>Centraloperation Linköping </vt:lpstr>
      <vt:lpstr>Postoperativ vård</vt:lpstr>
      <vt:lpstr>UPPFÖLJNING  </vt:lpstr>
      <vt:lpstr>Vad inte Socialstyrelsen hade tänkt på inför NHV-uppdragen:</vt:lpstr>
      <vt:lpstr>Omfattning av uppdraget enligt Socialstyrelsens förarbeten: ca 80 operationer per år sammanlagt 88 är redan opererade efter 8 månader</vt:lpstr>
      <vt:lpstr>Produktion hittills sedan oktober 2022</vt:lpstr>
      <vt:lpstr>Frågor som kommit inför mötet: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Birgitta Renström</cp:lastModifiedBy>
  <cp:revision>299</cp:revision>
  <dcterms:created xsi:type="dcterms:W3CDTF">2022-01-31T12:20:33Z</dcterms:created>
  <dcterms:modified xsi:type="dcterms:W3CDTF">2023-10-12T08:51:00Z</dcterms:modified>
</cp:coreProperties>
</file>