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56"/>
  </p:normalViewPr>
  <p:slideViewPr>
    <p:cSldViewPr snapToGrid="0">
      <p:cViewPr varScale="1">
        <p:scale>
          <a:sx n="68" d="100"/>
          <a:sy n="68" d="100"/>
        </p:scale>
        <p:origin x="78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D0BD6-EF19-9640-B299-C2DC3952E57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F9DF4-AD29-FB4E-A8BD-E45F6A0A12E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449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F9DF4-AD29-FB4E-A8BD-E45F6A0A12E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2802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4C86D9-9296-5439-AD50-8E9B46010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78C4CCF-CD52-B200-8296-7080F0D02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8B2EDE-8339-1E57-6053-A0AF10313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DBE7D8-F2C6-5C09-AD38-00B018739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C0F2896-3237-4BB4-A54F-70AFF928D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940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C333C0-99FE-5A2C-17FD-26288088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C9549C3-B6D3-6F7D-6A70-1BD545ADF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04BC82-B124-7553-1718-4126F99D7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4E0C30-2B78-79A0-5AAB-2C6939AC7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6EBC9E-536A-4474-714C-7FC6F2242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961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460D78B-A42B-9C5C-A445-F3D773152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A8A354F-92BB-8CE2-C81E-48CA8E4BD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EAB8B04-F5B9-02AC-4E82-DBF78F92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7AD99B-85B3-4AD0-2554-3A3A607FB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3FC3F0-73B9-4078-AEC4-D0B615B43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385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E42042-B762-D3E4-3C28-E4D83387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734D8E-937A-5E6A-9F42-0147041C9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3D3843-C057-5C4F-8B80-6D4D4248C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A7C2A3-0A26-5256-0917-5D91A3787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D1D19E-43C1-3580-514E-FA55EEAF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87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A3DBB6-AD62-083A-64B0-91ADC9EF8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775EDB-C333-8F8B-0EDB-72BAC64D8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D42F46-52B5-CD1B-1574-539EA2DA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DCA116F-31AF-E85E-B449-D503E43A9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C00152-17F0-1571-937F-B367310C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433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2EF095-2531-E10F-FE5F-C5428FBA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70014F-0F9B-54EF-8804-EB2786760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0A4352-EDC0-2930-90FF-38E45E77F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E94071E-0974-055C-9CBF-13D0568E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36F2CD4-8B30-9774-7BEF-D23E1768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3650F2-F258-5268-4E09-C53B5E772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83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4CC5F1-B43B-3B39-33EC-B4B8FFD46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E22411-3A4F-52DD-8246-4352A07BD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6E47158-3DB0-9870-2800-71BB9075C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93CD004-3E80-0113-8248-7FBAB5FA90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9F6B592-72A4-18BD-0636-58FA008ECF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272FEAC-D8C9-409E-949C-5CB3F653F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548F887-83C9-C541-3BE9-47F94DF5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88AA1D4-1358-970B-DB30-786F44D5E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865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23768F-A9DE-2492-4AA0-38A8D995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7344A76-8265-6D43-DFBA-F3CF9416F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4B66A98-3A34-0B18-F671-43CB9E23F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40281C-D76A-9C94-514F-D31F2662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150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B733B1F-4434-2D4D-BA24-5DC3A9D9C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DA34B21-A02C-4753-89F6-C53D34976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3DCC1D8-4F88-DED1-1144-5D3B23F6F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275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CED79C-5F3D-5AC0-3519-DCEE0A32E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9BD850-2CD9-D71C-A354-5F8690A3D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C0400FA-CDE2-F9F8-C74A-8CAE611D4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ABDD6AB-4FA2-5429-3596-55FBBED67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296F3CB-E5D9-8EA9-3102-20783D96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17C5D4-CD48-C44A-ACD9-E9A86158F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70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F9161C-ECDA-9C5F-B683-1F1EA7204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E38859A-855C-FE13-FC30-F885A07AEB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6B28B91-8805-DD7B-EE4A-29A60240F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2EDC33F-BCA1-6343-392E-5A84BC966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5C6F8A-76E5-9182-F02C-8D72CADAD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D09A2A-EBE1-3AE5-485C-CB7FC3CD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803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D008B24-1075-4FC5-39DD-A7B42EBDE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42AC45-C641-9F08-6BF2-142A5D169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E0A12C-78D7-14B6-0369-2D50621B4F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E521F-014B-574C-A4EE-2E7FCCFF080F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4433F1-2693-EC47-D322-F7E023F98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4D5ACB-173C-0010-5D9C-1BC3BC7F9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E02DF-A8BD-6C4F-9CE2-6307AAAB0A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349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jamanetwork.com/searchresults?author=Jeroen+van+Bavel&amp;q=Jeroen+van+Bavel" TargetMode="External"/><Relationship Id="rId3" Type="http://schemas.openxmlformats.org/officeDocument/2006/relationships/hyperlink" Target="https://jamanetwork.com/searchresults?author=Sascha+F.+M.+Schulten&amp;q=Sascha+F.+M.+Schulten" TargetMode="External"/><Relationship Id="rId7" Type="http://schemas.openxmlformats.org/officeDocument/2006/relationships/hyperlink" Target="https://jamanetwork.com/searchresults?author=Marijke+C.+van+der+Weide&amp;q=Marijke+C.+van+der+Weide" TargetMode="External"/><Relationship Id="rId2" Type="http://schemas.openxmlformats.org/officeDocument/2006/relationships/hyperlink" Target="https://jamanetwork.com/searchresults?author=Rosa+A.+Enklaar&amp;q=Rosa+A.+Enkla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manetwork.com/searchresults?author=Sanne+A.+L.+van+Leijsen&amp;q=Sanne+A.+L.+van+Leijsen" TargetMode="External"/><Relationship Id="rId11" Type="http://schemas.openxmlformats.org/officeDocument/2006/relationships/hyperlink" Target="https://jamanetwork.com/searchresults?author=Kirsten+B.+Kluivers&amp;q=Kirsten+B.+Kluivers" TargetMode="External"/><Relationship Id="rId5" Type="http://schemas.openxmlformats.org/officeDocument/2006/relationships/hyperlink" Target="https://jamanetwork.com/searchresults?author=Mirjam+Weemhoff&amp;q=Mirjam+Weemhoff" TargetMode="External"/><Relationship Id="rId10" Type="http://schemas.openxmlformats.org/officeDocument/2006/relationships/hyperlink" Target="https://jamanetwork.com/searchresults?author=Eddy+M.+M.+Adang&amp;q=Eddy+M.+M.+Adang" TargetMode="External"/><Relationship Id="rId4" Type="http://schemas.openxmlformats.org/officeDocument/2006/relationships/hyperlink" Target="https://jamanetwork.com/searchresults?author=Hugo+W.+F.+van+Eijndhoven&amp;q=Hugo+W.+F.+van+Eijndhoven" TargetMode="External"/><Relationship Id="rId9" Type="http://schemas.openxmlformats.org/officeDocument/2006/relationships/hyperlink" Target="https://jamanetwork.com/searchresults?author=Anna+C.+Verkleij-Hagoort&amp;q=Anna+C.+Verkleij-Hagoor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E4279D-9214-75FF-4D91-A755B5205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GynOp användarmöte </a:t>
            </a:r>
            <a:br>
              <a:rPr lang="sv-SE" dirty="0"/>
            </a:br>
            <a:r>
              <a:rPr lang="sv-SE" dirty="0"/>
              <a:t>8 </a:t>
            </a:r>
            <a:r>
              <a:rPr lang="sv-SE" dirty="0" err="1"/>
              <a:t>sept</a:t>
            </a:r>
            <a:r>
              <a:rPr lang="sv-SE" dirty="0"/>
              <a:t> 2023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71DF36E-D08C-90E2-C53B-A03943D4D3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Tema uppdatering från våra NHV-centra för </a:t>
            </a:r>
            <a:br>
              <a:rPr lang="sv-SE" dirty="0"/>
            </a:br>
            <a:r>
              <a:rPr lang="sv-SE" dirty="0"/>
              <a:t>rekonstruktiv bäckenbottenkirurgi</a:t>
            </a:r>
          </a:p>
          <a:p>
            <a:endParaRPr lang="sv-SE" dirty="0"/>
          </a:p>
          <a:p>
            <a:r>
              <a:rPr lang="sv-SE"/>
              <a:t>Välkomna</a:t>
            </a:r>
            <a:r>
              <a:rPr lang="sv-SE" dirty="0"/>
              <a:t>!</a:t>
            </a:r>
          </a:p>
        </p:txBody>
      </p:sp>
      <p:pic>
        <p:nvPicPr>
          <p:cNvPr id="1026" name="Picture 2" descr="Gynop-registret">
            <a:extLst>
              <a:ext uri="{FF2B5EF4-FFF2-40B4-BE49-F238E27FC236}">
                <a16:creationId xmlns:a16="http://schemas.microsoft.com/office/drawing/2014/main" id="{007E8A63-8DFD-F7D0-DB18-965AB6CD8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93" y="5349875"/>
            <a:ext cx="5918200" cy="138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42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ED9772-49B0-625F-2EE3-A97217FD7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Dagens program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F6861D-4E70-A203-4832-C1BA3E849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6443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 err="1"/>
              <a:t>Kl</a:t>
            </a:r>
            <a:r>
              <a:rPr lang="sv-SE" dirty="0"/>
              <a:t> 13.00-13.05 </a:t>
            </a:r>
            <a:r>
              <a:rPr lang="sv-SE" b="1" dirty="0"/>
              <a:t>Ida Bergman </a:t>
            </a:r>
            <a:r>
              <a:rPr lang="sv-SE" dirty="0"/>
              <a:t>- Registeransvarig för </a:t>
            </a:r>
            <a:r>
              <a:rPr lang="sv-SE" dirty="0" err="1"/>
              <a:t>Rekonstruktiv</a:t>
            </a:r>
            <a:r>
              <a:rPr lang="sv-SE" dirty="0"/>
              <a:t> bäckenbottenkirurgi inom </a:t>
            </a:r>
            <a:r>
              <a:rPr lang="sv-SE" dirty="0" err="1"/>
              <a:t>GynOp</a:t>
            </a:r>
            <a:r>
              <a:rPr lang="sv-SE" dirty="0"/>
              <a:t> – inledning</a:t>
            </a:r>
          </a:p>
          <a:p>
            <a:pPr lvl="1"/>
            <a:r>
              <a:rPr lang="sv-SE" b="1" dirty="0"/>
              <a:t>Jennifer Campbell, </a:t>
            </a:r>
            <a:r>
              <a:rPr lang="sv-SE" dirty="0"/>
              <a:t>doktorand, påminner om GYNCOM-studien</a:t>
            </a:r>
          </a:p>
          <a:p>
            <a:pPr algn="l" fontAlgn="base"/>
            <a:r>
              <a:rPr lang="sv-SE" b="0" i="0" u="none" strike="noStrike" dirty="0" err="1">
                <a:solidFill>
                  <a:srgbClr val="383838"/>
                </a:solidFill>
                <a:effectLst/>
              </a:rPr>
              <a:t>kl</a:t>
            </a:r>
            <a:r>
              <a:rPr lang="sv-SE" b="0" i="0" u="none" strike="noStrike" dirty="0">
                <a:solidFill>
                  <a:srgbClr val="383838"/>
                </a:solidFill>
                <a:effectLst/>
              </a:rPr>
              <a:t> 13.05-13.55  </a:t>
            </a:r>
            <a:r>
              <a:rPr lang="sv-SE" b="1" i="0" u="none" strike="noStrike" dirty="0">
                <a:solidFill>
                  <a:srgbClr val="383838"/>
                </a:solidFill>
                <a:effectLst/>
              </a:rPr>
              <a:t>Emilia Rotstein </a:t>
            </a:r>
            <a:r>
              <a:rPr lang="sv-SE" b="0" i="0" u="none" strike="noStrike" dirty="0">
                <a:solidFill>
                  <a:srgbClr val="383838"/>
                </a:solidFill>
                <a:effectLst/>
              </a:rPr>
              <a:t>– NHV vaginal nätkirurgi. Borttagande av vaginala nät och </a:t>
            </a:r>
            <a:r>
              <a:rPr lang="sv-SE" b="0" i="0" u="none" strike="noStrike" dirty="0" err="1">
                <a:solidFill>
                  <a:srgbClr val="383838"/>
                </a:solidFill>
                <a:effectLst/>
              </a:rPr>
              <a:t>slygnor</a:t>
            </a:r>
            <a:r>
              <a:rPr lang="sv-SE" b="0" i="0" u="none" strike="noStrike" dirty="0">
                <a:solidFill>
                  <a:srgbClr val="383838"/>
                </a:solidFill>
                <a:effectLst/>
              </a:rPr>
              <a:t>. </a:t>
            </a:r>
            <a:r>
              <a:rPr lang="sv-SE" b="0" i="0" u="none" strike="noStrike" dirty="0" err="1">
                <a:solidFill>
                  <a:srgbClr val="383838"/>
                </a:solidFill>
                <a:effectLst/>
              </a:rPr>
              <a:t>Inkl</a:t>
            </a:r>
            <a:r>
              <a:rPr lang="sv-SE" b="0" i="0" u="none" strike="noStrike" dirty="0">
                <a:solidFill>
                  <a:srgbClr val="383838"/>
                </a:solidFill>
                <a:effectLst/>
              </a:rPr>
              <a:t> 5-10 min frågestund.</a:t>
            </a:r>
          </a:p>
          <a:p>
            <a:pPr algn="l" fontAlgn="base"/>
            <a:r>
              <a:rPr lang="sv-SE" b="0" i="0" u="none" strike="noStrike" dirty="0" err="1">
                <a:solidFill>
                  <a:srgbClr val="383838"/>
                </a:solidFill>
                <a:effectLst/>
              </a:rPr>
              <a:t>kl</a:t>
            </a:r>
            <a:r>
              <a:rPr lang="sv-SE" b="0" i="0" u="none" strike="noStrike" dirty="0">
                <a:solidFill>
                  <a:srgbClr val="383838"/>
                </a:solidFill>
                <a:effectLst/>
              </a:rPr>
              <a:t> 13.55-14.00 kort bensträckare</a:t>
            </a:r>
          </a:p>
          <a:p>
            <a:pPr algn="l" fontAlgn="base"/>
            <a:r>
              <a:rPr lang="sv-SE" b="0" i="0" u="none" strike="noStrike" dirty="0" err="1">
                <a:solidFill>
                  <a:srgbClr val="383838"/>
                </a:solidFill>
                <a:effectLst/>
              </a:rPr>
              <a:t>kl</a:t>
            </a:r>
            <a:r>
              <a:rPr lang="sv-SE" b="0" i="0" u="none" strike="noStrike" dirty="0">
                <a:solidFill>
                  <a:srgbClr val="383838"/>
                </a:solidFill>
                <a:effectLst/>
              </a:rPr>
              <a:t> 14.00-14.50 </a:t>
            </a:r>
            <a:r>
              <a:rPr lang="sv-SE" b="1" i="0" u="none" strike="noStrike" dirty="0">
                <a:solidFill>
                  <a:srgbClr val="383838"/>
                </a:solidFill>
                <a:effectLst/>
              </a:rPr>
              <a:t>Eva Uustal </a:t>
            </a:r>
            <a:r>
              <a:rPr lang="sv-SE" b="0" i="0" u="none" strike="noStrike" dirty="0">
                <a:solidFill>
                  <a:srgbClr val="383838"/>
                </a:solidFill>
                <a:effectLst/>
              </a:rPr>
              <a:t>– NHV sfinkterrekonstruktion och fistelkirurgi. </a:t>
            </a:r>
            <a:r>
              <a:rPr lang="sv-SE" dirty="0" err="1">
                <a:solidFill>
                  <a:srgbClr val="383838"/>
                </a:solidFill>
              </a:rPr>
              <a:t>i</a:t>
            </a:r>
            <a:r>
              <a:rPr lang="sv-SE" b="0" i="0" u="none" strike="noStrike" dirty="0" err="1">
                <a:solidFill>
                  <a:srgbClr val="383838"/>
                </a:solidFill>
                <a:effectLst/>
              </a:rPr>
              <a:t>nkl</a:t>
            </a:r>
            <a:r>
              <a:rPr lang="sv-SE" b="0" i="0" u="none" strike="noStrike" dirty="0">
                <a:solidFill>
                  <a:srgbClr val="383838"/>
                </a:solidFill>
                <a:effectLst/>
              </a:rPr>
              <a:t> 5-10 min frågestund</a:t>
            </a:r>
          </a:p>
          <a:p>
            <a:pPr algn="l" fontAlgn="base"/>
            <a:r>
              <a:rPr lang="sv-SE" b="0" i="0" u="none" strike="noStrike" dirty="0">
                <a:solidFill>
                  <a:srgbClr val="383838"/>
                </a:solidFill>
                <a:effectLst/>
              </a:rPr>
              <a:t>14.50-15.00 Avslut, frågestund och utvärdering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3076" name="Picture 4" descr="Vår sol är bland de lugnaste stjärnorna | Forskning &amp; Framsteg">
            <a:extLst>
              <a:ext uri="{FF2B5EF4-FFF2-40B4-BE49-F238E27FC236}">
                <a16:creationId xmlns:a16="http://schemas.microsoft.com/office/drawing/2014/main" id="{20810C85-5C53-AE4E-0234-28D776320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825" y="144551"/>
            <a:ext cx="3019839" cy="176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12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079A88-A730-46D9-AE55-235CD84FD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Nytt från </a:t>
            </a:r>
            <a:r>
              <a:rPr lang="sv-SE" dirty="0" err="1"/>
              <a:t>GynOp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FA4F00-3830-CD17-6117-09EBFA75F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GynOp</a:t>
            </a:r>
            <a:r>
              <a:rPr lang="sv-SE" dirty="0"/>
              <a:t> byter plattform till INCA</a:t>
            </a:r>
          </a:p>
          <a:p>
            <a:pPr lvl="1"/>
            <a:r>
              <a:rPr lang="sv-SE" dirty="0"/>
              <a:t>Nuvarande uppfyller ej krav, INCA mer modernt och säkert</a:t>
            </a:r>
          </a:p>
          <a:p>
            <a:pPr lvl="1"/>
            <a:r>
              <a:rPr lang="sv-SE" dirty="0"/>
              <a:t>Lättare och snabbare att införa nya variabler</a:t>
            </a:r>
          </a:p>
          <a:p>
            <a:pPr lvl="1"/>
            <a:r>
              <a:rPr lang="sv-SE" dirty="0"/>
              <a:t>Samma plattform som andra stora register</a:t>
            </a:r>
          </a:p>
          <a:p>
            <a:r>
              <a:rPr lang="sv-SE" dirty="0"/>
              <a:t>Läkarformulär för rekonstruktiv bäckenbottenkirurgi har genomgått en stor renovering – programmeras i INCA efter årsskiftet 2023/2024</a:t>
            </a:r>
          </a:p>
          <a:p>
            <a:r>
              <a:rPr lang="sv-SE" dirty="0"/>
              <a:t>Patientformulären uppdateras till nya validerade symptomspecifika formulär – högst internationell valideringsgrad</a:t>
            </a:r>
          </a:p>
          <a:p>
            <a:r>
              <a:rPr lang="sv-SE" dirty="0"/>
              <a:t>Omfattande valideringsprojekt – validera nyckelvariabler</a:t>
            </a:r>
          </a:p>
        </p:txBody>
      </p:sp>
      <p:pic>
        <p:nvPicPr>
          <p:cNvPr id="4098" name="Picture 2" descr="Cartoon Arbetar Lite Folk Med Ordet Nyheter-vektorgrafik och fler bilder på  Arbeta - Arbeta, Artikel, Baner - Skylt - iStock">
            <a:extLst>
              <a:ext uri="{FF2B5EF4-FFF2-40B4-BE49-F238E27FC236}">
                <a16:creationId xmlns:a16="http://schemas.microsoft.com/office/drawing/2014/main" id="{BD2DA4FB-C670-6741-A32F-DCEEA55E2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700" y="615157"/>
            <a:ext cx="20701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79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03CE1A-67C0-DD31-1F11-7D755D03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FYI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E4021-0920-DB70-11A0-740DAFA66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Ny spännande studie inom ämnet </a:t>
            </a:r>
            <a:r>
              <a:rPr lang="sv-SE" dirty="0" err="1"/>
              <a:t>rekonstruktiv</a:t>
            </a:r>
            <a:r>
              <a:rPr lang="sv-SE" dirty="0"/>
              <a:t> bäckenbottenkirurgi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FC0E6943-73FB-CC40-81AA-ACDAACBE3B01}"/>
              </a:ext>
            </a:extLst>
          </p:cNvPr>
          <p:cNvSpPr txBox="1"/>
          <p:nvPr/>
        </p:nvSpPr>
        <p:spPr>
          <a:xfrm>
            <a:off x="1528762" y="2433915"/>
            <a:ext cx="8838247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800" b="1" dirty="0">
                <a:solidFill>
                  <a:srgbClr val="CB0029"/>
                </a:solidFill>
                <a:latin typeface="font000000002aab1833"/>
              </a:rPr>
              <a:t>JAMA </a:t>
            </a:r>
            <a:r>
              <a:rPr lang="sv-SE" sz="2800" b="0" dirty="0">
                <a:solidFill>
                  <a:srgbClr val="262626"/>
                </a:solidFill>
                <a:latin typeface="font000000002aab1833"/>
              </a:rPr>
              <a:t>August 15, 2023</a:t>
            </a:r>
          </a:p>
          <a:p>
            <a:r>
              <a:rPr lang="sv-SE" sz="4400" b="1" dirty="0">
                <a:solidFill>
                  <a:srgbClr val="262626"/>
                </a:solidFill>
                <a:latin typeface="font000000002aab1833"/>
              </a:rPr>
              <a:t>Manchester </a:t>
            </a:r>
            <a:r>
              <a:rPr lang="sv-SE" sz="4400" b="1" dirty="0" err="1">
                <a:solidFill>
                  <a:srgbClr val="262626"/>
                </a:solidFill>
                <a:latin typeface="font000000002aab1833"/>
              </a:rPr>
              <a:t>Procedure</a:t>
            </a:r>
            <a:r>
              <a:rPr lang="sv-SE" sz="4400" b="1" dirty="0">
                <a:solidFill>
                  <a:srgbClr val="262626"/>
                </a:solidFill>
                <a:latin typeface="font000000002aab1833"/>
              </a:rPr>
              <a:t> vs </a:t>
            </a:r>
            <a:r>
              <a:rPr lang="sv-SE" sz="4400" b="1" dirty="0" err="1">
                <a:solidFill>
                  <a:srgbClr val="262626"/>
                </a:solidFill>
                <a:latin typeface="font000000002aab1833"/>
              </a:rPr>
              <a:t>Sacrospinous</a:t>
            </a:r>
            <a:r>
              <a:rPr lang="sv-SE" sz="4400" b="1" dirty="0">
                <a:solidFill>
                  <a:srgbClr val="262626"/>
                </a:solidFill>
                <a:latin typeface="font000000002aab1833"/>
              </a:rPr>
              <a:t> </a:t>
            </a:r>
            <a:r>
              <a:rPr lang="sv-SE" sz="4400" b="1" dirty="0" err="1">
                <a:solidFill>
                  <a:srgbClr val="262626"/>
                </a:solidFill>
                <a:latin typeface="font000000002aab1833"/>
              </a:rPr>
              <a:t>Hysteropexy</a:t>
            </a:r>
            <a:r>
              <a:rPr lang="sv-SE" sz="4400" b="1" dirty="0">
                <a:solidFill>
                  <a:srgbClr val="262626"/>
                </a:solidFill>
                <a:latin typeface="font000000002aab1833"/>
              </a:rPr>
              <a:t> for </a:t>
            </a:r>
            <a:r>
              <a:rPr lang="sv-SE" sz="4400" b="1" dirty="0" err="1">
                <a:solidFill>
                  <a:srgbClr val="262626"/>
                </a:solidFill>
                <a:latin typeface="font000000002aab1833"/>
              </a:rPr>
              <a:t>Treatment</a:t>
            </a:r>
            <a:r>
              <a:rPr lang="sv-SE" sz="4400" b="1" dirty="0">
                <a:solidFill>
                  <a:srgbClr val="262626"/>
                </a:solidFill>
                <a:latin typeface="font000000002aab1833"/>
              </a:rPr>
              <a:t> </a:t>
            </a:r>
            <a:r>
              <a:rPr lang="sv-SE" sz="4400" b="1" dirty="0" err="1">
                <a:solidFill>
                  <a:srgbClr val="262626"/>
                </a:solidFill>
                <a:latin typeface="font000000002aab1833"/>
              </a:rPr>
              <a:t>of</a:t>
            </a:r>
            <a:r>
              <a:rPr lang="sv-SE" sz="4400" b="1" dirty="0">
                <a:solidFill>
                  <a:srgbClr val="262626"/>
                </a:solidFill>
                <a:latin typeface="font000000002aab1833"/>
              </a:rPr>
              <a:t> </a:t>
            </a:r>
            <a:r>
              <a:rPr lang="sv-SE" sz="4400" b="1" dirty="0" err="1">
                <a:solidFill>
                  <a:srgbClr val="262626"/>
                </a:solidFill>
                <a:latin typeface="font000000002aab1833"/>
              </a:rPr>
              <a:t>Uterine</a:t>
            </a:r>
            <a:r>
              <a:rPr lang="sv-SE" sz="4400" b="1" dirty="0">
                <a:solidFill>
                  <a:srgbClr val="262626"/>
                </a:solidFill>
                <a:latin typeface="font000000002aab1833"/>
              </a:rPr>
              <a:t> </a:t>
            </a:r>
            <a:r>
              <a:rPr lang="sv-SE" sz="4400" b="1" dirty="0" err="1">
                <a:solidFill>
                  <a:srgbClr val="262626"/>
                </a:solidFill>
                <a:latin typeface="font000000002aab1833"/>
              </a:rPr>
              <a:t>Descent</a:t>
            </a:r>
            <a:r>
              <a:rPr lang="sv-SE" sz="4400" b="0" dirty="0" err="1">
                <a:solidFill>
                  <a:srgbClr val="262626"/>
                </a:solidFill>
                <a:latin typeface="font000000002aab1833"/>
              </a:rPr>
              <a:t>A</a:t>
            </a:r>
            <a:r>
              <a:rPr lang="sv-SE" sz="4400" b="0" dirty="0">
                <a:solidFill>
                  <a:srgbClr val="262626"/>
                </a:solidFill>
                <a:latin typeface="font000000002aab1833"/>
              </a:rPr>
              <a:t> </a:t>
            </a:r>
            <a:r>
              <a:rPr lang="sv-SE" sz="4400" b="0" dirty="0" err="1">
                <a:solidFill>
                  <a:srgbClr val="262626"/>
                </a:solidFill>
                <a:latin typeface="font000000002aab1833"/>
              </a:rPr>
              <a:t>Randomized</a:t>
            </a:r>
            <a:r>
              <a:rPr lang="sv-SE" sz="4400" b="0" dirty="0">
                <a:solidFill>
                  <a:srgbClr val="262626"/>
                </a:solidFill>
                <a:latin typeface="font000000002aab1833"/>
              </a:rPr>
              <a:t> Clinical Trial</a:t>
            </a:r>
          </a:p>
          <a:p>
            <a:r>
              <a:rPr lang="sv-SE" sz="1800" b="0" dirty="0">
                <a:solidFill>
                  <a:srgbClr val="343434"/>
                </a:solidFill>
                <a:latin typeface="font000000002aab1833"/>
                <a:hlinkClick r:id="rId2"/>
              </a:rPr>
              <a:t>Rosa A. Enklaar, MD</a:t>
            </a:r>
            <a:r>
              <a:rPr lang="sv-SE" sz="1400" b="0" baseline="30000" dirty="0">
                <a:solidFill>
                  <a:srgbClr val="343434"/>
                </a:solidFill>
                <a:latin typeface="font000000002aab1833"/>
                <a:hlinkClick r:id="rId2"/>
              </a:rPr>
              <a:t>1</a:t>
            </a:r>
            <a:r>
              <a:rPr lang="sv-SE" sz="1800" b="0" baseline="30000" dirty="0">
                <a:solidFill>
                  <a:srgbClr val="262626"/>
                </a:solidFill>
                <a:latin typeface="font000000002aab1833"/>
                <a:hlinkClick r:id="rId2"/>
              </a:rPr>
              <a:t>; </a:t>
            </a:r>
            <a:r>
              <a:rPr lang="sv-SE" sz="1800" b="0" baseline="30000" dirty="0">
                <a:solidFill>
                  <a:srgbClr val="343434"/>
                </a:solidFill>
                <a:latin typeface="font000000002aab1833"/>
                <a:hlinkClick r:id="rId3"/>
              </a:rPr>
              <a:t>Sascha F. M. Schulten, MD, PhD</a:t>
            </a:r>
            <a:r>
              <a:rPr lang="sv-SE" sz="1400" b="0" baseline="30000" dirty="0">
                <a:solidFill>
                  <a:srgbClr val="343434"/>
                </a:solidFill>
                <a:latin typeface="font000000002aab1833"/>
                <a:hlinkClick r:id="rId3"/>
              </a:rPr>
              <a:t>1</a:t>
            </a:r>
            <a:r>
              <a:rPr lang="sv-SE" sz="1800" b="0" baseline="30000" dirty="0">
                <a:solidFill>
                  <a:srgbClr val="262626"/>
                </a:solidFill>
                <a:latin typeface="font000000002aab1833"/>
                <a:hlinkClick r:id="rId3"/>
              </a:rPr>
              <a:t>; </a:t>
            </a:r>
            <a:r>
              <a:rPr lang="sv-SE" sz="1800" b="0" baseline="30000" dirty="0">
                <a:solidFill>
                  <a:srgbClr val="343434"/>
                </a:solidFill>
                <a:latin typeface="font000000002aab1833"/>
                <a:hlinkClick r:id="rId4"/>
              </a:rPr>
              <a:t>Hugo W. F. van Eijndhoven, MD, PhD</a:t>
            </a:r>
            <a:r>
              <a:rPr lang="sv-SE" sz="1400" b="0" baseline="30000" dirty="0">
                <a:solidFill>
                  <a:srgbClr val="343434"/>
                </a:solidFill>
                <a:latin typeface="font000000002aab1833"/>
                <a:hlinkClick r:id="rId4"/>
              </a:rPr>
              <a:t>2</a:t>
            </a:r>
            <a:r>
              <a:rPr lang="sv-SE" sz="1800" b="0" baseline="30000" dirty="0">
                <a:solidFill>
                  <a:srgbClr val="262626"/>
                </a:solidFill>
                <a:latin typeface="font000000002aab1833"/>
                <a:hlinkClick r:id="rId4"/>
              </a:rPr>
              <a:t>; </a:t>
            </a:r>
            <a:r>
              <a:rPr lang="sv-SE" sz="1800" b="0" u="sng" baseline="30000" dirty="0">
                <a:solidFill>
                  <a:srgbClr val="343434"/>
                </a:solidFill>
                <a:latin typeface="font000000002aab1833"/>
                <a:hlinkClick r:id="rId4"/>
              </a:rPr>
              <a:t>et </a:t>
            </a:r>
            <a:r>
              <a:rPr lang="sv-SE" sz="1800" b="0" u="sng" baseline="30000" dirty="0" err="1">
                <a:solidFill>
                  <a:srgbClr val="343434"/>
                </a:solidFill>
                <a:latin typeface="font000000002aab1833"/>
                <a:hlinkClick r:id="rId4"/>
              </a:rPr>
              <a:t>al</a:t>
            </a:r>
            <a:r>
              <a:rPr lang="sv-SE" sz="1800" b="0" u="sng" baseline="30000" dirty="0" err="1">
                <a:solidFill>
                  <a:srgbClr val="343434"/>
                </a:solidFill>
                <a:latin typeface="font000000002aab1833"/>
                <a:hlinkClick r:id="rId5"/>
              </a:rPr>
              <a:t>Mirjam</a:t>
            </a:r>
            <a:r>
              <a:rPr lang="sv-SE" sz="1800" b="0" u="sng" baseline="30000" dirty="0">
                <a:solidFill>
                  <a:srgbClr val="343434"/>
                </a:solidFill>
                <a:latin typeface="font000000002aab1833"/>
                <a:hlinkClick r:id="rId5"/>
              </a:rPr>
              <a:t> Weemhoff, MD, PhD</a:t>
            </a:r>
            <a:r>
              <a:rPr lang="sv-SE" sz="1400" b="0" u="sng" baseline="30000" dirty="0">
                <a:solidFill>
                  <a:srgbClr val="343434"/>
                </a:solidFill>
                <a:latin typeface="font000000002aab1833"/>
                <a:hlinkClick r:id="rId5"/>
              </a:rPr>
              <a:t>3</a:t>
            </a:r>
            <a:r>
              <a:rPr lang="sv-SE" sz="1800" b="0" u="sng" baseline="30000" dirty="0">
                <a:solidFill>
                  <a:srgbClr val="262626"/>
                </a:solidFill>
                <a:latin typeface="font000000002aab1833"/>
                <a:hlinkClick r:id="rId5"/>
              </a:rPr>
              <a:t>; </a:t>
            </a:r>
            <a:r>
              <a:rPr lang="sv-SE" sz="1800" b="0" u="sng" baseline="30000" dirty="0">
                <a:solidFill>
                  <a:srgbClr val="343434"/>
                </a:solidFill>
                <a:latin typeface="font000000002aab1833"/>
                <a:hlinkClick r:id="rId6"/>
              </a:rPr>
              <a:t>Sanne A. L. van Leijsen, MD, PhD</a:t>
            </a:r>
            <a:r>
              <a:rPr lang="sv-SE" sz="1400" b="0" u="sng" baseline="30000" dirty="0">
                <a:solidFill>
                  <a:srgbClr val="343434"/>
                </a:solidFill>
                <a:latin typeface="font000000002aab1833"/>
                <a:hlinkClick r:id="rId6"/>
              </a:rPr>
              <a:t>4</a:t>
            </a:r>
            <a:r>
              <a:rPr lang="sv-SE" sz="1800" b="0" u="sng" baseline="30000" dirty="0">
                <a:solidFill>
                  <a:srgbClr val="262626"/>
                </a:solidFill>
                <a:latin typeface="font000000002aab1833"/>
                <a:hlinkClick r:id="rId6"/>
              </a:rPr>
              <a:t>; </a:t>
            </a:r>
            <a:r>
              <a:rPr lang="sv-SE" sz="1800" b="0" u="sng" baseline="30000" dirty="0">
                <a:solidFill>
                  <a:srgbClr val="343434"/>
                </a:solidFill>
                <a:latin typeface="font000000002aab1833"/>
                <a:hlinkClick r:id="rId7"/>
              </a:rPr>
              <a:t>Marijke C. van der Weide, PhD</a:t>
            </a:r>
            <a:r>
              <a:rPr lang="sv-SE" sz="1400" b="0" u="sng" baseline="30000" dirty="0">
                <a:solidFill>
                  <a:srgbClr val="343434"/>
                </a:solidFill>
                <a:latin typeface="font000000002aab1833"/>
                <a:hlinkClick r:id="rId7"/>
              </a:rPr>
              <a:t>5</a:t>
            </a:r>
            <a:r>
              <a:rPr lang="sv-SE" sz="1800" b="0" u="sng" baseline="30000" dirty="0">
                <a:solidFill>
                  <a:srgbClr val="262626"/>
                </a:solidFill>
                <a:latin typeface="font000000002aab1833"/>
                <a:hlinkClick r:id="rId7"/>
              </a:rPr>
              <a:t>; </a:t>
            </a:r>
            <a:r>
              <a:rPr lang="sv-SE" sz="1800" b="0" u="sng" baseline="30000" dirty="0">
                <a:solidFill>
                  <a:srgbClr val="343434"/>
                </a:solidFill>
                <a:latin typeface="font000000002aab1833"/>
                <a:hlinkClick r:id="rId8"/>
              </a:rPr>
              <a:t>Jeroen van Bavel, MD</a:t>
            </a:r>
            <a:r>
              <a:rPr lang="sv-SE" sz="1400" b="0" u="sng" baseline="30000" dirty="0">
                <a:solidFill>
                  <a:srgbClr val="343434"/>
                </a:solidFill>
                <a:latin typeface="font000000002aab1833"/>
                <a:hlinkClick r:id="rId8"/>
              </a:rPr>
              <a:t>6</a:t>
            </a:r>
            <a:r>
              <a:rPr lang="sv-SE" sz="1800" b="0" u="sng" baseline="30000" dirty="0">
                <a:solidFill>
                  <a:srgbClr val="262626"/>
                </a:solidFill>
                <a:latin typeface="font000000002aab1833"/>
                <a:hlinkClick r:id="rId8"/>
              </a:rPr>
              <a:t>; </a:t>
            </a:r>
            <a:r>
              <a:rPr lang="sv-SE" sz="1800" b="0" u="sng" baseline="30000" dirty="0">
                <a:solidFill>
                  <a:srgbClr val="343434"/>
                </a:solidFill>
                <a:latin typeface="font000000002aab1833"/>
                <a:hlinkClick r:id="rId9"/>
              </a:rPr>
              <a:t>Anna C. Verkleij-Hagoort, MD, PhD</a:t>
            </a:r>
            <a:r>
              <a:rPr lang="sv-SE" sz="1400" b="0" u="sng" baseline="30000" dirty="0">
                <a:solidFill>
                  <a:srgbClr val="343434"/>
                </a:solidFill>
                <a:latin typeface="font000000002aab1833"/>
                <a:hlinkClick r:id="rId9"/>
              </a:rPr>
              <a:t>7</a:t>
            </a:r>
            <a:r>
              <a:rPr lang="sv-SE" sz="1800" b="0" u="sng" baseline="30000" dirty="0">
                <a:solidFill>
                  <a:srgbClr val="262626"/>
                </a:solidFill>
                <a:latin typeface="font000000002aab1833"/>
                <a:hlinkClick r:id="rId9"/>
              </a:rPr>
              <a:t>; </a:t>
            </a:r>
            <a:r>
              <a:rPr lang="sv-SE" sz="1800" b="0" u="sng" baseline="30000" dirty="0">
                <a:solidFill>
                  <a:srgbClr val="343434"/>
                </a:solidFill>
                <a:latin typeface="font000000002aab1833"/>
                <a:hlinkClick r:id="rId10"/>
              </a:rPr>
              <a:t>Eddy M. M. Adang, PhD</a:t>
            </a:r>
            <a:r>
              <a:rPr lang="sv-SE" sz="1400" b="0" u="sng" baseline="30000" dirty="0">
                <a:solidFill>
                  <a:srgbClr val="343434"/>
                </a:solidFill>
                <a:latin typeface="font000000002aab1833"/>
                <a:hlinkClick r:id="rId10"/>
              </a:rPr>
              <a:t>8</a:t>
            </a:r>
            <a:r>
              <a:rPr lang="sv-SE" sz="1800" b="0" u="sng" baseline="30000" dirty="0">
                <a:solidFill>
                  <a:srgbClr val="262626"/>
                </a:solidFill>
                <a:latin typeface="font000000002aab1833"/>
                <a:hlinkClick r:id="rId10"/>
              </a:rPr>
              <a:t>; </a:t>
            </a:r>
            <a:r>
              <a:rPr lang="sv-SE" sz="1800" b="0" u="sng" baseline="30000" dirty="0">
                <a:solidFill>
                  <a:srgbClr val="343434"/>
                </a:solidFill>
                <a:latin typeface="font000000002aab1833"/>
                <a:hlinkClick r:id="rId11"/>
              </a:rPr>
              <a:t>Kirsten B. Kluivers, MD, PhD</a:t>
            </a:r>
            <a:r>
              <a:rPr lang="sv-SE" sz="1400" b="0" u="sng" baseline="30000" dirty="0">
                <a:solidFill>
                  <a:srgbClr val="343434"/>
                </a:solidFill>
                <a:latin typeface="font000000002aab1833"/>
                <a:hlinkClick r:id="rId11"/>
              </a:rPr>
              <a:t>1</a:t>
            </a:r>
            <a:r>
              <a:rPr lang="sv-SE" sz="1800" b="0" u="sng" baseline="30000" dirty="0">
                <a:solidFill>
                  <a:srgbClr val="262626"/>
                </a:solidFill>
                <a:latin typeface="font000000002aab1833"/>
                <a:hlinkClick r:id="rId11"/>
              </a:rPr>
              <a:t>; for the SAM Study</a:t>
            </a:r>
            <a:endParaRPr lang="sv-SE" sz="1600" b="0" i="0" u="sng" baseline="30000" dirty="0">
              <a:solidFill>
                <a:prstClr val="black"/>
              </a:solidFill>
              <a:latin typeface="font000000002aab1833"/>
              <a:hlinkClick r:id="rId11"/>
            </a:endParaRPr>
          </a:p>
        </p:txBody>
      </p:sp>
    </p:spTree>
    <p:extLst>
      <p:ext uri="{BB962C8B-B14F-4D97-AF65-F5344CB8AC3E}">
        <p14:creationId xmlns:p14="http://schemas.microsoft.com/office/powerpoint/2010/main" val="211665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027B5E82-88F9-1320-1FD3-BD02F2346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13" y="213532"/>
            <a:ext cx="11202404" cy="630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3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9A7A37-3005-A94C-9F41-71F010825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Fråga från publiken: skall man resuturera rupturerade förlossningsbristningar?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59D89D-4AC4-D83C-5949-8595CD34E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Evidens i nuläget saknas – finns fallrapporter publicerade från Danmark</a:t>
            </a:r>
          </a:p>
          <a:p>
            <a:r>
              <a:rPr lang="sv-SE" dirty="0"/>
              <a:t>Stor multicenter-RCT pågår i Sverige med utgångspunkt från Södersjukhuset i Stockholm</a:t>
            </a:r>
          </a:p>
          <a:p>
            <a:pPr lvl="1"/>
            <a:r>
              <a:rPr lang="sv-SE" dirty="0"/>
              <a:t>140 kvinnor med rupturerade grad 2 bristningar </a:t>
            </a:r>
          </a:p>
          <a:p>
            <a:pPr lvl="1"/>
            <a:r>
              <a:rPr lang="sv-SE" dirty="0"/>
              <a:t>Randomiseras till </a:t>
            </a:r>
          </a:p>
          <a:p>
            <a:pPr marL="914400" lvl="2" indent="0">
              <a:buNone/>
            </a:pPr>
            <a:r>
              <a:rPr lang="sv-SE" dirty="0"/>
              <a:t>A: antibiotika 3 dagar och därefter akut resuturering </a:t>
            </a:r>
          </a:p>
          <a:p>
            <a:pPr marL="914400" lvl="2" indent="0">
              <a:buNone/>
            </a:pPr>
            <a:r>
              <a:rPr lang="sv-SE" dirty="0"/>
              <a:t>B: konservativ behandling dvs antibiotika och sekundärläkning</a:t>
            </a:r>
          </a:p>
          <a:p>
            <a:pPr lvl="1"/>
            <a:r>
              <a:rPr lang="sv-SE" dirty="0"/>
              <a:t>Uppföljning efter 1 år med primärt utfall: behov av rekonstruktiv åtgärd</a:t>
            </a:r>
          </a:p>
          <a:p>
            <a:r>
              <a:rPr lang="sv-SE" dirty="0"/>
              <a:t>Status: 115 av 140 patienter inkluderade</a:t>
            </a:r>
          </a:p>
        </p:txBody>
      </p:sp>
    </p:spTree>
    <p:extLst>
      <p:ext uri="{BB962C8B-B14F-4D97-AF65-F5344CB8AC3E}">
        <p14:creationId xmlns:p14="http://schemas.microsoft.com/office/powerpoint/2010/main" val="109948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347</Words>
  <Application>Microsoft Office PowerPoint</Application>
  <PresentationFormat>Bredbild</PresentationFormat>
  <Paragraphs>34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font000000002aab1833</vt:lpstr>
      <vt:lpstr>Office-tema</vt:lpstr>
      <vt:lpstr>GynOp användarmöte  8 sept 2023</vt:lpstr>
      <vt:lpstr>Dagens program</vt:lpstr>
      <vt:lpstr>Nytt från GynOp</vt:lpstr>
      <vt:lpstr>FYI</vt:lpstr>
      <vt:lpstr>PowerPoint-presentation</vt:lpstr>
      <vt:lpstr>Fråga från publiken: skall man resuturera rupturerade förlossningsbristningar?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GynOp användarmöte 8 sept 2023</dc:title>
  <dc:creator>Ida Bergman</dc:creator>
  <cp:lastModifiedBy>Birgitta Renström</cp:lastModifiedBy>
  <cp:revision>6</cp:revision>
  <dcterms:created xsi:type="dcterms:W3CDTF">2023-09-08T09:01:59Z</dcterms:created>
  <dcterms:modified xsi:type="dcterms:W3CDTF">2023-10-12T08:33:46Z</dcterms:modified>
</cp:coreProperties>
</file>