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120" d="100"/>
          <a:sy n="120" d="100"/>
        </p:scale>
        <p:origin x="114"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FDE912-D9BC-434E-A2ED-7182D4AFA32B}" type="datetimeFigureOut">
              <a:rPr lang="sv-SE" smtClean="0"/>
              <a:t>2024-01-08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4048FF-2C08-8A41-A1AC-84AE8E0EF4A6}" type="slidenum">
              <a:rPr lang="sv-SE" smtClean="0"/>
              <a:t>‹#›</a:t>
            </a:fld>
            <a:endParaRPr lang="sv-SE"/>
          </a:p>
        </p:txBody>
      </p:sp>
    </p:spTree>
    <p:extLst>
      <p:ext uri="{BB962C8B-B14F-4D97-AF65-F5344CB8AC3E}">
        <p14:creationId xmlns:p14="http://schemas.microsoft.com/office/powerpoint/2010/main" val="8779987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3F4048FF-2C08-8A41-A1AC-84AE8E0EF4A6}" type="slidenum">
              <a:rPr lang="sv-SE" smtClean="0"/>
              <a:t>16</a:t>
            </a:fld>
            <a:endParaRPr lang="sv-SE"/>
          </a:p>
        </p:txBody>
      </p:sp>
    </p:spTree>
    <p:extLst>
      <p:ext uri="{BB962C8B-B14F-4D97-AF65-F5344CB8AC3E}">
        <p14:creationId xmlns:p14="http://schemas.microsoft.com/office/powerpoint/2010/main" val="4264400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751187E-F700-4082-8EE9-6125E7533CF4}"/>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10D328E-E3DE-615E-E4DC-FA7BA1008D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7BE5DB7E-16EA-8B8D-E312-2B5F25977F1E}"/>
              </a:ext>
            </a:extLst>
          </p:cNvPr>
          <p:cNvSpPr>
            <a:spLocks noGrp="1"/>
          </p:cNvSpPr>
          <p:nvPr>
            <p:ph type="dt" sz="half" idx="10"/>
          </p:nvPr>
        </p:nvSpPr>
        <p:spPr/>
        <p:txBody>
          <a:bodyPr/>
          <a:lstStyle/>
          <a:p>
            <a:r>
              <a:rPr lang="sv-SE"/>
              <a:t>2023-11-17</a:t>
            </a:r>
          </a:p>
        </p:txBody>
      </p:sp>
      <p:sp>
        <p:nvSpPr>
          <p:cNvPr id="5" name="Platshållare för sidfot 4">
            <a:extLst>
              <a:ext uri="{FF2B5EF4-FFF2-40B4-BE49-F238E27FC236}">
                <a16:creationId xmlns:a16="http://schemas.microsoft.com/office/drawing/2014/main" id="{BACDF8F1-8A47-5594-DB5B-08A924D000F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99419B8-C005-BC42-B6F7-60B76CD89629}"/>
              </a:ext>
            </a:extLst>
          </p:cNvPr>
          <p:cNvSpPr>
            <a:spLocks noGrp="1"/>
          </p:cNvSpPr>
          <p:nvPr>
            <p:ph type="sldNum" sz="quarter" idx="12"/>
          </p:nvPr>
        </p:nvSpPr>
        <p:spPr/>
        <p:txBody>
          <a:bodyPr/>
          <a:lstStyle/>
          <a:p>
            <a:fld id="{34ABF478-9A44-EB4C-B43C-D2BF0E8BD92F}" type="slidenum">
              <a:rPr lang="sv-SE" smtClean="0"/>
              <a:t>‹#›</a:t>
            </a:fld>
            <a:endParaRPr lang="sv-SE"/>
          </a:p>
        </p:txBody>
      </p:sp>
    </p:spTree>
    <p:extLst>
      <p:ext uri="{BB962C8B-B14F-4D97-AF65-F5344CB8AC3E}">
        <p14:creationId xmlns:p14="http://schemas.microsoft.com/office/powerpoint/2010/main" val="1868847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BA37AC-E93C-8246-B89E-A5FAAB6F4BEE}"/>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A21F0584-C33D-C379-489A-3B87F4D89BA7}"/>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F1F488D-09D7-7679-B554-4342279171EC}"/>
              </a:ext>
            </a:extLst>
          </p:cNvPr>
          <p:cNvSpPr>
            <a:spLocks noGrp="1"/>
          </p:cNvSpPr>
          <p:nvPr>
            <p:ph type="dt" sz="half" idx="10"/>
          </p:nvPr>
        </p:nvSpPr>
        <p:spPr/>
        <p:txBody>
          <a:bodyPr/>
          <a:lstStyle/>
          <a:p>
            <a:r>
              <a:rPr lang="sv-SE"/>
              <a:t>2023-11-17</a:t>
            </a:r>
          </a:p>
        </p:txBody>
      </p:sp>
      <p:sp>
        <p:nvSpPr>
          <p:cNvPr id="5" name="Platshållare för sidfot 4">
            <a:extLst>
              <a:ext uri="{FF2B5EF4-FFF2-40B4-BE49-F238E27FC236}">
                <a16:creationId xmlns:a16="http://schemas.microsoft.com/office/drawing/2014/main" id="{26153391-1C9F-6B24-2C5B-BAAFA832DF1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C25FA46-DE7A-28EE-5689-D52AF04D400A}"/>
              </a:ext>
            </a:extLst>
          </p:cNvPr>
          <p:cNvSpPr>
            <a:spLocks noGrp="1"/>
          </p:cNvSpPr>
          <p:nvPr>
            <p:ph type="sldNum" sz="quarter" idx="12"/>
          </p:nvPr>
        </p:nvSpPr>
        <p:spPr/>
        <p:txBody>
          <a:bodyPr/>
          <a:lstStyle/>
          <a:p>
            <a:fld id="{34ABF478-9A44-EB4C-B43C-D2BF0E8BD92F}" type="slidenum">
              <a:rPr lang="sv-SE" smtClean="0"/>
              <a:t>‹#›</a:t>
            </a:fld>
            <a:endParaRPr lang="sv-SE"/>
          </a:p>
        </p:txBody>
      </p:sp>
    </p:spTree>
    <p:extLst>
      <p:ext uri="{BB962C8B-B14F-4D97-AF65-F5344CB8AC3E}">
        <p14:creationId xmlns:p14="http://schemas.microsoft.com/office/powerpoint/2010/main" val="3724650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F1677BF-6872-91BD-104B-E80609BF0546}"/>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CBAB9F2-7B97-07D0-5239-A2234979DF75}"/>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FF8CA09-CA56-4EEF-2649-AD6331B778A7}"/>
              </a:ext>
            </a:extLst>
          </p:cNvPr>
          <p:cNvSpPr>
            <a:spLocks noGrp="1"/>
          </p:cNvSpPr>
          <p:nvPr>
            <p:ph type="dt" sz="half" idx="10"/>
          </p:nvPr>
        </p:nvSpPr>
        <p:spPr/>
        <p:txBody>
          <a:bodyPr/>
          <a:lstStyle/>
          <a:p>
            <a:r>
              <a:rPr lang="sv-SE"/>
              <a:t>2023-11-17</a:t>
            </a:r>
          </a:p>
        </p:txBody>
      </p:sp>
      <p:sp>
        <p:nvSpPr>
          <p:cNvPr id="5" name="Platshållare för sidfot 4">
            <a:extLst>
              <a:ext uri="{FF2B5EF4-FFF2-40B4-BE49-F238E27FC236}">
                <a16:creationId xmlns:a16="http://schemas.microsoft.com/office/drawing/2014/main" id="{40573298-6542-015E-818E-EA2DF7CA19B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A8B24CE-C798-B31E-BFA3-9FFA275FA104}"/>
              </a:ext>
            </a:extLst>
          </p:cNvPr>
          <p:cNvSpPr>
            <a:spLocks noGrp="1"/>
          </p:cNvSpPr>
          <p:nvPr>
            <p:ph type="sldNum" sz="quarter" idx="12"/>
          </p:nvPr>
        </p:nvSpPr>
        <p:spPr/>
        <p:txBody>
          <a:bodyPr/>
          <a:lstStyle/>
          <a:p>
            <a:fld id="{34ABF478-9A44-EB4C-B43C-D2BF0E8BD92F}" type="slidenum">
              <a:rPr lang="sv-SE" smtClean="0"/>
              <a:t>‹#›</a:t>
            </a:fld>
            <a:endParaRPr lang="sv-SE"/>
          </a:p>
        </p:txBody>
      </p:sp>
    </p:spTree>
    <p:extLst>
      <p:ext uri="{BB962C8B-B14F-4D97-AF65-F5344CB8AC3E}">
        <p14:creationId xmlns:p14="http://schemas.microsoft.com/office/powerpoint/2010/main" val="3914364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7B2C3E0-7D54-97A6-2696-12344B8BC2D7}"/>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321F6B5-3B17-F292-B889-3408F7A8E09C}"/>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205D26F-89F6-7BC6-3302-4EE7D1878D89}"/>
              </a:ext>
            </a:extLst>
          </p:cNvPr>
          <p:cNvSpPr>
            <a:spLocks noGrp="1"/>
          </p:cNvSpPr>
          <p:nvPr>
            <p:ph type="dt" sz="half" idx="10"/>
          </p:nvPr>
        </p:nvSpPr>
        <p:spPr/>
        <p:txBody>
          <a:bodyPr/>
          <a:lstStyle/>
          <a:p>
            <a:r>
              <a:rPr lang="sv-SE"/>
              <a:t>2023-11-17</a:t>
            </a:r>
          </a:p>
        </p:txBody>
      </p:sp>
      <p:sp>
        <p:nvSpPr>
          <p:cNvPr id="5" name="Platshållare för sidfot 4">
            <a:extLst>
              <a:ext uri="{FF2B5EF4-FFF2-40B4-BE49-F238E27FC236}">
                <a16:creationId xmlns:a16="http://schemas.microsoft.com/office/drawing/2014/main" id="{DFF31948-1142-5218-9A0C-6008BD5C6F1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98BB956-C090-C838-A7C9-6A9AF5B73654}"/>
              </a:ext>
            </a:extLst>
          </p:cNvPr>
          <p:cNvSpPr>
            <a:spLocks noGrp="1"/>
          </p:cNvSpPr>
          <p:nvPr>
            <p:ph type="sldNum" sz="quarter" idx="12"/>
          </p:nvPr>
        </p:nvSpPr>
        <p:spPr/>
        <p:txBody>
          <a:bodyPr/>
          <a:lstStyle/>
          <a:p>
            <a:fld id="{34ABF478-9A44-EB4C-B43C-D2BF0E8BD92F}" type="slidenum">
              <a:rPr lang="sv-SE" smtClean="0"/>
              <a:t>‹#›</a:t>
            </a:fld>
            <a:endParaRPr lang="sv-SE"/>
          </a:p>
        </p:txBody>
      </p:sp>
    </p:spTree>
    <p:extLst>
      <p:ext uri="{BB962C8B-B14F-4D97-AF65-F5344CB8AC3E}">
        <p14:creationId xmlns:p14="http://schemas.microsoft.com/office/powerpoint/2010/main" val="281939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69E3ED4-B4B5-2063-DF98-092CB307BD9B}"/>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2D308A79-7BEC-22EF-B745-9A554EC4E8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820432D0-0AB5-EE7F-0F39-4E641B5AE30D}"/>
              </a:ext>
            </a:extLst>
          </p:cNvPr>
          <p:cNvSpPr>
            <a:spLocks noGrp="1"/>
          </p:cNvSpPr>
          <p:nvPr>
            <p:ph type="dt" sz="half" idx="10"/>
          </p:nvPr>
        </p:nvSpPr>
        <p:spPr/>
        <p:txBody>
          <a:bodyPr/>
          <a:lstStyle/>
          <a:p>
            <a:r>
              <a:rPr lang="sv-SE"/>
              <a:t>2023-11-17</a:t>
            </a:r>
          </a:p>
        </p:txBody>
      </p:sp>
      <p:sp>
        <p:nvSpPr>
          <p:cNvPr id="5" name="Platshållare för sidfot 4">
            <a:extLst>
              <a:ext uri="{FF2B5EF4-FFF2-40B4-BE49-F238E27FC236}">
                <a16:creationId xmlns:a16="http://schemas.microsoft.com/office/drawing/2014/main" id="{3889C79F-1ED7-98DF-8DF7-8ABF03448AB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2F7F6AF-DC20-7DD6-78E0-C7B97E649D2F}"/>
              </a:ext>
            </a:extLst>
          </p:cNvPr>
          <p:cNvSpPr>
            <a:spLocks noGrp="1"/>
          </p:cNvSpPr>
          <p:nvPr>
            <p:ph type="sldNum" sz="quarter" idx="12"/>
          </p:nvPr>
        </p:nvSpPr>
        <p:spPr/>
        <p:txBody>
          <a:bodyPr/>
          <a:lstStyle/>
          <a:p>
            <a:fld id="{34ABF478-9A44-EB4C-B43C-D2BF0E8BD92F}" type="slidenum">
              <a:rPr lang="sv-SE" smtClean="0"/>
              <a:t>‹#›</a:t>
            </a:fld>
            <a:endParaRPr lang="sv-SE"/>
          </a:p>
        </p:txBody>
      </p:sp>
    </p:spTree>
    <p:extLst>
      <p:ext uri="{BB962C8B-B14F-4D97-AF65-F5344CB8AC3E}">
        <p14:creationId xmlns:p14="http://schemas.microsoft.com/office/powerpoint/2010/main" val="1918810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A8832A1-CB62-687C-2C32-B5D98AA3DA7A}"/>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1333216-CED5-F1A4-696A-125743F725F0}"/>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9BCD297F-EBE2-478B-D5EF-8F96BF80CB18}"/>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90BA042E-40AA-46B5-E6DA-B91F0415EF68}"/>
              </a:ext>
            </a:extLst>
          </p:cNvPr>
          <p:cNvSpPr>
            <a:spLocks noGrp="1"/>
          </p:cNvSpPr>
          <p:nvPr>
            <p:ph type="dt" sz="half" idx="10"/>
          </p:nvPr>
        </p:nvSpPr>
        <p:spPr/>
        <p:txBody>
          <a:bodyPr/>
          <a:lstStyle/>
          <a:p>
            <a:r>
              <a:rPr lang="sv-SE"/>
              <a:t>2023-11-17</a:t>
            </a:r>
          </a:p>
        </p:txBody>
      </p:sp>
      <p:sp>
        <p:nvSpPr>
          <p:cNvPr id="6" name="Platshållare för sidfot 5">
            <a:extLst>
              <a:ext uri="{FF2B5EF4-FFF2-40B4-BE49-F238E27FC236}">
                <a16:creationId xmlns:a16="http://schemas.microsoft.com/office/drawing/2014/main" id="{36C5A5D5-7F7D-2F8A-18B0-3582FACA105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6A93C64-0F55-9947-8903-EC096D51BBDF}"/>
              </a:ext>
            </a:extLst>
          </p:cNvPr>
          <p:cNvSpPr>
            <a:spLocks noGrp="1"/>
          </p:cNvSpPr>
          <p:nvPr>
            <p:ph type="sldNum" sz="quarter" idx="12"/>
          </p:nvPr>
        </p:nvSpPr>
        <p:spPr/>
        <p:txBody>
          <a:bodyPr/>
          <a:lstStyle/>
          <a:p>
            <a:fld id="{34ABF478-9A44-EB4C-B43C-D2BF0E8BD92F}" type="slidenum">
              <a:rPr lang="sv-SE" smtClean="0"/>
              <a:t>‹#›</a:t>
            </a:fld>
            <a:endParaRPr lang="sv-SE"/>
          </a:p>
        </p:txBody>
      </p:sp>
    </p:spTree>
    <p:extLst>
      <p:ext uri="{BB962C8B-B14F-4D97-AF65-F5344CB8AC3E}">
        <p14:creationId xmlns:p14="http://schemas.microsoft.com/office/powerpoint/2010/main" val="517963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C462392-2728-27D1-5AAC-A7F43F87E957}"/>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35F7E87E-C01D-BF38-5588-113C75E987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2DF744AF-4DF7-E8B8-6D81-353FD5CF6A1D}"/>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4B1F251C-521F-4E1A-BA71-4F119F4046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6F1F591B-2F3C-F18D-1CA1-B239145843CF}"/>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FB1DBFA-1DD8-8315-B51B-7664EE92E5F6}"/>
              </a:ext>
            </a:extLst>
          </p:cNvPr>
          <p:cNvSpPr>
            <a:spLocks noGrp="1"/>
          </p:cNvSpPr>
          <p:nvPr>
            <p:ph type="dt" sz="half" idx="10"/>
          </p:nvPr>
        </p:nvSpPr>
        <p:spPr/>
        <p:txBody>
          <a:bodyPr/>
          <a:lstStyle/>
          <a:p>
            <a:r>
              <a:rPr lang="sv-SE"/>
              <a:t>2023-11-17</a:t>
            </a:r>
          </a:p>
        </p:txBody>
      </p:sp>
      <p:sp>
        <p:nvSpPr>
          <p:cNvPr id="8" name="Platshållare för sidfot 7">
            <a:extLst>
              <a:ext uri="{FF2B5EF4-FFF2-40B4-BE49-F238E27FC236}">
                <a16:creationId xmlns:a16="http://schemas.microsoft.com/office/drawing/2014/main" id="{7A76DDE4-611C-1D8E-6220-2C74E83AB16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259866C-B70B-51F6-AFC4-80BCD58D7F8C}"/>
              </a:ext>
            </a:extLst>
          </p:cNvPr>
          <p:cNvSpPr>
            <a:spLocks noGrp="1"/>
          </p:cNvSpPr>
          <p:nvPr>
            <p:ph type="sldNum" sz="quarter" idx="12"/>
          </p:nvPr>
        </p:nvSpPr>
        <p:spPr/>
        <p:txBody>
          <a:bodyPr/>
          <a:lstStyle/>
          <a:p>
            <a:fld id="{34ABF478-9A44-EB4C-B43C-D2BF0E8BD92F}" type="slidenum">
              <a:rPr lang="sv-SE" smtClean="0"/>
              <a:t>‹#›</a:t>
            </a:fld>
            <a:endParaRPr lang="sv-SE"/>
          </a:p>
        </p:txBody>
      </p:sp>
    </p:spTree>
    <p:extLst>
      <p:ext uri="{BB962C8B-B14F-4D97-AF65-F5344CB8AC3E}">
        <p14:creationId xmlns:p14="http://schemas.microsoft.com/office/powerpoint/2010/main" val="586675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308D173-2B00-29A8-444D-5B4C2CF187F3}"/>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EEEEAA3B-1C39-EC54-493C-E1AF54074D14}"/>
              </a:ext>
            </a:extLst>
          </p:cNvPr>
          <p:cNvSpPr>
            <a:spLocks noGrp="1"/>
          </p:cNvSpPr>
          <p:nvPr>
            <p:ph type="dt" sz="half" idx="10"/>
          </p:nvPr>
        </p:nvSpPr>
        <p:spPr/>
        <p:txBody>
          <a:bodyPr/>
          <a:lstStyle/>
          <a:p>
            <a:r>
              <a:rPr lang="sv-SE"/>
              <a:t>2023-11-17</a:t>
            </a:r>
          </a:p>
        </p:txBody>
      </p:sp>
      <p:sp>
        <p:nvSpPr>
          <p:cNvPr id="4" name="Platshållare för sidfot 3">
            <a:extLst>
              <a:ext uri="{FF2B5EF4-FFF2-40B4-BE49-F238E27FC236}">
                <a16:creationId xmlns:a16="http://schemas.microsoft.com/office/drawing/2014/main" id="{C24715A0-30F8-3F34-4FF2-18DE7ACB00A7}"/>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A2D517DA-24FB-016A-C15D-FE656E84FC9C}"/>
              </a:ext>
            </a:extLst>
          </p:cNvPr>
          <p:cNvSpPr>
            <a:spLocks noGrp="1"/>
          </p:cNvSpPr>
          <p:nvPr>
            <p:ph type="sldNum" sz="quarter" idx="12"/>
          </p:nvPr>
        </p:nvSpPr>
        <p:spPr/>
        <p:txBody>
          <a:bodyPr/>
          <a:lstStyle/>
          <a:p>
            <a:fld id="{34ABF478-9A44-EB4C-B43C-D2BF0E8BD92F}" type="slidenum">
              <a:rPr lang="sv-SE" smtClean="0"/>
              <a:t>‹#›</a:t>
            </a:fld>
            <a:endParaRPr lang="sv-SE"/>
          </a:p>
        </p:txBody>
      </p:sp>
    </p:spTree>
    <p:extLst>
      <p:ext uri="{BB962C8B-B14F-4D97-AF65-F5344CB8AC3E}">
        <p14:creationId xmlns:p14="http://schemas.microsoft.com/office/powerpoint/2010/main" val="3113511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D749012E-FFE8-BC4F-A996-1B94197E480E}"/>
              </a:ext>
            </a:extLst>
          </p:cNvPr>
          <p:cNvSpPr>
            <a:spLocks noGrp="1"/>
          </p:cNvSpPr>
          <p:nvPr>
            <p:ph type="dt" sz="half" idx="10"/>
          </p:nvPr>
        </p:nvSpPr>
        <p:spPr/>
        <p:txBody>
          <a:bodyPr/>
          <a:lstStyle/>
          <a:p>
            <a:r>
              <a:rPr lang="sv-SE"/>
              <a:t>2023-11-17</a:t>
            </a:r>
          </a:p>
        </p:txBody>
      </p:sp>
      <p:sp>
        <p:nvSpPr>
          <p:cNvPr id="3" name="Platshållare för sidfot 2">
            <a:extLst>
              <a:ext uri="{FF2B5EF4-FFF2-40B4-BE49-F238E27FC236}">
                <a16:creationId xmlns:a16="http://schemas.microsoft.com/office/drawing/2014/main" id="{79EC624F-EB4E-8022-EA5D-44B5A9603DD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70C389F7-1E45-E846-346B-A4B06BEAA585}"/>
              </a:ext>
            </a:extLst>
          </p:cNvPr>
          <p:cNvSpPr>
            <a:spLocks noGrp="1"/>
          </p:cNvSpPr>
          <p:nvPr>
            <p:ph type="sldNum" sz="quarter" idx="12"/>
          </p:nvPr>
        </p:nvSpPr>
        <p:spPr/>
        <p:txBody>
          <a:bodyPr/>
          <a:lstStyle/>
          <a:p>
            <a:fld id="{34ABF478-9A44-EB4C-B43C-D2BF0E8BD92F}" type="slidenum">
              <a:rPr lang="sv-SE" smtClean="0"/>
              <a:t>‹#›</a:t>
            </a:fld>
            <a:endParaRPr lang="sv-SE"/>
          </a:p>
        </p:txBody>
      </p:sp>
    </p:spTree>
    <p:extLst>
      <p:ext uri="{BB962C8B-B14F-4D97-AF65-F5344CB8AC3E}">
        <p14:creationId xmlns:p14="http://schemas.microsoft.com/office/powerpoint/2010/main" val="823103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0F9CE87-A870-7E7E-D7F6-E8766972743A}"/>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199D9E8-25B8-3270-0F75-6ED62E14AC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85794C9D-4E83-8712-DC92-695079A5E0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8FE9A28-C658-D818-1B07-6F0BF820BD33}"/>
              </a:ext>
            </a:extLst>
          </p:cNvPr>
          <p:cNvSpPr>
            <a:spLocks noGrp="1"/>
          </p:cNvSpPr>
          <p:nvPr>
            <p:ph type="dt" sz="half" idx="10"/>
          </p:nvPr>
        </p:nvSpPr>
        <p:spPr/>
        <p:txBody>
          <a:bodyPr/>
          <a:lstStyle/>
          <a:p>
            <a:r>
              <a:rPr lang="sv-SE"/>
              <a:t>2023-11-17</a:t>
            </a:r>
          </a:p>
        </p:txBody>
      </p:sp>
      <p:sp>
        <p:nvSpPr>
          <p:cNvPr id="6" name="Platshållare för sidfot 5">
            <a:extLst>
              <a:ext uri="{FF2B5EF4-FFF2-40B4-BE49-F238E27FC236}">
                <a16:creationId xmlns:a16="http://schemas.microsoft.com/office/drawing/2014/main" id="{389DA425-D1AA-E71D-A177-8161261AF1B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9F8B08F-4455-1001-8399-0C7165EB165A}"/>
              </a:ext>
            </a:extLst>
          </p:cNvPr>
          <p:cNvSpPr>
            <a:spLocks noGrp="1"/>
          </p:cNvSpPr>
          <p:nvPr>
            <p:ph type="sldNum" sz="quarter" idx="12"/>
          </p:nvPr>
        </p:nvSpPr>
        <p:spPr/>
        <p:txBody>
          <a:bodyPr/>
          <a:lstStyle/>
          <a:p>
            <a:fld id="{34ABF478-9A44-EB4C-B43C-D2BF0E8BD92F}" type="slidenum">
              <a:rPr lang="sv-SE" smtClean="0"/>
              <a:t>‹#›</a:t>
            </a:fld>
            <a:endParaRPr lang="sv-SE"/>
          </a:p>
        </p:txBody>
      </p:sp>
    </p:spTree>
    <p:extLst>
      <p:ext uri="{BB962C8B-B14F-4D97-AF65-F5344CB8AC3E}">
        <p14:creationId xmlns:p14="http://schemas.microsoft.com/office/powerpoint/2010/main" val="1303842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F248913-D98F-B171-52C9-2FDF93D7DDBA}"/>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D34D9F99-CD2A-15A0-BFE6-D26F94E8BB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B598014F-7305-6090-9FB7-CECE375246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08D2897-9199-F548-F7E0-A85E36BE6323}"/>
              </a:ext>
            </a:extLst>
          </p:cNvPr>
          <p:cNvSpPr>
            <a:spLocks noGrp="1"/>
          </p:cNvSpPr>
          <p:nvPr>
            <p:ph type="dt" sz="half" idx="10"/>
          </p:nvPr>
        </p:nvSpPr>
        <p:spPr/>
        <p:txBody>
          <a:bodyPr/>
          <a:lstStyle/>
          <a:p>
            <a:r>
              <a:rPr lang="sv-SE"/>
              <a:t>2023-11-17</a:t>
            </a:r>
          </a:p>
        </p:txBody>
      </p:sp>
      <p:sp>
        <p:nvSpPr>
          <p:cNvPr id="6" name="Platshållare för sidfot 5">
            <a:extLst>
              <a:ext uri="{FF2B5EF4-FFF2-40B4-BE49-F238E27FC236}">
                <a16:creationId xmlns:a16="http://schemas.microsoft.com/office/drawing/2014/main" id="{943A74A7-3D67-466C-EF61-133E48E70C2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6106290-E77F-CB1F-C815-0985005B6525}"/>
              </a:ext>
            </a:extLst>
          </p:cNvPr>
          <p:cNvSpPr>
            <a:spLocks noGrp="1"/>
          </p:cNvSpPr>
          <p:nvPr>
            <p:ph type="sldNum" sz="quarter" idx="12"/>
          </p:nvPr>
        </p:nvSpPr>
        <p:spPr/>
        <p:txBody>
          <a:bodyPr/>
          <a:lstStyle/>
          <a:p>
            <a:fld id="{34ABF478-9A44-EB4C-B43C-D2BF0E8BD92F}" type="slidenum">
              <a:rPr lang="sv-SE" smtClean="0"/>
              <a:t>‹#›</a:t>
            </a:fld>
            <a:endParaRPr lang="sv-SE"/>
          </a:p>
        </p:txBody>
      </p:sp>
    </p:spTree>
    <p:extLst>
      <p:ext uri="{BB962C8B-B14F-4D97-AF65-F5344CB8AC3E}">
        <p14:creationId xmlns:p14="http://schemas.microsoft.com/office/powerpoint/2010/main" val="1606218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571C64E8-866A-2B6B-2E8C-BC79703BDD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702FAD3-3B68-B1D0-01E8-2C26406A7E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45C4BB6-C578-4D4E-215E-4B3280E373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v-SE"/>
              <a:t>2023-11-17</a:t>
            </a:r>
          </a:p>
        </p:txBody>
      </p:sp>
      <p:sp>
        <p:nvSpPr>
          <p:cNvPr id="5" name="Platshållare för sidfot 4">
            <a:extLst>
              <a:ext uri="{FF2B5EF4-FFF2-40B4-BE49-F238E27FC236}">
                <a16:creationId xmlns:a16="http://schemas.microsoft.com/office/drawing/2014/main" id="{EA249B6F-A789-5A25-69B2-AD760FB5B5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914B06C-1206-E3CC-481A-C94FB21B56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ABF478-9A44-EB4C-B43C-D2BF0E8BD92F}" type="slidenum">
              <a:rPr lang="sv-SE" smtClean="0"/>
              <a:t>‹#›</a:t>
            </a:fld>
            <a:endParaRPr lang="sv-SE"/>
          </a:p>
        </p:txBody>
      </p:sp>
    </p:spTree>
    <p:extLst>
      <p:ext uri="{BB962C8B-B14F-4D97-AF65-F5344CB8AC3E}">
        <p14:creationId xmlns:p14="http://schemas.microsoft.com/office/powerpoint/2010/main" val="2969798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3C90EE7-92D6-9D67-5112-F49B5C33F823}"/>
              </a:ext>
            </a:extLst>
          </p:cNvPr>
          <p:cNvSpPr>
            <a:spLocks noGrp="1"/>
          </p:cNvSpPr>
          <p:nvPr>
            <p:ph type="ctrTitle"/>
          </p:nvPr>
        </p:nvSpPr>
        <p:spPr>
          <a:xfrm>
            <a:off x="1524000" y="2978150"/>
            <a:ext cx="9144000" cy="1443152"/>
          </a:xfrm>
        </p:spPr>
        <p:txBody>
          <a:bodyPr>
            <a:normAutofit/>
          </a:bodyPr>
          <a:lstStyle/>
          <a:p>
            <a:r>
              <a:rPr lang="sv-SE" sz="4800" b="1" dirty="0">
                <a:solidFill>
                  <a:srgbClr val="2D4F8E"/>
                </a:solidFill>
                <a:effectLst/>
                <a:latin typeface="Calibri Light" panose="020F0302020204030204" pitchFamily="34" charset="0"/>
                <a:ea typeface="Times New Roman" panose="02020603050405020304" pitchFamily="18" charset="0"/>
                <a:cs typeface="Times New Roman" panose="02020603050405020304" pitchFamily="18" charset="0"/>
              </a:rPr>
              <a:t>Hysteroskopiska myomoperationer </a:t>
            </a:r>
            <a:br>
              <a:rPr lang="sv-SE" sz="4800" b="1" dirty="0">
                <a:solidFill>
                  <a:srgbClr val="2D4F8E"/>
                </a:solidFill>
                <a:effectLst/>
                <a:latin typeface="Calibri Light" panose="020F0302020204030204" pitchFamily="34" charset="0"/>
                <a:ea typeface="Times New Roman" panose="02020603050405020304" pitchFamily="18" charset="0"/>
                <a:cs typeface="Times New Roman" panose="02020603050405020304" pitchFamily="18" charset="0"/>
              </a:rPr>
            </a:br>
            <a:r>
              <a:rPr lang="sv-SE" sz="4800" b="1" dirty="0">
                <a:solidFill>
                  <a:srgbClr val="2D4F8E"/>
                </a:solidFill>
                <a:effectLst/>
                <a:latin typeface="Calibri Light" panose="020F0302020204030204" pitchFamily="34" charset="0"/>
                <a:ea typeface="Times New Roman" panose="02020603050405020304" pitchFamily="18" charset="0"/>
                <a:cs typeface="Times New Roman" panose="02020603050405020304" pitchFamily="18" charset="0"/>
              </a:rPr>
              <a:t>användarmöte 2023-12-15</a:t>
            </a:r>
            <a:endParaRPr lang="sv-SE" dirty="0"/>
          </a:p>
        </p:txBody>
      </p:sp>
      <p:sp>
        <p:nvSpPr>
          <p:cNvPr id="3" name="Underrubrik 2">
            <a:extLst>
              <a:ext uri="{FF2B5EF4-FFF2-40B4-BE49-F238E27FC236}">
                <a16:creationId xmlns:a16="http://schemas.microsoft.com/office/drawing/2014/main" id="{D9FEDFBE-1B91-B4F6-FA21-256CA83FD1FE}"/>
              </a:ext>
            </a:extLst>
          </p:cNvPr>
          <p:cNvSpPr>
            <a:spLocks noGrp="1"/>
          </p:cNvSpPr>
          <p:nvPr>
            <p:ph type="subTitle" idx="1"/>
          </p:nvPr>
        </p:nvSpPr>
        <p:spPr>
          <a:xfrm>
            <a:off x="1933574" y="5249090"/>
            <a:ext cx="8354170" cy="1083365"/>
          </a:xfrm>
        </p:spPr>
        <p:txBody>
          <a:bodyPr>
            <a:normAutofit fontScale="85000" lnSpcReduction="20000"/>
          </a:bodyPr>
          <a:lstStyle/>
          <a:p>
            <a:pPr algn="ctr">
              <a:spcAft>
                <a:spcPts val="1000"/>
              </a:spcAft>
            </a:pPr>
            <a:r>
              <a:rPr lang="sv-SE" sz="3200" dirty="0">
                <a:effectLst/>
                <a:latin typeface="Calibri" panose="020F0502020204030204" pitchFamily="34" charset="0"/>
                <a:ea typeface="Calibri" panose="020F0502020204030204" pitchFamily="34" charset="0"/>
                <a:cs typeface="Times New Roman" panose="02020603050405020304" pitchFamily="18" charset="0"/>
              </a:rPr>
              <a:t>Anneli Jördens, delregisteransvarig intrauterin kirurgi</a:t>
            </a:r>
          </a:p>
          <a:p>
            <a:pPr algn="ctr">
              <a:spcAft>
                <a:spcPts val="1000"/>
              </a:spcAft>
            </a:pPr>
            <a:r>
              <a:rPr lang="sv-SE" sz="3200" dirty="0">
                <a:effectLst/>
                <a:latin typeface="Calibri" panose="020F0502020204030204" pitchFamily="34" charset="0"/>
                <a:ea typeface="Calibri" panose="020F0502020204030204" pitchFamily="34" charset="0"/>
                <a:cs typeface="Times New Roman" panose="02020603050405020304" pitchFamily="18" charset="0"/>
              </a:rPr>
              <a:t>Clara Nygren, statistiker GynOp Umeå</a:t>
            </a:r>
          </a:p>
          <a:p>
            <a:endParaRPr lang="sv-SE" dirty="0"/>
          </a:p>
        </p:txBody>
      </p:sp>
      <p:pic>
        <p:nvPicPr>
          <p:cNvPr id="7" name="Bild 6">
            <a:extLst>
              <a:ext uri="{FF2B5EF4-FFF2-40B4-BE49-F238E27FC236}">
                <a16:creationId xmlns:a16="http://schemas.microsoft.com/office/drawing/2014/main" id="{8E018244-BD25-9275-159C-F400EC21B44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42912" y="197645"/>
            <a:ext cx="2981325" cy="1981200"/>
          </a:xfrm>
          <a:prstGeom prst="rect">
            <a:avLst/>
          </a:prstGeom>
        </p:spPr>
      </p:pic>
    </p:spTree>
    <p:extLst>
      <p:ext uri="{BB962C8B-B14F-4D97-AF65-F5344CB8AC3E}">
        <p14:creationId xmlns:p14="http://schemas.microsoft.com/office/powerpoint/2010/main" val="3943091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Slide Background">
            <a:extLst>
              <a:ext uri="{FF2B5EF4-FFF2-40B4-BE49-F238E27FC236}">
                <a16:creationId xmlns:a16="http://schemas.microsoft.com/office/drawing/2014/main" id="{3ECBE1F1-D69B-4AFA-ABD5-8E41720EF6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descr="En bild som visar text, skärmbild, linje, diagram&#10;&#10;Automatiskt genererad beskrivning">
            <a:extLst>
              <a:ext uri="{FF2B5EF4-FFF2-40B4-BE49-F238E27FC236}">
                <a16:creationId xmlns:a16="http://schemas.microsoft.com/office/drawing/2014/main" id="{E8CF12BF-C7D3-ECD0-9944-8185BA23AC16}"/>
              </a:ext>
            </a:extLst>
          </p:cNvPr>
          <p:cNvPicPr/>
          <p:nvPr/>
        </p:nvPicPr>
        <p:blipFill rotWithShape="1">
          <a:blip r:embed="rId2"/>
          <a:srcRect r="4202" b="-5"/>
          <a:stretch/>
        </p:blipFill>
        <p:spPr bwMode="auto">
          <a:xfrm>
            <a:off x="-1" y="-2"/>
            <a:ext cx="5410198" cy="6858002"/>
          </a:xfrm>
          <a:prstGeom prst="rect">
            <a:avLst/>
          </a:prstGeom>
          <a:noFill/>
        </p:spPr>
      </p:pic>
      <p:sp useBgFill="1">
        <p:nvSpPr>
          <p:cNvPr id="13" name="Rectangle 12">
            <a:extLst>
              <a:ext uri="{FF2B5EF4-FFF2-40B4-BE49-F238E27FC236}">
                <a16:creationId xmlns:a16="http://schemas.microsoft.com/office/drawing/2014/main" id="{603A6265-E10C-4B85-9C20-E75FCAF9C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197" y="-1"/>
            <a:ext cx="6781802" cy="2286000"/>
          </a:xfrm>
          <a:prstGeom prst="rect">
            <a:avLst/>
          </a:prstGeom>
          <a:ln>
            <a:noFill/>
          </a:ln>
          <a:effectLst>
            <a:outerShdw blurRad="355600" dist="152400" sx="95000" sy="95000" algn="t" rotWithShape="0">
              <a:srgbClr val="000000">
                <a:alpha val="2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ruta 5">
            <a:extLst>
              <a:ext uri="{FF2B5EF4-FFF2-40B4-BE49-F238E27FC236}">
                <a16:creationId xmlns:a16="http://schemas.microsoft.com/office/drawing/2014/main" id="{F14E70AA-1972-574C-0C7F-10789E0407ED}"/>
              </a:ext>
            </a:extLst>
          </p:cNvPr>
          <p:cNvSpPr txBox="1"/>
          <p:nvPr/>
        </p:nvSpPr>
        <p:spPr>
          <a:xfrm>
            <a:off x="6115317" y="2743200"/>
            <a:ext cx="5247340" cy="3496878"/>
          </a:xfrm>
          <a:prstGeom prst="rect">
            <a:avLst/>
          </a:prstGeom>
        </p:spPr>
        <p:txBody>
          <a:bodyPr vert="horz" lIns="91440" tIns="45720" rIns="91440" bIns="45720" rtlCol="0" anchor="ctr">
            <a:normAutofit/>
          </a:bodyPr>
          <a:lstStyle/>
          <a:p>
            <a:pPr>
              <a:lnSpc>
                <a:spcPct val="90000"/>
              </a:lnSpc>
              <a:spcAft>
                <a:spcPts val="600"/>
              </a:spcAft>
            </a:pPr>
            <a:r>
              <a:rPr lang="en-US" sz="2000" i="1" dirty="0" err="1">
                <a:effectLst/>
              </a:rPr>
              <a:t>Patienter</a:t>
            </a:r>
            <a:r>
              <a:rPr lang="en-US" sz="2000" i="1" dirty="0">
                <a:effectLst/>
              </a:rPr>
              <a:t> </a:t>
            </a:r>
            <a:r>
              <a:rPr lang="en-US" sz="2000" i="1" dirty="0" err="1">
                <a:effectLst/>
              </a:rPr>
              <a:t>opererade</a:t>
            </a:r>
            <a:r>
              <a:rPr lang="en-US" sz="2000" i="1" dirty="0">
                <a:effectLst/>
              </a:rPr>
              <a:t> </a:t>
            </a:r>
            <a:r>
              <a:rPr lang="en-US" sz="2000" i="1" dirty="0" err="1">
                <a:effectLst/>
              </a:rPr>
              <a:t>mellan</a:t>
            </a:r>
            <a:r>
              <a:rPr lang="en-US" sz="2000" i="1" dirty="0">
                <a:effectLst/>
              </a:rPr>
              <a:t> 2018-01-01 och 2022-12-31</a:t>
            </a:r>
            <a:r>
              <a:rPr lang="en-US" sz="2000" dirty="0">
                <a:effectLst/>
              </a:rPr>
              <a:t> </a:t>
            </a:r>
            <a:endParaRPr lang="en-US" sz="2000" dirty="0"/>
          </a:p>
        </p:txBody>
      </p:sp>
      <p:sp>
        <p:nvSpPr>
          <p:cNvPr id="3" name="Platshållare för bildnummer 2">
            <a:extLst>
              <a:ext uri="{FF2B5EF4-FFF2-40B4-BE49-F238E27FC236}">
                <a16:creationId xmlns:a16="http://schemas.microsoft.com/office/drawing/2014/main" id="{D9A1E629-DC5A-A169-9860-3CD4370B5823}"/>
              </a:ext>
            </a:extLst>
          </p:cNvPr>
          <p:cNvSpPr>
            <a:spLocks noGrp="1"/>
          </p:cNvSpPr>
          <p:nvPr>
            <p:ph type="sldNum" sz="quarter" idx="12"/>
          </p:nvPr>
        </p:nvSpPr>
        <p:spPr>
          <a:xfrm>
            <a:off x="8732520" y="6356350"/>
            <a:ext cx="3200400" cy="365125"/>
          </a:xfrm>
        </p:spPr>
        <p:txBody>
          <a:bodyPr vert="horz" lIns="91440" tIns="45720" rIns="91440" bIns="45720" rtlCol="0" anchor="ctr">
            <a:normAutofit/>
          </a:bodyPr>
          <a:lstStyle/>
          <a:p>
            <a:pPr>
              <a:spcAft>
                <a:spcPts val="600"/>
              </a:spcAft>
              <a:defRPr/>
            </a:pPr>
            <a:fld id="{34ABF478-9A44-EB4C-B43C-D2BF0E8BD92F}" type="slidenum">
              <a:rPr lang="en-US">
                <a:solidFill>
                  <a:schemeClr val="tx1"/>
                </a:solidFill>
                <a:latin typeface="Calibri" panose="020F0502020204030204"/>
              </a:rPr>
              <a:pPr>
                <a:spcAft>
                  <a:spcPts val="600"/>
                </a:spcAft>
                <a:defRPr/>
              </a:pPr>
              <a:t>10</a:t>
            </a:fld>
            <a:endParaRPr lang="en-US">
              <a:solidFill>
                <a:schemeClr val="tx1"/>
              </a:solidFill>
              <a:latin typeface="Calibri" panose="020F0502020204030204"/>
            </a:endParaRPr>
          </a:p>
        </p:txBody>
      </p:sp>
    </p:spTree>
    <p:extLst>
      <p:ext uri="{BB962C8B-B14F-4D97-AF65-F5344CB8AC3E}">
        <p14:creationId xmlns:p14="http://schemas.microsoft.com/office/powerpoint/2010/main" val="52376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1F01145E-4BA1-9AFB-2EE0-D0373A3F917A}"/>
              </a:ext>
            </a:extLst>
          </p:cNvPr>
          <p:cNvSpPr>
            <a:spLocks noGrp="1"/>
          </p:cNvSpPr>
          <p:nvPr>
            <p:ph type="sldNum" sz="quarter" idx="12"/>
          </p:nvPr>
        </p:nvSpPr>
        <p:spPr/>
        <p:txBody>
          <a:bodyPr/>
          <a:lstStyle/>
          <a:p>
            <a:fld id="{34ABF478-9A44-EB4C-B43C-D2BF0E8BD92F}" type="slidenum">
              <a:rPr lang="sv-SE" smtClean="0"/>
              <a:t>11</a:t>
            </a:fld>
            <a:endParaRPr lang="sv-SE"/>
          </a:p>
        </p:txBody>
      </p:sp>
      <p:graphicFrame>
        <p:nvGraphicFramePr>
          <p:cNvPr id="4" name="Tabell 3">
            <a:extLst>
              <a:ext uri="{FF2B5EF4-FFF2-40B4-BE49-F238E27FC236}">
                <a16:creationId xmlns:a16="http://schemas.microsoft.com/office/drawing/2014/main" id="{DBDA4D3A-3463-0A6C-83C4-CD816F1882C3}"/>
              </a:ext>
            </a:extLst>
          </p:cNvPr>
          <p:cNvGraphicFramePr>
            <a:graphicFrameLocks noGrp="1"/>
          </p:cNvGraphicFramePr>
          <p:nvPr>
            <p:extLst>
              <p:ext uri="{D42A27DB-BD31-4B8C-83A1-F6EECF244321}">
                <p14:modId xmlns:p14="http://schemas.microsoft.com/office/powerpoint/2010/main" val="1890053768"/>
              </p:ext>
            </p:extLst>
          </p:nvPr>
        </p:nvGraphicFramePr>
        <p:xfrm>
          <a:off x="1579382" y="3104563"/>
          <a:ext cx="8705856" cy="2781304"/>
        </p:xfrm>
        <a:graphic>
          <a:graphicData uri="http://schemas.openxmlformats.org/drawingml/2006/table">
            <a:tbl>
              <a:tblPr firstRow="1" bandRow="1" bandCol="1">
                <a:tableStyleId>{5C22544A-7EE6-4342-B048-85BDC9FD1C3A}</a:tableStyleId>
              </a:tblPr>
              <a:tblGrid>
                <a:gridCol w="2176464">
                  <a:extLst>
                    <a:ext uri="{9D8B030D-6E8A-4147-A177-3AD203B41FA5}">
                      <a16:colId xmlns:a16="http://schemas.microsoft.com/office/drawing/2014/main" val="571222064"/>
                    </a:ext>
                  </a:extLst>
                </a:gridCol>
                <a:gridCol w="2176464">
                  <a:extLst>
                    <a:ext uri="{9D8B030D-6E8A-4147-A177-3AD203B41FA5}">
                      <a16:colId xmlns:a16="http://schemas.microsoft.com/office/drawing/2014/main" val="3303501769"/>
                    </a:ext>
                  </a:extLst>
                </a:gridCol>
                <a:gridCol w="2176464">
                  <a:extLst>
                    <a:ext uri="{9D8B030D-6E8A-4147-A177-3AD203B41FA5}">
                      <a16:colId xmlns:a16="http://schemas.microsoft.com/office/drawing/2014/main" val="2053697950"/>
                    </a:ext>
                  </a:extLst>
                </a:gridCol>
                <a:gridCol w="2176464">
                  <a:extLst>
                    <a:ext uri="{9D8B030D-6E8A-4147-A177-3AD203B41FA5}">
                      <a16:colId xmlns:a16="http://schemas.microsoft.com/office/drawing/2014/main" val="2388250012"/>
                    </a:ext>
                  </a:extLst>
                </a:gridCol>
              </a:tblGrid>
              <a:tr h="695326">
                <a:tc>
                  <a:txBody>
                    <a:bodyPr/>
                    <a:lstStyle/>
                    <a:p>
                      <a:pPr>
                        <a:spcBef>
                          <a:spcPts val="180"/>
                        </a:spcBef>
                        <a:spcAft>
                          <a:spcPts val="180"/>
                        </a:spcAft>
                      </a:pPr>
                      <a:r>
                        <a:rPr lang="en-US" sz="1800">
                          <a:effectLst/>
                        </a:rPr>
                        <a:t>ST-läkares deltagande</a:t>
                      </a:r>
                      <a:endParaRPr lang="sv-SE"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spcBef>
                          <a:spcPts val="180"/>
                        </a:spcBef>
                        <a:spcAft>
                          <a:spcPts val="180"/>
                        </a:spcAft>
                      </a:pPr>
                      <a:r>
                        <a:rPr lang="en-US" sz="1800">
                          <a:effectLst/>
                        </a:rPr>
                        <a:t>Procent</a:t>
                      </a:r>
                      <a:endParaRPr lang="sv-SE"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spcBef>
                          <a:spcPts val="180"/>
                        </a:spcBef>
                        <a:spcAft>
                          <a:spcPts val="180"/>
                        </a:spcAft>
                      </a:pPr>
                      <a:r>
                        <a:rPr lang="en-US" sz="1800">
                          <a:effectLst/>
                        </a:rPr>
                        <a:t>Antal</a:t>
                      </a:r>
                      <a:endParaRPr lang="sv-SE"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r">
                        <a:spcBef>
                          <a:spcPts val="180"/>
                        </a:spcBef>
                        <a:spcAft>
                          <a:spcPts val="180"/>
                        </a:spcAft>
                      </a:pPr>
                      <a:r>
                        <a:rPr lang="en-US" sz="1800">
                          <a:effectLst/>
                        </a:rPr>
                        <a:t>Totalt</a:t>
                      </a:r>
                      <a:endParaRPr lang="sv-SE"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911604431"/>
                  </a:ext>
                </a:extLst>
              </a:tr>
              <a:tr h="695326">
                <a:tc>
                  <a:txBody>
                    <a:bodyPr/>
                    <a:lstStyle/>
                    <a:p>
                      <a:pPr>
                        <a:spcBef>
                          <a:spcPts val="180"/>
                        </a:spcBef>
                        <a:spcAft>
                          <a:spcPts val="180"/>
                        </a:spcAft>
                      </a:pPr>
                      <a:r>
                        <a:rPr lang="en-US" sz="1800" dirty="0">
                          <a:effectLst/>
                        </a:rPr>
                        <a:t>Ja, </a:t>
                      </a:r>
                      <a:r>
                        <a:rPr lang="en-US" sz="1800" dirty="0" err="1">
                          <a:effectLst/>
                        </a:rPr>
                        <a:t>som</a:t>
                      </a:r>
                      <a:r>
                        <a:rPr lang="en-US" sz="1800" dirty="0">
                          <a:effectLst/>
                        </a:rPr>
                        <a:t> </a:t>
                      </a:r>
                      <a:r>
                        <a:rPr lang="en-US" sz="1800" dirty="0" err="1">
                          <a:effectLst/>
                        </a:rPr>
                        <a:t>huvudoperatör</a:t>
                      </a:r>
                      <a:endParaRPr lang="sv-SE"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Bef>
                          <a:spcPts val="180"/>
                        </a:spcBef>
                        <a:spcAft>
                          <a:spcPts val="180"/>
                        </a:spcAft>
                      </a:pPr>
                      <a:r>
                        <a:rPr lang="en-US" sz="1800">
                          <a:effectLst/>
                        </a:rPr>
                        <a:t>5.7%</a:t>
                      </a:r>
                      <a:endParaRPr lang="sv-SE"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Bef>
                          <a:spcPts val="180"/>
                        </a:spcBef>
                        <a:spcAft>
                          <a:spcPts val="180"/>
                        </a:spcAft>
                      </a:pPr>
                      <a:r>
                        <a:rPr lang="en-US" sz="1800">
                          <a:effectLst/>
                        </a:rPr>
                        <a:t>70</a:t>
                      </a:r>
                      <a:endParaRPr lang="sv-SE"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Bef>
                          <a:spcPts val="180"/>
                        </a:spcBef>
                        <a:spcAft>
                          <a:spcPts val="180"/>
                        </a:spcAft>
                      </a:pPr>
                      <a:r>
                        <a:rPr lang="en-US" sz="1800" dirty="0">
                          <a:effectLst/>
                        </a:rPr>
                        <a:t>1230</a:t>
                      </a:r>
                      <a:endParaRPr lang="sv-SE"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34323143"/>
                  </a:ext>
                </a:extLst>
              </a:tr>
              <a:tr h="695326">
                <a:tc>
                  <a:txBody>
                    <a:bodyPr/>
                    <a:lstStyle/>
                    <a:p>
                      <a:pPr>
                        <a:spcBef>
                          <a:spcPts val="180"/>
                        </a:spcBef>
                        <a:spcAft>
                          <a:spcPts val="180"/>
                        </a:spcAft>
                      </a:pPr>
                      <a:r>
                        <a:rPr lang="en-US" sz="1800" dirty="0">
                          <a:effectLst/>
                        </a:rPr>
                        <a:t>Ja, </a:t>
                      </a:r>
                      <a:r>
                        <a:rPr lang="en-US" sz="1800" dirty="0" err="1">
                          <a:effectLst/>
                        </a:rPr>
                        <a:t>som</a:t>
                      </a:r>
                      <a:r>
                        <a:rPr lang="en-US" sz="1800" dirty="0">
                          <a:effectLst/>
                        </a:rPr>
                        <a:t> </a:t>
                      </a:r>
                      <a:r>
                        <a:rPr lang="en-US" sz="1800" dirty="0" err="1">
                          <a:effectLst/>
                        </a:rPr>
                        <a:t>assistent</a:t>
                      </a:r>
                      <a:endParaRPr lang="sv-SE"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Bef>
                          <a:spcPts val="180"/>
                        </a:spcBef>
                        <a:spcAft>
                          <a:spcPts val="180"/>
                        </a:spcAft>
                      </a:pPr>
                      <a:r>
                        <a:rPr lang="en-US" sz="1800">
                          <a:effectLst/>
                        </a:rPr>
                        <a:t>13.1%</a:t>
                      </a:r>
                      <a:endParaRPr lang="sv-SE"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Bef>
                          <a:spcPts val="180"/>
                        </a:spcBef>
                        <a:spcAft>
                          <a:spcPts val="180"/>
                        </a:spcAft>
                      </a:pPr>
                      <a:r>
                        <a:rPr lang="en-US" sz="1800">
                          <a:effectLst/>
                        </a:rPr>
                        <a:t>161</a:t>
                      </a:r>
                      <a:endParaRPr lang="sv-SE"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Bef>
                          <a:spcPts val="180"/>
                        </a:spcBef>
                        <a:spcAft>
                          <a:spcPts val="180"/>
                        </a:spcAft>
                      </a:pPr>
                      <a:r>
                        <a:rPr lang="en-US" sz="1800">
                          <a:effectLst/>
                        </a:rPr>
                        <a:t>1230</a:t>
                      </a:r>
                      <a:endParaRPr lang="sv-SE"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81794203"/>
                  </a:ext>
                </a:extLst>
              </a:tr>
              <a:tr h="695326">
                <a:tc>
                  <a:txBody>
                    <a:bodyPr/>
                    <a:lstStyle/>
                    <a:p>
                      <a:pPr>
                        <a:spcBef>
                          <a:spcPts val="180"/>
                        </a:spcBef>
                        <a:spcAft>
                          <a:spcPts val="180"/>
                        </a:spcAft>
                      </a:pPr>
                      <a:r>
                        <a:rPr lang="en-US" sz="1800">
                          <a:effectLst/>
                        </a:rPr>
                        <a:t>Nej</a:t>
                      </a:r>
                      <a:endParaRPr lang="sv-SE"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Bef>
                          <a:spcPts val="180"/>
                        </a:spcBef>
                        <a:spcAft>
                          <a:spcPts val="180"/>
                        </a:spcAft>
                      </a:pPr>
                      <a:r>
                        <a:rPr lang="en-US" sz="1800">
                          <a:effectLst/>
                        </a:rPr>
                        <a:t>81.2%</a:t>
                      </a:r>
                      <a:endParaRPr lang="sv-SE"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Bef>
                          <a:spcPts val="180"/>
                        </a:spcBef>
                        <a:spcAft>
                          <a:spcPts val="180"/>
                        </a:spcAft>
                      </a:pPr>
                      <a:r>
                        <a:rPr lang="en-US" sz="1800">
                          <a:effectLst/>
                        </a:rPr>
                        <a:t>999</a:t>
                      </a:r>
                      <a:endParaRPr lang="sv-SE"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spcBef>
                          <a:spcPts val="180"/>
                        </a:spcBef>
                        <a:spcAft>
                          <a:spcPts val="180"/>
                        </a:spcAft>
                      </a:pPr>
                      <a:r>
                        <a:rPr lang="en-US" sz="1800" dirty="0">
                          <a:effectLst/>
                        </a:rPr>
                        <a:t>1230</a:t>
                      </a:r>
                      <a:endParaRPr lang="sv-SE"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3284896"/>
                  </a:ext>
                </a:extLst>
              </a:tr>
            </a:tbl>
          </a:graphicData>
        </a:graphic>
      </p:graphicFrame>
      <p:sp>
        <p:nvSpPr>
          <p:cNvPr id="5" name="Rectangle 1">
            <a:extLst>
              <a:ext uri="{FF2B5EF4-FFF2-40B4-BE49-F238E27FC236}">
                <a16:creationId xmlns:a16="http://schemas.microsoft.com/office/drawing/2014/main" id="{C104894E-45C5-042A-EB01-E606BBBF7A8E}"/>
              </a:ext>
            </a:extLst>
          </p:cNvPr>
          <p:cNvSpPr>
            <a:spLocks noChangeArrowheads="1"/>
          </p:cNvSpPr>
          <p:nvPr/>
        </p:nvSpPr>
        <p:spPr bwMode="auto">
          <a:xfrm>
            <a:off x="1276350" y="1418978"/>
            <a:ext cx="10318190" cy="943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2696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400" b="1" i="0" u="none" strike="noStrike" cap="none" normalizeH="0" baseline="0" dirty="0">
                <a:ln>
                  <a:noFill/>
                </a:ln>
                <a:solidFill>
                  <a:srgbClr val="4472C4"/>
                </a:solidFill>
                <a:effectLst/>
                <a:latin typeface="Calibri Light" panose="020F0302020204030204" pitchFamily="34" charset="0"/>
                <a:ea typeface="Times New Roman" panose="02020603050405020304" pitchFamily="18" charset="0"/>
                <a:cs typeface="Times New Roman" panose="02020603050405020304" pitchFamily="18" charset="0"/>
              </a:rPr>
              <a:t>Utbildning av ST-läkare</a:t>
            </a:r>
            <a:endParaRPr kumimoji="0" lang="en-US" altLang="sv-SE" sz="1400" b="1" i="0" u="none" strike="noStrike" cap="none" normalizeH="0" baseline="0" dirty="0">
              <a:ln>
                <a:noFill/>
              </a:ln>
              <a:solidFill>
                <a:srgbClr val="4472C4"/>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Den nya variabeln, O1sSTLakareDeltagande, om ST-läkare varit huvudoperatör vid operation gäller </a:t>
            </a:r>
            <a:r>
              <a:rPr kumimoji="0" lang="sv-SE" altLang="sv-SE" sz="12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f.r.o.m</a:t>
            </a:r>
            <a:r>
              <a:rPr kumimoji="0" lang="sv-SE" altLang="sv-SE"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22-01-12. Svarsalternativen är “Nej”, “Ja, som huvudoperatör”, “Ja, som assistent” och “Uppgift saknas”.</a:t>
            </a:r>
            <a:endParaRPr kumimoji="0" lang="sv-SE" altLang="sv-SE"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2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Tabell 2. Fördelning av ST-läkares medverkan vid </a:t>
            </a:r>
            <a:r>
              <a:rPr kumimoji="0" lang="sv-SE" altLang="sv-SE" sz="1200" b="0" i="1"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hysteroskopiska</a:t>
            </a:r>
            <a:r>
              <a:rPr kumimoji="0" lang="sv-SE" altLang="sv-SE" sz="12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myomoperationer för hela riket mellan 2022-01-12 och 2023-03-31.</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5731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descr="En bild som visar text, skärmbild, linje, Graf&#10;&#10;Automatiskt genererad beskrivning">
            <a:extLst>
              <a:ext uri="{FF2B5EF4-FFF2-40B4-BE49-F238E27FC236}">
                <a16:creationId xmlns:a16="http://schemas.microsoft.com/office/drawing/2014/main" id="{E8A45A73-7A47-693C-2AAB-5FC091F23841}"/>
              </a:ext>
            </a:extLst>
          </p:cNvPr>
          <p:cNvPicPr/>
          <p:nvPr/>
        </p:nvPicPr>
        <p:blipFill>
          <a:blip r:embed="rId2"/>
          <a:stretch>
            <a:fillRect/>
          </a:stretch>
        </p:blipFill>
        <p:spPr bwMode="auto">
          <a:xfrm>
            <a:off x="1504950" y="800100"/>
            <a:ext cx="8801100" cy="5414433"/>
          </a:xfrm>
          <a:prstGeom prst="rect">
            <a:avLst/>
          </a:prstGeom>
          <a:noFill/>
        </p:spPr>
      </p:pic>
      <p:sp>
        <p:nvSpPr>
          <p:cNvPr id="3" name="Platshållare för bildnummer 2">
            <a:extLst>
              <a:ext uri="{FF2B5EF4-FFF2-40B4-BE49-F238E27FC236}">
                <a16:creationId xmlns:a16="http://schemas.microsoft.com/office/drawing/2014/main" id="{F86C1867-C3A3-A1D8-DBC0-CC8C964012B8}"/>
              </a:ext>
            </a:extLst>
          </p:cNvPr>
          <p:cNvSpPr>
            <a:spLocks noGrp="1"/>
          </p:cNvSpPr>
          <p:nvPr>
            <p:ph type="sldNum" sz="quarter" idx="12"/>
          </p:nvPr>
        </p:nvSpPr>
        <p:spPr>
          <a:xfrm>
            <a:off x="8610600" y="6356350"/>
            <a:ext cx="2743200" cy="365125"/>
          </a:xfrm>
        </p:spPr>
        <p:txBody>
          <a:bodyPr>
            <a:normAutofit/>
          </a:bodyPr>
          <a:lstStyle/>
          <a:p>
            <a:pPr>
              <a:spcAft>
                <a:spcPts val="600"/>
              </a:spcAft>
            </a:pPr>
            <a:fld id="{34ABF478-9A44-EB4C-B43C-D2BF0E8BD92F}" type="slidenum">
              <a:rPr lang="sv-SE" smtClean="0"/>
              <a:pPr>
                <a:spcAft>
                  <a:spcPts val="600"/>
                </a:spcAft>
              </a:pPr>
              <a:t>12</a:t>
            </a:fld>
            <a:endParaRPr lang="sv-SE"/>
          </a:p>
        </p:txBody>
      </p:sp>
      <p:sp>
        <p:nvSpPr>
          <p:cNvPr id="6" name="textruta 5">
            <a:extLst>
              <a:ext uri="{FF2B5EF4-FFF2-40B4-BE49-F238E27FC236}">
                <a16:creationId xmlns:a16="http://schemas.microsoft.com/office/drawing/2014/main" id="{4F49E2EE-0956-D9C1-E70F-641AFA6BEBF0}"/>
              </a:ext>
            </a:extLst>
          </p:cNvPr>
          <p:cNvSpPr txBox="1"/>
          <p:nvPr/>
        </p:nvSpPr>
        <p:spPr>
          <a:xfrm>
            <a:off x="1504950" y="323850"/>
            <a:ext cx="7639050" cy="369332"/>
          </a:xfrm>
          <a:prstGeom prst="rect">
            <a:avLst/>
          </a:prstGeom>
          <a:noFill/>
        </p:spPr>
        <p:txBody>
          <a:bodyPr wrap="square">
            <a:spAutoFit/>
          </a:bodyPr>
          <a:lstStyle/>
          <a:p>
            <a:pPr>
              <a:spcBef>
                <a:spcPts val="1000"/>
              </a:spcBef>
            </a:pPr>
            <a:r>
              <a:rPr lang="sv-SE" sz="1800" b="1" dirty="0">
                <a:solidFill>
                  <a:srgbClr val="4472C4"/>
                </a:solidFill>
                <a:effectLst/>
                <a:latin typeface="Calibri Light" panose="020F0302020204030204" pitchFamily="34" charset="0"/>
                <a:ea typeface="Times New Roman" panose="02020603050405020304" pitchFamily="18" charset="0"/>
                <a:cs typeface="Times New Roman" panose="02020603050405020304" pitchFamily="18" charset="0"/>
              </a:rPr>
              <a:t>Komplikationer</a:t>
            </a:r>
          </a:p>
        </p:txBody>
      </p:sp>
    </p:spTree>
    <p:extLst>
      <p:ext uri="{BB962C8B-B14F-4D97-AF65-F5344CB8AC3E}">
        <p14:creationId xmlns:p14="http://schemas.microsoft.com/office/powerpoint/2010/main" val="2556102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descr="En bild som visar text, skärmbild, linje, Graf&#10;&#10;Automatiskt genererad beskrivning">
            <a:extLst>
              <a:ext uri="{FF2B5EF4-FFF2-40B4-BE49-F238E27FC236}">
                <a16:creationId xmlns:a16="http://schemas.microsoft.com/office/drawing/2014/main" id="{B5D45870-82FF-74F9-0515-527A2BA2FF6B}"/>
              </a:ext>
            </a:extLst>
          </p:cNvPr>
          <p:cNvPicPr/>
          <p:nvPr/>
        </p:nvPicPr>
        <p:blipFill>
          <a:blip r:embed="rId2"/>
          <a:stretch>
            <a:fillRect/>
          </a:stretch>
        </p:blipFill>
        <p:spPr bwMode="auto">
          <a:xfrm>
            <a:off x="1600200" y="807482"/>
            <a:ext cx="8828852" cy="5407051"/>
          </a:xfrm>
          <a:prstGeom prst="rect">
            <a:avLst/>
          </a:prstGeom>
          <a:noFill/>
        </p:spPr>
      </p:pic>
      <p:sp>
        <p:nvSpPr>
          <p:cNvPr id="3" name="Platshållare för bildnummer 2">
            <a:extLst>
              <a:ext uri="{FF2B5EF4-FFF2-40B4-BE49-F238E27FC236}">
                <a16:creationId xmlns:a16="http://schemas.microsoft.com/office/drawing/2014/main" id="{A91A417D-193F-CFA6-D47F-153E16F68DED}"/>
              </a:ext>
            </a:extLst>
          </p:cNvPr>
          <p:cNvSpPr>
            <a:spLocks noGrp="1"/>
          </p:cNvSpPr>
          <p:nvPr>
            <p:ph type="sldNum" sz="quarter" idx="12"/>
          </p:nvPr>
        </p:nvSpPr>
        <p:spPr>
          <a:xfrm>
            <a:off x="8610600" y="6356350"/>
            <a:ext cx="2743200" cy="365125"/>
          </a:xfrm>
        </p:spPr>
        <p:txBody>
          <a:bodyPr>
            <a:normAutofit/>
          </a:bodyPr>
          <a:lstStyle/>
          <a:p>
            <a:pPr>
              <a:spcAft>
                <a:spcPts val="600"/>
              </a:spcAft>
            </a:pPr>
            <a:fld id="{34ABF478-9A44-EB4C-B43C-D2BF0E8BD92F}" type="slidenum">
              <a:rPr lang="sv-SE" smtClean="0"/>
              <a:pPr>
                <a:spcAft>
                  <a:spcPts val="600"/>
                </a:spcAft>
              </a:pPr>
              <a:t>13</a:t>
            </a:fld>
            <a:endParaRPr lang="sv-SE"/>
          </a:p>
        </p:txBody>
      </p:sp>
      <p:sp>
        <p:nvSpPr>
          <p:cNvPr id="6" name="textruta 5">
            <a:extLst>
              <a:ext uri="{FF2B5EF4-FFF2-40B4-BE49-F238E27FC236}">
                <a16:creationId xmlns:a16="http://schemas.microsoft.com/office/drawing/2014/main" id="{C41D67A2-A407-BC13-9682-7E4B5181005D}"/>
              </a:ext>
            </a:extLst>
          </p:cNvPr>
          <p:cNvSpPr txBox="1"/>
          <p:nvPr/>
        </p:nvSpPr>
        <p:spPr>
          <a:xfrm>
            <a:off x="1600200" y="381000"/>
            <a:ext cx="7543800" cy="369332"/>
          </a:xfrm>
          <a:prstGeom prst="rect">
            <a:avLst/>
          </a:prstGeom>
          <a:noFill/>
        </p:spPr>
        <p:txBody>
          <a:bodyPr wrap="square">
            <a:spAutoFit/>
          </a:bodyPr>
          <a:lstStyle/>
          <a:p>
            <a:pPr>
              <a:spcBef>
                <a:spcPts val="1000"/>
              </a:spcBef>
            </a:pPr>
            <a:r>
              <a:rPr lang="sv-SE" sz="1800" b="1" dirty="0">
                <a:solidFill>
                  <a:srgbClr val="4472C4"/>
                </a:solidFill>
                <a:effectLst/>
                <a:latin typeface="Calibri Light" panose="020F0302020204030204" pitchFamily="34" charset="0"/>
                <a:ea typeface="Times New Roman" panose="02020603050405020304" pitchFamily="18" charset="0"/>
                <a:cs typeface="Times New Roman" panose="02020603050405020304" pitchFamily="18" charset="0"/>
              </a:rPr>
              <a:t>Komplikationer</a:t>
            </a:r>
          </a:p>
        </p:txBody>
      </p:sp>
    </p:spTree>
    <p:extLst>
      <p:ext uri="{BB962C8B-B14F-4D97-AF65-F5344CB8AC3E}">
        <p14:creationId xmlns:p14="http://schemas.microsoft.com/office/powerpoint/2010/main" val="3366768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ruta 5">
            <a:extLst>
              <a:ext uri="{FF2B5EF4-FFF2-40B4-BE49-F238E27FC236}">
                <a16:creationId xmlns:a16="http://schemas.microsoft.com/office/drawing/2014/main" id="{0CA0890E-F42E-1BC7-ABAB-1043F4D060BE}"/>
              </a:ext>
            </a:extLst>
          </p:cNvPr>
          <p:cNvSpPr txBox="1"/>
          <p:nvPr/>
        </p:nvSpPr>
        <p:spPr>
          <a:xfrm>
            <a:off x="643468" y="2406316"/>
            <a:ext cx="4620584" cy="1649257"/>
          </a:xfrm>
          <a:prstGeom prst="rect">
            <a:avLst/>
          </a:prstGeom>
        </p:spPr>
        <p:txBody>
          <a:bodyPr vert="horz" lIns="91440" tIns="45720" rIns="91440" bIns="45720" rtlCol="0" anchor="b">
            <a:normAutofit/>
          </a:bodyPr>
          <a:lstStyle/>
          <a:p>
            <a:pPr>
              <a:lnSpc>
                <a:spcPct val="90000"/>
              </a:lnSpc>
              <a:spcBef>
                <a:spcPct val="0"/>
              </a:spcBef>
              <a:spcAft>
                <a:spcPts val="900"/>
              </a:spcAft>
            </a:pPr>
            <a:r>
              <a:rPr lang="en-US" sz="3600" i="1" dirty="0" err="1">
                <a:effectLst/>
                <a:latin typeface="+mj-lt"/>
                <a:ea typeface="+mj-ea"/>
                <a:cs typeface="+mj-cs"/>
              </a:rPr>
              <a:t>Patienter</a:t>
            </a:r>
            <a:r>
              <a:rPr lang="en-US" sz="3600" i="1" dirty="0">
                <a:effectLst/>
                <a:latin typeface="+mj-lt"/>
                <a:ea typeface="+mj-ea"/>
                <a:cs typeface="+mj-cs"/>
              </a:rPr>
              <a:t> </a:t>
            </a:r>
            <a:r>
              <a:rPr lang="en-US" sz="3600" i="1" dirty="0" err="1">
                <a:effectLst/>
                <a:latin typeface="+mj-lt"/>
                <a:ea typeface="+mj-ea"/>
                <a:cs typeface="+mj-cs"/>
              </a:rPr>
              <a:t>opererade</a:t>
            </a:r>
            <a:r>
              <a:rPr lang="en-US" sz="3600" i="1" dirty="0">
                <a:effectLst/>
                <a:latin typeface="+mj-lt"/>
                <a:ea typeface="+mj-ea"/>
                <a:cs typeface="+mj-cs"/>
              </a:rPr>
              <a:t> </a:t>
            </a:r>
            <a:r>
              <a:rPr lang="en-US" sz="3600" i="1" dirty="0" err="1">
                <a:effectLst/>
                <a:latin typeface="+mj-lt"/>
                <a:ea typeface="+mj-ea"/>
                <a:cs typeface="+mj-cs"/>
              </a:rPr>
              <a:t>mellan</a:t>
            </a:r>
            <a:r>
              <a:rPr lang="en-US" sz="3600" i="1" dirty="0">
                <a:effectLst/>
                <a:latin typeface="+mj-lt"/>
                <a:ea typeface="+mj-ea"/>
                <a:cs typeface="+mj-cs"/>
              </a:rPr>
              <a:t> 2018-01-01 och 2022-12-31</a:t>
            </a:r>
            <a:endParaRPr lang="en-US" sz="3600" dirty="0">
              <a:effectLst/>
              <a:latin typeface="+mj-lt"/>
              <a:ea typeface="+mj-ea"/>
              <a:cs typeface="+mj-cs"/>
            </a:endParaRPr>
          </a:p>
        </p:txBody>
      </p:sp>
      <p:pic>
        <p:nvPicPr>
          <p:cNvPr id="4" name="Picture">
            <a:extLst>
              <a:ext uri="{FF2B5EF4-FFF2-40B4-BE49-F238E27FC236}">
                <a16:creationId xmlns:a16="http://schemas.microsoft.com/office/drawing/2014/main" id="{2538A4B1-F84A-E72F-3BEB-898623151507}"/>
              </a:ext>
            </a:extLst>
          </p:cNvPr>
          <p:cNvPicPr/>
          <p:nvPr/>
        </p:nvPicPr>
        <p:blipFill rotWithShape="1">
          <a:blip r:embed="rId2"/>
          <a:srcRect l="632" r="4" b="4"/>
          <a:stretch/>
        </p:blipFill>
        <p:spPr bwMode="auto">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noFill/>
        </p:spPr>
      </p:pic>
      <p:sp>
        <p:nvSpPr>
          <p:cNvPr id="3" name="Platshållare för bildnummer 2">
            <a:extLst>
              <a:ext uri="{FF2B5EF4-FFF2-40B4-BE49-F238E27FC236}">
                <a16:creationId xmlns:a16="http://schemas.microsoft.com/office/drawing/2014/main" id="{7839F035-21B2-AB3F-AB22-711F31026239}"/>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defRPr/>
            </a:pPr>
            <a:fld id="{34ABF478-9A44-EB4C-B43C-D2BF0E8BD92F}" type="slidenum">
              <a:rPr lang="en-US">
                <a:solidFill>
                  <a:srgbClr val="FFFFFF"/>
                </a:solidFill>
                <a:latin typeface="Calibri" panose="020F0502020204030204"/>
              </a:rPr>
              <a:pPr>
                <a:spcAft>
                  <a:spcPts val="600"/>
                </a:spcAft>
                <a:defRPr/>
              </a:pPr>
              <a:t>14</a:t>
            </a:fld>
            <a:endParaRPr lang="en-US">
              <a:solidFill>
                <a:srgbClr val="FFFFFF"/>
              </a:solidFill>
              <a:latin typeface="Calibri" panose="020F0502020204030204"/>
            </a:endParaRPr>
          </a:p>
        </p:txBody>
      </p:sp>
    </p:spTree>
    <p:extLst>
      <p:ext uri="{BB962C8B-B14F-4D97-AF65-F5344CB8AC3E}">
        <p14:creationId xmlns:p14="http://schemas.microsoft.com/office/powerpoint/2010/main" val="125840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a:extLst>
              <a:ext uri="{FF2B5EF4-FFF2-40B4-BE49-F238E27FC236}">
                <a16:creationId xmlns:a16="http://schemas.microsoft.com/office/drawing/2014/main" id="{B53AE680-8891-758C-D62A-B353C2B50DCA}"/>
              </a:ext>
            </a:extLst>
          </p:cNvPr>
          <p:cNvPicPr/>
          <p:nvPr/>
        </p:nvPicPr>
        <p:blipFill rotWithShape="1">
          <a:blip r:embed="rId2"/>
          <a:srcRect r="-5" b="1581"/>
          <a:stretch/>
        </p:blipFill>
        <p:spPr bwMode="auto">
          <a:xfrm>
            <a:off x="2" y="1587"/>
            <a:ext cx="6095999" cy="6856413"/>
          </a:xfrm>
          <a:custGeom>
            <a:avLst/>
            <a:gdLst/>
            <a:ahLst/>
            <a:cxnLst/>
            <a:rect l="l" t="t" r="r" b="b"/>
            <a:pathLst>
              <a:path w="6649908" h="6856413">
                <a:moveTo>
                  <a:pt x="0" y="0"/>
                </a:moveTo>
                <a:lnTo>
                  <a:pt x="6559859" y="0"/>
                </a:lnTo>
                <a:lnTo>
                  <a:pt x="6572145" y="79394"/>
                </a:lnTo>
                <a:cubicBezTo>
                  <a:pt x="6857782" y="2230562"/>
                  <a:pt x="6243159" y="4473353"/>
                  <a:pt x="6528796" y="6624522"/>
                </a:cubicBezTo>
                <a:lnTo>
                  <a:pt x="6564680" y="6856413"/>
                </a:lnTo>
                <a:lnTo>
                  <a:pt x="0" y="6856413"/>
                </a:lnTo>
                <a:close/>
              </a:path>
            </a:pathLst>
          </a:custGeom>
          <a:noFill/>
        </p:spPr>
      </p:pic>
      <p:sp>
        <p:nvSpPr>
          <p:cNvPr id="3" name="Platshållare för bildnummer 2">
            <a:extLst>
              <a:ext uri="{FF2B5EF4-FFF2-40B4-BE49-F238E27FC236}">
                <a16:creationId xmlns:a16="http://schemas.microsoft.com/office/drawing/2014/main" id="{ED1F3BC8-2675-AA89-2168-1D79FAAED271}"/>
              </a:ext>
            </a:extLst>
          </p:cNvPr>
          <p:cNvSpPr>
            <a:spLocks noGrp="1"/>
          </p:cNvSpPr>
          <p:nvPr>
            <p:ph type="sldNum" sz="quarter" idx="12"/>
          </p:nvPr>
        </p:nvSpPr>
        <p:spPr>
          <a:xfrm>
            <a:off x="481013" y="6356350"/>
            <a:ext cx="685800" cy="365125"/>
          </a:xfrm>
        </p:spPr>
        <p:txBody>
          <a:bodyPr vert="horz" lIns="91440" tIns="45720" rIns="91440" bIns="45720" rtlCol="0" anchor="ctr">
            <a:normAutofit/>
          </a:bodyPr>
          <a:lstStyle/>
          <a:p>
            <a:pPr algn="l">
              <a:spcAft>
                <a:spcPts val="600"/>
              </a:spcAft>
              <a:defRPr/>
            </a:pPr>
            <a:fld id="{34ABF478-9A44-EB4C-B43C-D2BF0E8BD92F}" type="slidenum">
              <a:rPr lang="en-US">
                <a:solidFill>
                  <a:srgbClr val="FFFFFF"/>
                </a:solidFill>
                <a:latin typeface="Calibri" panose="020F0502020204030204"/>
              </a:rPr>
              <a:pPr algn="l">
                <a:spcAft>
                  <a:spcPts val="600"/>
                </a:spcAft>
                <a:defRPr/>
              </a:pPr>
              <a:t>15</a:t>
            </a:fld>
            <a:endParaRPr lang="en-US">
              <a:solidFill>
                <a:srgbClr val="FFFFFF"/>
              </a:solidFill>
              <a:latin typeface="Calibri" panose="020F0502020204030204"/>
            </a:endParaRPr>
          </a:p>
        </p:txBody>
      </p:sp>
      <p:sp>
        <p:nvSpPr>
          <p:cNvPr id="6" name="textruta 5">
            <a:extLst>
              <a:ext uri="{FF2B5EF4-FFF2-40B4-BE49-F238E27FC236}">
                <a16:creationId xmlns:a16="http://schemas.microsoft.com/office/drawing/2014/main" id="{9467E63D-571D-5B69-2236-2D42639A820D}"/>
              </a:ext>
            </a:extLst>
          </p:cNvPr>
          <p:cNvSpPr txBox="1"/>
          <p:nvPr/>
        </p:nvSpPr>
        <p:spPr>
          <a:xfrm>
            <a:off x="6417734" y="2614612"/>
            <a:ext cx="5291663" cy="3752849"/>
          </a:xfrm>
          <a:prstGeom prst="rect">
            <a:avLst/>
          </a:prstGeom>
        </p:spPr>
        <p:txBody>
          <a:bodyPr vert="horz" lIns="91440" tIns="45720" rIns="91440" bIns="45720" rtlCol="0">
            <a:normAutofit/>
          </a:bodyPr>
          <a:lstStyle/>
          <a:p>
            <a:pPr indent="-228600">
              <a:lnSpc>
                <a:spcPct val="90000"/>
              </a:lnSpc>
              <a:spcAft>
                <a:spcPts val="1000"/>
              </a:spcAft>
              <a:buFont typeface="Arial" panose="020B0604020202020204" pitchFamily="34" charset="0"/>
              <a:buChar char="•"/>
            </a:pPr>
            <a:r>
              <a:rPr lang="en-US" i="1">
                <a:effectLst/>
              </a:rPr>
              <a:t>Patienter som ingår i figuren är opererade mellan 2018-01-01 och 2022-09-30</a:t>
            </a:r>
            <a:endParaRPr lang="en-US">
              <a:effectLst/>
            </a:endParaRPr>
          </a:p>
        </p:txBody>
      </p:sp>
    </p:spTree>
    <p:extLst>
      <p:ext uri="{BB962C8B-B14F-4D97-AF65-F5344CB8AC3E}">
        <p14:creationId xmlns:p14="http://schemas.microsoft.com/office/powerpoint/2010/main" val="4611132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Bildobjekt 4" descr="En bild som visar text, skärmbild, Teckensnitt, logotyp&#10;&#10;Automatiskt genererad beskrivning">
            <a:extLst>
              <a:ext uri="{FF2B5EF4-FFF2-40B4-BE49-F238E27FC236}">
                <a16:creationId xmlns:a16="http://schemas.microsoft.com/office/drawing/2014/main" id="{6DF62799-F568-3628-D9B3-3A4427E5AF42}"/>
              </a:ext>
            </a:extLst>
          </p:cNvPr>
          <p:cNvPicPr>
            <a:picLocks noChangeAspect="1"/>
          </p:cNvPicPr>
          <p:nvPr/>
        </p:nvPicPr>
        <p:blipFill>
          <a:blip r:embed="rId3"/>
          <a:stretch>
            <a:fillRect/>
          </a:stretch>
        </p:blipFill>
        <p:spPr>
          <a:xfrm>
            <a:off x="1460937" y="907203"/>
            <a:ext cx="9007365" cy="3328466"/>
          </a:xfrm>
          <a:prstGeom prst="rect">
            <a:avLst/>
          </a:prstGeom>
        </p:spPr>
      </p:pic>
      <p:sp>
        <p:nvSpPr>
          <p:cNvPr id="3" name="Platshållare för bildnummer 2">
            <a:extLst>
              <a:ext uri="{FF2B5EF4-FFF2-40B4-BE49-F238E27FC236}">
                <a16:creationId xmlns:a16="http://schemas.microsoft.com/office/drawing/2014/main" id="{5B4165A6-1F33-2618-4D6A-83D9F1FCEC35}"/>
              </a:ext>
            </a:extLst>
          </p:cNvPr>
          <p:cNvSpPr>
            <a:spLocks noGrp="1"/>
          </p:cNvSpPr>
          <p:nvPr>
            <p:ph type="sldNum" sz="quarter" idx="12"/>
          </p:nvPr>
        </p:nvSpPr>
        <p:spPr>
          <a:xfrm>
            <a:off x="8610600" y="6356350"/>
            <a:ext cx="2743200" cy="365125"/>
          </a:xfrm>
        </p:spPr>
        <p:txBody>
          <a:bodyPr>
            <a:normAutofit/>
          </a:bodyPr>
          <a:lstStyle/>
          <a:p>
            <a:pPr>
              <a:spcAft>
                <a:spcPts val="600"/>
              </a:spcAft>
            </a:pPr>
            <a:fld id="{34ABF478-9A44-EB4C-B43C-D2BF0E8BD92F}" type="slidenum">
              <a:rPr lang="sv-SE" smtClean="0"/>
              <a:pPr>
                <a:spcAft>
                  <a:spcPts val="600"/>
                </a:spcAft>
              </a:pPr>
              <a:t>16</a:t>
            </a:fld>
            <a:endParaRPr lang="sv-SE"/>
          </a:p>
        </p:txBody>
      </p:sp>
      <p:sp>
        <p:nvSpPr>
          <p:cNvPr id="6" name="textruta 5">
            <a:extLst>
              <a:ext uri="{FF2B5EF4-FFF2-40B4-BE49-F238E27FC236}">
                <a16:creationId xmlns:a16="http://schemas.microsoft.com/office/drawing/2014/main" id="{F0FFC13D-D1AD-6546-643D-76DC93926D18}"/>
              </a:ext>
            </a:extLst>
          </p:cNvPr>
          <p:cNvSpPr txBox="1"/>
          <p:nvPr/>
        </p:nvSpPr>
        <p:spPr>
          <a:xfrm>
            <a:off x="1460937" y="4750676"/>
            <a:ext cx="9144001" cy="923330"/>
          </a:xfrm>
          <a:prstGeom prst="rect">
            <a:avLst/>
          </a:prstGeom>
          <a:noFill/>
        </p:spPr>
        <p:txBody>
          <a:bodyPr wrap="square" rtlCol="0">
            <a:spAutoFit/>
          </a:bodyPr>
          <a:lstStyle/>
          <a:p>
            <a:r>
              <a:rPr lang="sv-SE" dirty="0"/>
              <a:t>Arbete pågår kontinuerligt med plattformsbytet för hela GynOp-registret, först ut blir intrauterin kirurgi och tidsplan för driftsättning är innan </a:t>
            </a:r>
            <a:r>
              <a:rPr lang="sv-SE"/>
              <a:t>sommaren 2024, </a:t>
            </a:r>
            <a:r>
              <a:rPr lang="sv-SE" dirty="0"/>
              <a:t>så håll ögonen öppna på GynOps hemsida för mer information!</a:t>
            </a:r>
          </a:p>
        </p:txBody>
      </p:sp>
    </p:spTree>
    <p:extLst>
      <p:ext uri="{BB962C8B-B14F-4D97-AF65-F5344CB8AC3E}">
        <p14:creationId xmlns:p14="http://schemas.microsoft.com/office/powerpoint/2010/main" val="630056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tshållare för bildnummer 4">
            <a:extLst>
              <a:ext uri="{FF2B5EF4-FFF2-40B4-BE49-F238E27FC236}">
                <a16:creationId xmlns:a16="http://schemas.microsoft.com/office/drawing/2014/main" id="{CA5B48EF-D35B-F7F8-C700-1037DC5C2777}"/>
              </a:ext>
            </a:extLst>
          </p:cNvPr>
          <p:cNvSpPr>
            <a:spLocks noGrp="1"/>
          </p:cNvSpPr>
          <p:nvPr>
            <p:ph type="sldNum" sz="quarter" idx="12"/>
          </p:nvPr>
        </p:nvSpPr>
        <p:spPr/>
        <p:txBody>
          <a:bodyPr/>
          <a:lstStyle/>
          <a:p>
            <a:fld id="{34ABF478-9A44-EB4C-B43C-D2BF0E8BD92F}" type="slidenum">
              <a:rPr lang="sv-SE" smtClean="0"/>
              <a:t>2</a:t>
            </a:fld>
            <a:endParaRPr lang="sv-SE"/>
          </a:p>
        </p:txBody>
      </p:sp>
      <p:sp>
        <p:nvSpPr>
          <p:cNvPr id="11" name="textruta 10">
            <a:extLst>
              <a:ext uri="{FF2B5EF4-FFF2-40B4-BE49-F238E27FC236}">
                <a16:creationId xmlns:a16="http://schemas.microsoft.com/office/drawing/2014/main" id="{BD9455F5-801B-F711-2C4C-2C3E4843B024}"/>
              </a:ext>
            </a:extLst>
          </p:cNvPr>
          <p:cNvSpPr txBox="1"/>
          <p:nvPr/>
        </p:nvSpPr>
        <p:spPr>
          <a:xfrm>
            <a:off x="1428749" y="495300"/>
            <a:ext cx="9658350" cy="1862048"/>
          </a:xfrm>
          <a:prstGeom prst="rect">
            <a:avLst/>
          </a:prstGeom>
          <a:noFill/>
        </p:spPr>
        <p:txBody>
          <a:bodyPr wrap="square">
            <a:spAutoFit/>
          </a:bodyPr>
          <a:lstStyle/>
          <a:p>
            <a:pPr>
              <a:spcBef>
                <a:spcPts val="900"/>
              </a:spcBef>
              <a:spcAft>
                <a:spcPts val="9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Fi</a:t>
            </a:r>
            <a:r>
              <a:rPr lang="sv-SE" sz="1600" dirty="0">
                <a:effectLst/>
                <a:latin typeface="Calibri" panose="020F0502020204030204" pitchFamily="34" charset="0"/>
                <a:ea typeface="Calibri" panose="020F0502020204030204" pitchFamily="34" charset="0"/>
                <a:cs typeface="Times New Roman" panose="02020603050405020304" pitchFamily="18" charset="0"/>
              </a:rPr>
              <a:t>gurerna och tabellerna bygger på patienter opererade mellan </a:t>
            </a:r>
            <a:r>
              <a:rPr lang="sv-SE" sz="1600" b="1" dirty="0">
                <a:effectLst/>
                <a:latin typeface="Calibri" panose="020F0502020204030204" pitchFamily="34" charset="0"/>
                <a:ea typeface="Calibri" panose="020F0502020204030204" pitchFamily="34" charset="0"/>
                <a:cs typeface="Times New Roman" panose="02020603050405020304" pitchFamily="18" charset="0"/>
              </a:rPr>
              <a:t>2018-01-01 och 2022-12-31.</a:t>
            </a:r>
            <a:r>
              <a:rPr lang="sv-SE" sz="1600" dirty="0">
                <a:effectLst/>
                <a:latin typeface="Calibri" panose="020F0502020204030204" pitchFamily="34" charset="0"/>
                <a:ea typeface="Calibri" panose="020F0502020204030204" pitchFamily="34" charset="0"/>
                <a:cs typeface="Times New Roman" panose="02020603050405020304" pitchFamily="18" charset="0"/>
              </a:rPr>
              <a:t> Alla har opererats via hysteroskopi och antingen har det exstirperats eller reducerats myom, både reducerats och exstirperats eller så är huvuddiagnosen D25.9 OCH åtgärden LCB25.                                                                                                                                         Det är totalt 505 patienter som förekommer </a:t>
            </a:r>
            <a:r>
              <a:rPr lang="sv-SE" sz="1600" b="1" dirty="0">
                <a:effectLst/>
                <a:latin typeface="Calibri" panose="020F0502020204030204" pitchFamily="34" charset="0"/>
                <a:ea typeface="Calibri" panose="020F0502020204030204" pitchFamily="34" charset="0"/>
                <a:cs typeface="Times New Roman" panose="02020603050405020304" pitchFamily="18" charset="0"/>
              </a:rPr>
              <a:t>mer än en </a:t>
            </a:r>
            <a:r>
              <a:rPr lang="sv-SE" sz="1600" dirty="0">
                <a:effectLst/>
                <a:latin typeface="Calibri" panose="020F0502020204030204" pitchFamily="34" charset="0"/>
                <a:ea typeface="Calibri" panose="020F0502020204030204" pitchFamily="34" charset="0"/>
                <a:cs typeface="Times New Roman" panose="02020603050405020304" pitchFamily="18" charset="0"/>
              </a:rPr>
              <a:t>gång i registret, mellan 2018-01-01 och 2022-12-31, där antingen myom exstirperats eller reducerats.</a:t>
            </a:r>
          </a:p>
          <a:p>
            <a:pPr>
              <a:spcBef>
                <a:spcPts val="900"/>
              </a:spcBef>
              <a:spcAft>
                <a:spcPts val="900"/>
              </a:spcAft>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4" name="Picture">
            <a:extLst>
              <a:ext uri="{FF2B5EF4-FFF2-40B4-BE49-F238E27FC236}">
                <a16:creationId xmlns:a16="http://schemas.microsoft.com/office/drawing/2014/main" id="{01744111-6498-756B-5940-84E25B1DBBC6}"/>
              </a:ext>
            </a:extLst>
          </p:cNvPr>
          <p:cNvPicPr/>
          <p:nvPr/>
        </p:nvPicPr>
        <p:blipFill>
          <a:blip r:embed="rId2"/>
          <a:stretch>
            <a:fillRect/>
          </a:stretch>
        </p:blipFill>
        <p:spPr bwMode="auto">
          <a:xfrm>
            <a:off x="2895153" y="2037761"/>
            <a:ext cx="6401693" cy="4115374"/>
          </a:xfrm>
          <a:prstGeom prst="rect">
            <a:avLst/>
          </a:prstGeom>
          <a:noFill/>
          <a:ln w="9525">
            <a:noFill/>
            <a:headEnd/>
            <a:tailEnd/>
          </a:ln>
        </p:spPr>
      </p:pic>
    </p:spTree>
    <p:extLst>
      <p:ext uri="{BB962C8B-B14F-4D97-AF65-F5344CB8AC3E}">
        <p14:creationId xmlns:p14="http://schemas.microsoft.com/office/powerpoint/2010/main" val="3834233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F7181B3F-9D2E-BF3B-F99A-401A23EDFFBC}"/>
              </a:ext>
            </a:extLst>
          </p:cNvPr>
          <p:cNvSpPr>
            <a:spLocks noGrp="1"/>
          </p:cNvSpPr>
          <p:nvPr>
            <p:ph type="sldNum" sz="quarter" idx="12"/>
          </p:nvPr>
        </p:nvSpPr>
        <p:spPr/>
        <p:txBody>
          <a:bodyPr/>
          <a:lstStyle/>
          <a:p>
            <a:fld id="{34ABF478-9A44-EB4C-B43C-D2BF0E8BD92F}" type="slidenum">
              <a:rPr lang="sv-SE" smtClean="0"/>
              <a:t>3</a:t>
            </a:fld>
            <a:endParaRPr lang="sv-SE"/>
          </a:p>
        </p:txBody>
      </p:sp>
      <p:pic>
        <p:nvPicPr>
          <p:cNvPr id="4" name="Picture">
            <a:extLst>
              <a:ext uri="{FF2B5EF4-FFF2-40B4-BE49-F238E27FC236}">
                <a16:creationId xmlns:a16="http://schemas.microsoft.com/office/drawing/2014/main" id="{52ACDFF0-D8CA-ED6B-2EB3-AFED59573DF2}"/>
              </a:ext>
            </a:extLst>
          </p:cNvPr>
          <p:cNvPicPr/>
          <p:nvPr/>
        </p:nvPicPr>
        <p:blipFill>
          <a:blip r:embed="rId2"/>
          <a:stretch>
            <a:fillRect/>
          </a:stretch>
        </p:blipFill>
        <p:spPr bwMode="auto">
          <a:xfrm>
            <a:off x="2895153" y="1472098"/>
            <a:ext cx="6401693" cy="4115374"/>
          </a:xfrm>
          <a:prstGeom prst="rect">
            <a:avLst/>
          </a:prstGeom>
          <a:noFill/>
          <a:ln w="9525">
            <a:noFill/>
            <a:headEnd/>
            <a:tailEnd/>
          </a:ln>
        </p:spPr>
      </p:pic>
    </p:spTree>
    <p:extLst>
      <p:ext uri="{BB962C8B-B14F-4D97-AF65-F5344CB8AC3E}">
        <p14:creationId xmlns:p14="http://schemas.microsoft.com/office/powerpoint/2010/main" val="1365892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7423B71D-495F-7C5B-04B8-B9FB4C10EB9B}"/>
              </a:ext>
            </a:extLst>
          </p:cNvPr>
          <p:cNvSpPr>
            <a:spLocks noGrp="1"/>
          </p:cNvSpPr>
          <p:nvPr>
            <p:ph type="sldNum" sz="quarter" idx="12"/>
          </p:nvPr>
        </p:nvSpPr>
        <p:spPr/>
        <p:txBody>
          <a:bodyPr/>
          <a:lstStyle/>
          <a:p>
            <a:fld id="{34ABF478-9A44-EB4C-B43C-D2BF0E8BD92F}" type="slidenum">
              <a:rPr lang="sv-SE" smtClean="0"/>
              <a:t>4</a:t>
            </a:fld>
            <a:endParaRPr lang="sv-SE"/>
          </a:p>
        </p:txBody>
      </p:sp>
      <p:pic>
        <p:nvPicPr>
          <p:cNvPr id="13" name="Picture">
            <a:extLst>
              <a:ext uri="{FF2B5EF4-FFF2-40B4-BE49-F238E27FC236}">
                <a16:creationId xmlns:a16="http://schemas.microsoft.com/office/drawing/2014/main" id="{3CA700C0-C629-53F5-8342-25B191A9A5CF}"/>
              </a:ext>
            </a:extLst>
          </p:cNvPr>
          <p:cNvPicPr/>
          <p:nvPr/>
        </p:nvPicPr>
        <p:blipFill>
          <a:blip r:embed="rId2"/>
          <a:stretch>
            <a:fillRect/>
          </a:stretch>
        </p:blipFill>
        <p:spPr bwMode="auto">
          <a:xfrm>
            <a:off x="1466850" y="826532"/>
            <a:ext cx="9148598" cy="5308084"/>
          </a:xfrm>
          <a:prstGeom prst="rect">
            <a:avLst/>
          </a:prstGeom>
          <a:noFill/>
          <a:ln w="9525">
            <a:noFill/>
            <a:headEnd/>
            <a:tailEnd/>
          </a:ln>
        </p:spPr>
      </p:pic>
      <p:sp>
        <p:nvSpPr>
          <p:cNvPr id="15" name="textruta 14">
            <a:extLst>
              <a:ext uri="{FF2B5EF4-FFF2-40B4-BE49-F238E27FC236}">
                <a16:creationId xmlns:a16="http://schemas.microsoft.com/office/drawing/2014/main" id="{DE3722A7-45A0-3CB3-A12B-4C43EB48A16B}"/>
              </a:ext>
            </a:extLst>
          </p:cNvPr>
          <p:cNvSpPr txBox="1"/>
          <p:nvPr/>
        </p:nvSpPr>
        <p:spPr>
          <a:xfrm>
            <a:off x="1466850" y="457200"/>
            <a:ext cx="8648700" cy="369332"/>
          </a:xfrm>
          <a:prstGeom prst="rect">
            <a:avLst/>
          </a:prstGeom>
          <a:noFill/>
        </p:spPr>
        <p:txBody>
          <a:bodyPr wrap="square">
            <a:spAutoFit/>
          </a:bodyPr>
          <a:lstStyle/>
          <a:p>
            <a:pPr>
              <a:spcBef>
                <a:spcPts val="1000"/>
              </a:spcBef>
            </a:pPr>
            <a:r>
              <a:rPr lang="sv-SE" sz="1800" b="1">
                <a:solidFill>
                  <a:srgbClr val="4472C4"/>
                </a:solidFill>
                <a:effectLst/>
                <a:latin typeface="Calibri Light" panose="020F0302020204030204" pitchFamily="34" charset="0"/>
                <a:ea typeface="Times New Roman" panose="02020603050405020304" pitchFamily="18" charset="0"/>
                <a:cs typeface="Times New Roman" panose="02020603050405020304" pitchFamily="18" charset="0"/>
              </a:rPr>
              <a:t>Patientbesvär som föranleder operation</a:t>
            </a:r>
          </a:p>
        </p:txBody>
      </p:sp>
    </p:spTree>
    <p:extLst>
      <p:ext uri="{BB962C8B-B14F-4D97-AF65-F5344CB8AC3E}">
        <p14:creationId xmlns:p14="http://schemas.microsoft.com/office/powerpoint/2010/main" val="3007369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descr="En bild som visar text, skärmbild, linje, diagram&#10;&#10;Automatiskt genererad beskrivning">
            <a:extLst>
              <a:ext uri="{FF2B5EF4-FFF2-40B4-BE49-F238E27FC236}">
                <a16:creationId xmlns:a16="http://schemas.microsoft.com/office/drawing/2014/main" id="{9DAA3C22-25BD-1E7F-4DF1-46DD673959F6}"/>
              </a:ext>
            </a:extLst>
          </p:cNvPr>
          <p:cNvPicPr/>
          <p:nvPr/>
        </p:nvPicPr>
        <p:blipFill>
          <a:blip r:embed="rId2"/>
          <a:stretch>
            <a:fillRect/>
          </a:stretch>
        </p:blipFill>
        <p:spPr bwMode="auto">
          <a:xfrm>
            <a:off x="1276350" y="1012800"/>
            <a:ext cx="9353550" cy="5201734"/>
          </a:xfrm>
          <a:prstGeom prst="rect">
            <a:avLst/>
          </a:prstGeom>
          <a:noFill/>
        </p:spPr>
      </p:pic>
      <p:sp>
        <p:nvSpPr>
          <p:cNvPr id="3" name="Platshållare för bildnummer 2">
            <a:extLst>
              <a:ext uri="{FF2B5EF4-FFF2-40B4-BE49-F238E27FC236}">
                <a16:creationId xmlns:a16="http://schemas.microsoft.com/office/drawing/2014/main" id="{C3E9FAD8-D431-05FC-BDAB-04BD1437F0D8}"/>
              </a:ext>
            </a:extLst>
          </p:cNvPr>
          <p:cNvSpPr>
            <a:spLocks noGrp="1"/>
          </p:cNvSpPr>
          <p:nvPr>
            <p:ph type="sldNum" sz="quarter" idx="12"/>
          </p:nvPr>
        </p:nvSpPr>
        <p:spPr>
          <a:xfrm>
            <a:off x="8610600" y="6356350"/>
            <a:ext cx="2743200" cy="365125"/>
          </a:xfrm>
        </p:spPr>
        <p:txBody>
          <a:bodyPr>
            <a:normAutofit/>
          </a:bodyPr>
          <a:lstStyle/>
          <a:p>
            <a:pPr>
              <a:spcAft>
                <a:spcPts val="600"/>
              </a:spcAft>
            </a:pPr>
            <a:fld id="{34ABF478-9A44-EB4C-B43C-D2BF0E8BD92F}" type="slidenum">
              <a:rPr lang="sv-SE" smtClean="0"/>
              <a:pPr>
                <a:spcAft>
                  <a:spcPts val="600"/>
                </a:spcAft>
              </a:pPr>
              <a:t>5</a:t>
            </a:fld>
            <a:endParaRPr lang="sv-SE"/>
          </a:p>
        </p:txBody>
      </p:sp>
      <p:sp>
        <p:nvSpPr>
          <p:cNvPr id="6" name="textruta 5">
            <a:extLst>
              <a:ext uri="{FF2B5EF4-FFF2-40B4-BE49-F238E27FC236}">
                <a16:creationId xmlns:a16="http://schemas.microsoft.com/office/drawing/2014/main" id="{31B1BF87-EAA5-B834-3D84-6D704B362453}"/>
              </a:ext>
            </a:extLst>
          </p:cNvPr>
          <p:cNvSpPr txBox="1"/>
          <p:nvPr/>
        </p:nvSpPr>
        <p:spPr>
          <a:xfrm>
            <a:off x="1276350" y="643467"/>
            <a:ext cx="9152702" cy="369332"/>
          </a:xfrm>
          <a:prstGeom prst="rect">
            <a:avLst/>
          </a:prstGeom>
          <a:noFill/>
        </p:spPr>
        <p:txBody>
          <a:bodyPr wrap="square">
            <a:spAutoFit/>
          </a:bodyPr>
          <a:lstStyle/>
          <a:p>
            <a:pPr>
              <a:spcBef>
                <a:spcPts val="1000"/>
              </a:spcBef>
            </a:pPr>
            <a:r>
              <a:rPr lang="sv-SE" sz="1800" b="1" dirty="0">
                <a:solidFill>
                  <a:srgbClr val="4472C4"/>
                </a:solidFill>
                <a:effectLst/>
                <a:latin typeface="Calibri Light" panose="020F0302020204030204" pitchFamily="34" charset="0"/>
                <a:ea typeface="Times New Roman" panose="02020603050405020304" pitchFamily="18" charset="0"/>
                <a:cs typeface="Times New Roman" panose="02020603050405020304" pitchFamily="18" charset="0"/>
              </a:rPr>
              <a:t>Indikationer</a:t>
            </a:r>
          </a:p>
        </p:txBody>
      </p:sp>
    </p:spTree>
    <p:extLst>
      <p:ext uri="{BB962C8B-B14F-4D97-AF65-F5344CB8AC3E}">
        <p14:creationId xmlns:p14="http://schemas.microsoft.com/office/powerpoint/2010/main" val="2242804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descr="En bild som visar text, linje, diagram, Graf&#10;&#10;Automatiskt genererad beskrivning">
            <a:extLst>
              <a:ext uri="{FF2B5EF4-FFF2-40B4-BE49-F238E27FC236}">
                <a16:creationId xmlns:a16="http://schemas.microsoft.com/office/drawing/2014/main" id="{8787FBBB-BCA6-D704-EE8A-675C90085772}"/>
              </a:ext>
            </a:extLst>
          </p:cNvPr>
          <p:cNvPicPr/>
          <p:nvPr/>
        </p:nvPicPr>
        <p:blipFill>
          <a:blip r:embed="rId2"/>
          <a:stretch>
            <a:fillRect/>
          </a:stretch>
        </p:blipFill>
        <p:spPr bwMode="auto">
          <a:xfrm>
            <a:off x="1390650" y="928134"/>
            <a:ext cx="9220200" cy="4805917"/>
          </a:xfrm>
          <a:prstGeom prst="rect">
            <a:avLst/>
          </a:prstGeom>
          <a:noFill/>
        </p:spPr>
      </p:pic>
      <p:sp>
        <p:nvSpPr>
          <p:cNvPr id="3" name="Platshållare för bildnummer 2">
            <a:extLst>
              <a:ext uri="{FF2B5EF4-FFF2-40B4-BE49-F238E27FC236}">
                <a16:creationId xmlns:a16="http://schemas.microsoft.com/office/drawing/2014/main" id="{1059B3C0-CF67-80DB-1738-F3A5ACBC3AF2}"/>
              </a:ext>
            </a:extLst>
          </p:cNvPr>
          <p:cNvSpPr>
            <a:spLocks noGrp="1"/>
          </p:cNvSpPr>
          <p:nvPr>
            <p:ph type="sldNum" sz="quarter" idx="12"/>
          </p:nvPr>
        </p:nvSpPr>
        <p:spPr>
          <a:xfrm>
            <a:off x="8610600" y="6356350"/>
            <a:ext cx="2743200" cy="365125"/>
          </a:xfrm>
        </p:spPr>
        <p:txBody>
          <a:bodyPr>
            <a:normAutofit/>
          </a:bodyPr>
          <a:lstStyle/>
          <a:p>
            <a:pPr>
              <a:spcAft>
                <a:spcPts val="600"/>
              </a:spcAft>
            </a:pPr>
            <a:fld id="{34ABF478-9A44-EB4C-B43C-D2BF0E8BD92F}" type="slidenum">
              <a:rPr lang="sv-SE" smtClean="0"/>
              <a:pPr>
                <a:spcAft>
                  <a:spcPts val="600"/>
                </a:spcAft>
              </a:pPr>
              <a:t>6</a:t>
            </a:fld>
            <a:endParaRPr lang="sv-SE"/>
          </a:p>
        </p:txBody>
      </p:sp>
      <p:sp>
        <p:nvSpPr>
          <p:cNvPr id="8" name="textruta 7">
            <a:extLst>
              <a:ext uri="{FF2B5EF4-FFF2-40B4-BE49-F238E27FC236}">
                <a16:creationId xmlns:a16="http://schemas.microsoft.com/office/drawing/2014/main" id="{A1F79CA2-BAF9-CDF5-06A1-CB25C0B67231}"/>
              </a:ext>
            </a:extLst>
          </p:cNvPr>
          <p:cNvSpPr txBox="1"/>
          <p:nvPr/>
        </p:nvSpPr>
        <p:spPr>
          <a:xfrm>
            <a:off x="1390650" y="5734050"/>
            <a:ext cx="5867400" cy="369332"/>
          </a:xfrm>
          <a:prstGeom prst="rect">
            <a:avLst/>
          </a:prstGeom>
          <a:noFill/>
        </p:spPr>
        <p:txBody>
          <a:bodyPr wrap="square">
            <a:spAutoFit/>
          </a:bodyPr>
          <a:lstStyle/>
          <a:p>
            <a:r>
              <a:rPr lang="sv-SE" sz="1800" kern="0" dirty="0">
                <a:effectLst/>
                <a:latin typeface="Calibri" panose="020F0502020204030204" pitchFamily="34" charset="0"/>
                <a:ea typeface="Calibri" panose="020F0502020204030204" pitchFamily="34" charset="0"/>
                <a:cs typeface="Times New Roman" panose="02020603050405020304" pitchFamily="18" charset="0"/>
              </a:rPr>
              <a:t>(Morcellator/</a:t>
            </a:r>
            <a:r>
              <a:rPr lang="sv-SE" sz="1800" kern="0" dirty="0" err="1">
                <a:effectLst/>
                <a:latin typeface="Calibri" panose="020F0502020204030204" pitchFamily="34" charset="0"/>
                <a:ea typeface="Calibri" panose="020F0502020204030204" pitchFamily="34" charset="0"/>
                <a:cs typeface="Times New Roman" panose="02020603050405020304" pitchFamily="18" charset="0"/>
              </a:rPr>
              <a:t>shaver</a:t>
            </a:r>
            <a:r>
              <a:rPr lang="sv-SE" sz="1800" kern="0" dirty="0">
                <a:effectLst/>
                <a:latin typeface="Calibri" panose="020F0502020204030204" pitchFamily="34" charset="0"/>
                <a:ea typeface="Calibri" panose="020F0502020204030204" pitchFamily="34" charset="0"/>
                <a:cs typeface="Times New Roman" panose="02020603050405020304" pitchFamily="18" charset="0"/>
              </a:rPr>
              <a:t>)</a:t>
            </a:r>
            <a:r>
              <a:rPr lang="sv-SE" dirty="0">
                <a:effectLst/>
              </a:rPr>
              <a:t> </a:t>
            </a:r>
            <a:endParaRPr lang="sv-SE" dirty="0"/>
          </a:p>
        </p:txBody>
      </p:sp>
      <p:sp>
        <p:nvSpPr>
          <p:cNvPr id="10" name="textruta 9">
            <a:extLst>
              <a:ext uri="{FF2B5EF4-FFF2-40B4-BE49-F238E27FC236}">
                <a16:creationId xmlns:a16="http://schemas.microsoft.com/office/drawing/2014/main" id="{7468C78A-891C-CAB6-D59D-41E048ADF7B1}"/>
              </a:ext>
            </a:extLst>
          </p:cNvPr>
          <p:cNvSpPr txBox="1"/>
          <p:nvPr/>
        </p:nvSpPr>
        <p:spPr>
          <a:xfrm>
            <a:off x="1390650" y="558802"/>
            <a:ext cx="7753350" cy="369332"/>
          </a:xfrm>
          <a:prstGeom prst="rect">
            <a:avLst/>
          </a:prstGeom>
          <a:noFill/>
        </p:spPr>
        <p:txBody>
          <a:bodyPr wrap="square">
            <a:spAutoFit/>
          </a:bodyPr>
          <a:lstStyle/>
          <a:p>
            <a:pPr>
              <a:spcBef>
                <a:spcPts val="1000"/>
              </a:spcBef>
            </a:pPr>
            <a:r>
              <a:rPr lang="sv-SE" sz="1800" b="1" dirty="0">
                <a:solidFill>
                  <a:srgbClr val="4472C4"/>
                </a:solidFill>
                <a:effectLst/>
                <a:latin typeface="Calibri Light" panose="020F0302020204030204" pitchFamily="34" charset="0"/>
                <a:ea typeface="Times New Roman" panose="02020603050405020304" pitchFamily="18" charset="0"/>
                <a:cs typeface="Times New Roman" panose="02020603050405020304" pitchFamily="18" charset="0"/>
              </a:rPr>
              <a:t>Operationsmetod över tid</a:t>
            </a:r>
          </a:p>
        </p:txBody>
      </p:sp>
    </p:spTree>
    <p:extLst>
      <p:ext uri="{BB962C8B-B14F-4D97-AF65-F5344CB8AC3E}">
        <p14:creationId xmlns:p14="http://schemas.microsoft.com/office/powerpoint/2010/main" val="2340496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descr="En bild som visar text, skärmbild, linje, Graf&#10;&#10;Automatiskt genererad beskrivning">
            <a:extLst>
              <a:ext uri="{FF2B5EF4-FFF2-40B4-BE49-F238E27FC236}">
                <a16:creationId xmlns:a16="http://schemas.microsoft.com/office/drawing/2014/main" id="{123911CF-5F80-52C0-F9C0-4914B2950B52}"/>
              </a:ext>
            </a:extLst>
          </p:cNvPr>
          <p:cNvPicPr/>
          <p:nvPr/>
        </p:nvPicPr>
        <p:blipFill>
          <a:blip r:embed="rId2"/>
          <a:stretch>
            <a:fillRect/>
          </a:stretch>
        </p:blipFill>
        <p:spPr bwMode="auto">
          <a:xfrm>
            <a:off x="1314450" y="826533"/>
            <a:ext cx="9163050" cy="4736068"/>
          </a:xfrm>
          <a:prstGeom prst="rect">
            <a:avLst/>
          </a:prstGeom>
          <a:noFill/>
        </p:spPr>
      </p:pic>
      <p:sp>
        <p:nvSpPr>
          <p:cNvPr id="3" name="Platshållare för bildnummer 2">
            <a:extLst>
              <a:ext uri="{FF2B5EF4-FFF2-40B4-BE49-F238E27FC236}">
                <a16:creationId xmlns:a16="http://schemas.microsoft.com/office/drawing/2014/main" id="{86C69C56-63FA-9903-5301-2F39DF28943A}"/>
              </a:ext>
            </a:extLst>
          </p:cNvPr>
          <p:cNvSpPr>
            <a:spLocks noGrp="1"/>
          </p:cNvSpPr>
          <p:nvPr>
            <p:ph type="sldNum" sz="quarter" idx="12"/>
          </p:nvPr>
        </p:nvSpPr>
        <p:spPr>
          <a:xfrm>
            <a:off x="8610600" y="6356350"/>
            <a:ext cx="2743200" cy="365125"/>
          </a:xfrm>
        </p:spPr>
        <p:txBody>
          <a:bodyPr>
            <a:normAutofit/>
          </a:bodyPr>
          <a:lstStyle/>
          <a:p>
            <a:pPr>
              <a:spcAft>
                <a:spcPts val="600"/>
              </a:spcAft>
            </a:pPr>
            <a:fld id="{34ABF478-9A44-EB4C-B43C-D2BF0E8BD92F}" type="slidenum">
              <a:rPr lang="sv-SE" smtClean="0"/>
              <a:pPr>
                <a:spcAft>
                  <a:spcPts val="600"/>
                </a:spcAft>
              </a:pPr>
              <a:t>7</a:t>
            </a:fld>
            <a:endParaRPr lang="sv-SE"/>
          </a:p>
        </p:txBody>
      </p:sp>
      <p:sp>
        <p:nvSpPr>
          <p:cNvPr id="6" name="textruta 5">
            <a:extLst>
              <a:ext uri="{FF2B5EF4-FFF2-40B4-BE49-F238E27FC236}">
                <a16:creationId xmlns:a16="http://schemas.microsoft.com/office/drawing/2014/main" id="{D3571848-D654-95BC-F6D6-9517EA4C15BA}"/>
              </a:ext>
            </a:extLst>
          </p:cNvPr>
          <p:cNvSpPr txBox="1"/>
          <p:nvPr/>
        </p:nvSpPr>
        <p:spPr>
          <a:xfrm>
            <a:off x="1314450" y="457200"/>
            <a:ext cx="7829550" cy="369332"/>
          </a:xfrm>
          <a:prstGeom prst="rect">
            <a:avLst/>
          </a:prstGeom>
          <a:noFill/>
        </p:spPr>
        <p:txBody>
          <a:bodyPr wrap="square">
            <a:spAutoFit/>
          </a:bodyPr>
          <a:lstStyle/>
          <a:p>
            <a:pPr>
              <a:spcBef>
                <a:spcPts val="1000"/>
              </a:spcBef>
            </a:pPr>
            <a:r>
              <a:rPr lang="sv-SE" sz="1800" b="1" dirty="0">
                <a:solidFill>
                  <a:srgbClr val="4472C4"/>
                </a:solidFill>
                <a:effectLst/>
                <a:latin typeface="Calibri Light" panose="020F0302020204030204" pitchFamily="34" charset="0"/>
                <a:ea typeface="Times New Roman" panose="02020603050405020304" pitchFamily="18" charset="0"/>
                <a:cs typeface="Times New Roman" panose="02020603050405020304" pitchFamily="18" charset="0"/>
              </a:rPr>
              <a:t>Operationsmetod över tid</a:t>
            </a:r>
          </a:p>
        </p:txBody>
      </p:sp>
      <p:sp>
        <p:nvSpPr>
          <p:cNvPr id="8" name="textruta 7">
            <a:extLst>
              <a:ext uri="{FF2B5EF4-FFF2-40B4-BE49-F238E27FC236}">
                <a16:creationId xmlns:a16="http://schemas.microsoft.com/office/drawing/2014/main" id="{D6F81832-E440-A245-99A1-EDDCEEABAEF8}"/>
              </a:ext>
            </a:extLst>
          </p:cNvPr>
          <p:cNvSpPr txBox="1"/>
          <p:nvPr/>
        </p:nvSpPr>
        <p:spPr>
          <a:xfrm>
            <a:off x="1314450" y="5562600"/>
            <a:ext cx="3524250" cy="369332"/>
          </a:xfrm>
          <a:prstGeom prst="rect">
            <a:avLst/>
          </a:prstGeom>
          <a:noFill/>
        </p:spPr>
        <p:txBody>
          <a:bodyPr wrap="square">
            <a:spAutoFit/>
          </a:bodyPr>
          <a:lstStyle/>
          <a:p>
            <a:pPr>
              <a:spcBef>
                <a:spcPts val="900"/>
              </a:spcBef>
              <a:spcAft>
                <a:spcPts val="9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a:t>
            </a:r>
            <a:r>
              <a:rPr lang="sv-SE" sz="1800" dirty="0" err="1">
                <a:effectLst/>
                <a:latin typeface="Calibri" panose="020F0502020204030204" pitchFamily="34" charset="0"/>
                <a:ea typeface="Calibri" panose="020F0502020204030204" pitchFamily="34" charset="0"/>
                <a:cs typeface="Times New Roman" panose="02020603050405020304" pitchFamily="18" charset="0"/>
              </a:rPr>
              <a:t>Morcellator</a:t>
            </a:r>
            <a:r>
              <a:rPr lang="sv-SE" sz="1800" dirty="0">
                <a:effectLst/>
                <a:latin typeface="Calibri" panose="020F0502020204030204" pitchFamily="34" charset="0"/>
                <a:ea typeface="Calibri" panose="020F0502020204030204" pitchFamily="34" charset="0"/>
                <a:cs typeface="Times New Roman" panose="02020603050405020304" pitchFamily="18" charset="0"/>
              </a:rPr>
              <a:t>/</a:t>
            </a:r>
            <a:r>
              <a:rPr lang="sv-SE" sz="1800" dirty="0" err="1">
                <a:effectLst/>
                <a:latin typeface="Calibri" panose="020F0502020204030204" pitchFamily="34" charset="0"/>
                <a:ea typeface="Calibri" panose="020F0502020204030204" pitchFamily="34" charset="0"/>
                <a:cs typeface="Times New Roman" panose="02020603050405020304" pitchFamily="18" charset="0"/>
              </a:rPr>
              <a:t>shaver</a:t>
            </a:r>
            <a:r>
              <a:rPr lang="sv-SE" sz="18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651841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descr="En bild som visar text, skärmbild, diagram, linje&#10;&#10;Automatiskt genererad beskrivning">
            <a:extLst>
              <a:ext uri="{FF2B5EF4-FFF2-40B4-BE49-F238E27FC236}">
                <a16:creationId xmlns:a16="http://schemas.microsoft.com/office/drawing/2014/main" id="{16E3F463-F5F6-B3FC-F5FC-A20C61E35967}"/>
              </a:ext>
            </a:extLst>
          </p:cNvPr>
          <p:cNvPicPr/>
          <p:nvPr/>
        </p:nvPicPr>
        <p:blipFill>
          <a:blip r:embed="rId2"/>
          <a:stretch>
            <a:fillRect/>
          </a:stretch>
        </p:blipFill>
        <p:spPr bwMode="auto">
          <a:xfrm>
            <a:off x="1447800" y="845582"/>
            <a:ext cx="8991600" cy="5368951"/>
          </a:xfrm>
          <a:prstGeom prst="rect">
            <a:avLst/>
          </a:prstGeom>
          <a:noFill/>
        </p:spPr>
      </p:pic>
      <p:sp>
        <p:nvSpPr>
          <p:cNvPr id="3" name="Platshållare för bildnummer 2">
            <a:extLst>
              <a:ext uri="{FF2B5EF4-FFF2-40B4-BE49-F238E27FC236}">
                <a16:creationId xmlns:a16="http://schemas.microsoft.com/office/drawing/2014/main" id="{C4577720-247F-AE02-67EC-6A3DAD35C8FD}"/>
              </a:ext>
            </a:extLst>
          </p:cNvPr>
          <p:cNvSpPr>
            <a:spLocks noGrp="1"/>
          </p:cNvSpPr>
          <p:nvPr>
            <p:ph type="sldNum" sz="quarter" idx="12"/>
          </p:nvPr>
        </p:nvSpPr>
        <p:spPr>
          <a:xfrm>
            <a:off x="8610600" y="6356350"/>
            <a:ext cx="2743200" cy="365125"/>
          </a:xfrm>
        </p:spPr>
        <p:txBody>
          <a:bodyPr>
            <a:normAutofit/>
          </a:bodyPr>
          <a:lstStyle/>
          <a:p>
            <a:pPr>
              <a:spcAft>
                <a:spcPts val="600"/>
              </a:spcAft>
            </a:pPr>
            <a:fld id="{34ABF478-9A44-EB4C-B43C-D2BF0E8BD92F}" type="slidenum">
              <a:rPr lang="sv-SE" smtClean="0"/>
              <a:pPr>
                <a:spcAft>
                  <a:spcPts val="600"/>
                </a:spcAft>
              </a:pPr>
              <a:t>8</a:t>
            </a:fld>
            <a:endParaRPr lang="sv-SE"/>
          </a:p>
        </p:txBody>
      </p:sp>
      <p:sp>
        <p:nvSpPr>
          <p:cNvPr id="6" name="textruta 5">
            <a:extLst>
              <a:ext uri="{FF2B5EF4-FFF2-40B4-BE49-F238E27FC236}">
                <a16:creationId xmlns:a16="http://schemas.microsoft.com/office/drawing/2014/main" id="{82426E45-C232-C687-B62F-89B5EB703080}"/>
              </a:ext>
            </a:extLst>
          </p:cNvPr>
          <p:cNvSpPr txBox="1"/>
          <p:nvPr/>
        </p:nvSpPr>
        <p:spPr>
          <a:xfrm>
            <a:off x="1447800" y="476250"/>
            <a:ext cx="7696200" cy="369332"/>
          </a:xfrm>
          <a:prstGeom prst="rect">
            <a:avLst/>
          </a:prstGeom>
          <a:noFill/>
        </p:spPr>
        <p:txBody>
          <a:bodyPr wrap="square">
            <a:spAutoFit/>
          </a:bodyPr>
          <a:lstStyle/>
          <a:p>
            <a:pPr>
              <a:spcBef>
                <a:spcPts val="1000"/>
              </a:spcBef>
            </a:pPr>
            <a:r>
              <a:rPr lang="sv-SE" sz="1800" b="1" dirty="0">
                <a:solidFill>
                  <a:srgbClr val="4472C4"/>
                </a:solidFill>
                <a:effectLst/>
                <a:latin typeface="Calibri Light" panose="020F0302020204030204" pitchFamily="34" charset="0"/>
                <a:ea typeface="Times New Roman" panose="02020603050405020304" pitchFamily="18" charset="0"/>
                <a:cs typeface="Times New Roman" panose="02020603050405020304" pitchFamily="18" charset="0"/>
              </a:rPr>
              <a:t>Operationstid</a:t>
            </a:r>
          </a:p>
        </p:txBody>
      </p:sp>
    </p:spTree>
    <p:extLst>
      <p:ext uri="{BB962C8B-B14F-4D97-AF65-F5344CB8AC3E}">
        <p14:creationId xmlns:p14="http://schemas.microsoft.com/office/powerpoint/2010/main" val="1516071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4E1D3C96-126D-90B3-7B4A-97FDDE9C14F4}"/>
              </a:ext>
            </a:extLst>
          </p:cNvPr>
          <p:cNvSpPr>
            <a:spLocks noGrp="1"/>
          </p:cNvSpPr>
          <p:nvPr>
            <p:ph type="sldNum" sz="quarter" idx="12"/>
          </p:nvPr>
        </p:nvSpPr>
        <p:spPr/>
        <p:txBody>
          <a:bodyPr/>
          <a:lstStyle/>
          <a:p>
            <a:fld id="{34ABF478-9A44-EB4C-B43C-D2BF0E8BD92F}" type="slidenum">
              <a:rPr lang="sv-SE" smtClean="0"/>
              <a:t>9</a:t>
            </a:fld>
            <a:endParaRPr lang="sv-SE"/>
          </a:p>
        </p:txBody>
      </p:sp>
      <p:pic>
        <p:nvPicPr>
          <p:cNvPr id="4" name="Picture">
            <a:extLst>
              <a:ext uri="{FF2B5EF4-FFF2-40B4-BE49-F238E27FC236}">
                <a16:creationId xmlns:a16="http://schemas.microsoft.com/office/drawing/2014/main" id="{D2761B6A-2ECF-0775-EF4A-8D9CA0EF2716}"/>
              </a:ext>
            </a:extLst>
          </p:cNvPr>
          <p:cNvPicPr/>
          <p:nvPr/>
        </p:nvPicPr>
        <p:blipFill>
          <a:blip r:embed="rId2"/>
          <a:stretch>
            <a:fillRect/>
          </a:stretch>
        </p:blipFill>
        <p:spPr bwMode="auto">
          <a:xfrm>
            <a:off x="1524000" y="628650"/>
            <a:ext cx="8534400" cy="5727700"/>
          </a:xfrm>
          <a:prstGeom prst="rect">
            <a:avLst/>
          </a:prstGeom>
          <a:noFill/>
          <a:ln w="9525">
            <a:noFill/>
            <a:headEnd/>
            <a:tailEnd/>
          </a:ln>
        </p:spPr>
      </p:pic>
      <p:sp>
        <p:nvSpPr>
          <p:cNvPr id="6" name="textruta 5">
            <a:extLst>
              <a:ext uri="{FF2B5EF4-FFF2-40B4-BE49-F238E27FC236}">
                <a16:creationId xmlns:a16="http://schemas.microsoft.com/office/drawing/2014/main" id="{C979F094-729C-826F-A576-8E96EF4E1C9F}"/>
              </a:ext>
            </a:extLst>
          </p:cNvPr>
          <p:cNvSpPr txBox="1"/>
          <p:nvPr/>
        </p:nvSpPr>
        <p:spPr>
          <a:xfrm>
            <a:off x="1524000" y="263525"/>
            <a:ext cx="7562850" cy="369332"/>
          </a:xfrm>
          <a:prstGeom prst="rect">
            <a:avLst/>
          </a:prstGeom>
          <a:noFill/>
        </p:spPr>
        <p:txBody>
          <a:bodyPr wrap="square">
            <a:spAutoFit/>
          </a:bodyPr>
          <a:lstStyle/>
          <a:p>
            <a:pPr>
              <a:spcBef>
                <a:spcPts val="1000"/>
              </a:spcBef>
            </a:pPr>
            <a:r>
              <a:rPr lang="sv-SE" sz="1800" b="1">
                <a:solidFill>
                  <a:srgbClr val="4472C4"/>
                </a:solidFill>
                <a:effectLst/>
                <a:latin typeface="Calibri Light" panose="020F0302020204030204" pitchFamily="34" charset="0"/>
                <a:ea typeface="Times New Roman" panose="02020603050405020304" pitchFamily="18" charset="0"/>
                <a:cs typeface="Times New Roman" panose="02020603050405020304" pitchFamily="18" charset="0"/>
              </a:rPr>
              <a:t>Antal operationer per operatör</a:t>
            </a:r>
          </a:p>
        </p:txBody>
      </p:sp>
    </p:spTree>
    <p:extLst>
      <p:ext uri="{BB962C8B-B14F-4D97-AF65-F5344CB8AC3E}">
        <p14:creationId xmlns:p14="http://schemas.microsoft.com/office/powerpoint/2010/main" val="176306877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TotalTime>
  <Words>275</Words>
  <Application>Microsoft Office PowerPoint</Application>
  <PresentationFormat>Bredbild</PresentationFormat>
  <Paragraphs>53</Paragraphs>
  <Slides>16</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16</vt:i4>
      </vt:variant>
    </vt:vector>
  </HeadingPairs>
  <TitlesOfParts>
    <vt:vector size="20" baseType="lpstr">
      <vt:lpstr>Arial</vt:lpstr>
      <vt:lpstr>Calibri</vt:lpstr>
      <vt:lpstr>Calibri Light</vt:lpstr>
      <vt:lpstr>Office-tema</vt:lpstr>
      <vt:lpstr>Hysteroskopiska myomoperationer  användarmöte 2023-12-15</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Hysteroskopiska Myomoperationer </dc:title>
  <dc:creator>Anneli Jördens</dc:creator>
  <cp:lastModifiedBy>Birgitta Renström</cp:lastModifiedBy>
  <cp:revision>18</cp:revision>
  <dcterms:created xsi:type="dcterms:W3CDTF">2023-11-04T13:13:13Z</dcterms:created>
  <dcterms:modified xsi:type="dcterms:W3CDTF">2024-01-08T16:07:44Z</dcterms:modified>
</cp:coreProperties>
</file>