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2" r:id="rId7"/>
    <p:sldId id="261" r:id="rId8"/>
    <p:sldId id="268" r:id="rId9"/>
    <p:sldId id="263" r:id="rId10"/>
    <p:sldId id="264" r:id="rId11"/>
    <p:sldId id="265" r:id="rId12"/>
    <p:sldId id="267" r:id="rId13"/>
    <p:sldId id="266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958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0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2721D-3601-CE35-B5C6-AD37E27A2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0024FB-3A3E-1BEF-E1D5-3112C8301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05ECCC-F40E-4682-FA3C-B22C170A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AB042F-4F7D-FCFA-4C36-55E477B3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A73C61-F220-F1F8-5A0D-61DE8681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467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DC12C-8CB0-5214-585B-364BA2E5B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AC8232-8B53-51DC-94C9-D7621CD93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DAC141-ADD5-3B52-5F4C-30DDFB95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B6B8A2-DEF5-2079-8794-2A2685F1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5AC8F2-D97B-BFAF-E9DC-F1400607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86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04691F1-BB11-1B37-99B0-682C4D817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7735BB8-FD26-12B3-CFD9-D808D2CA8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9A359F-92FC-9A22-2A1A-1093024B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0390BB-C5BC-1773-CECA-7805602E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4EDF12-6C32-B4BC-DFD5-D61466DF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29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45255D-6740-0EE9-048B-BEFA4619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195567-4E4E-4E5B-12CD-19B64749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587451-701A-BF99-5067-4FFF2906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3CB121-45EE-A7B7-A88D-E434E27E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7D9413-FE8E-E57F-0857-6D7BC97D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04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50D1E5-B0D6-322B-6BF5-441E52C97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C45071-C183-0F4F-D5D6-95D4AE11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D8E8680-15DF-886F-CF81-977B6895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AB0AE1-BB80-1ECC-8F9A-344E7E4B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6D735D-5140-7953-8F47-8BFA466E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86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F1B98D-3D9A-7255-12E8-38D85B6E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E41A24-4A38-97DD-BB18-550AAC240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51B1C87-A17A-28B9-EE9A-CD40AA116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F6B6949-1EBD-8955-9D1B-77961B2E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8DC2D7-3E9F-3CF0-F949-755B6E55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FCC605-2CBE-261C-B6E0-21F41F20D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916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32DD4E-0C92-38CF-7B5D-92818BB3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A04F99-B660-6891-B951-087BD4A5D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B6532B-2B3B-02C8-6E7C-F78EACA7D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9031487-FBCB-E49C-3C83-4BA9B6685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2D0DD69-8199-C4DB-5D3E-5775926C6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B5F8101-9C6F-B4B7-C914-0842A787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0031562-359B-CB02-1FFA-966448976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3EA0D22-8A4C-14FE-E501-3AD9F3E81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44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6A7CE4-A68E-1B0F-2E4C-15EDC960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5C8D6FC-CBEF-8BF0-30A3-C49D2F2E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132DCA-9009-A00F-A0F4-9424719F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0A1687E-6657-486F-97B1-C8DD8A26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69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FBB2D60-2CE5-A21A-AD4C-97D60EB9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60F191C-6BC4-ED40-DC1F-32F6A3B65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079562A-84B9-D8DA-C2A6-46AA48EB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19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35F157-0EAD-9DDA-C5BF-4A76D8A9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1D0434-7261-D5B0-749D-69FCE0A55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F46AA7-9CD1-48FA-7C6E-CBC0B7EE7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7A9CFB9-4825-8203-BBAF-61D31344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D93D27-C173-E31A-DF90-ABC47898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6592E6-A6F4-1EFC-9D80-7880832E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778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1988D4-7A69-67BF-6F9E-C97643E65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F08828C-0448-5ECF-941F-8CACF40C5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5EFF5D-A730-C06C-3A2A-530C6B3C0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FC8130-A497-33F3-1B50-BC76DCCC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1B3BE53-C406-E4E1-72F2-74966E29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279C83-018F-28B3-CA11-1A5CD277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521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C71C7A0-2533-CB60-7763-1CF654C4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C4FAB1C-D0FD-A9F6-2FE8-EE2A49A37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A71FE7-DB92-0C67-3A60-4D3C244E2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348DA-BCB7-7D47-A21F-896C08901242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179CFA-11C9-548C-8705-4A85445EF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DDB690-CD78-F342-273C-B846875E0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131E-B065-DA4F-824B-2929A14A3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8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103C8F-9D1E-7669-4B07-F5EBBF3E8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799" y="1858346"/>
            <a:ext cx="6509657" cy="1270616"/>
          </a:xfrm>
        </p:spPr>
        <p:txBody>
          <a:bodyPr>
            <a:normAutofit/>
          </a:bodyPr>
          <a:lstStyle/>
          <a:p>
            <a:r>
              <a:rPr lang="sv-SE" dirty="0" err="1"/>
              <a:t>Myomenukleation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F444AA2-97E2-068A-6C20-43095E11A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799" y="3850142"/>
            <a:ext cx="6267061" cy="1655762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Sophia Ehrström, delregisteransvarig </a:t>
            </a:r>
          </a:p>
          <a:p>
            <a:r>
              <a:rPr lang="sv-SE" dirty="0"/>
              <a:t>Clara Nygren, statistiker </a:t>
            </a:r>
          </a:p>
          <a:p>
            <a:r>
              <a:rPr lang="sv-SE" dirty="0" err="1"/>
              <a:t>GynOP</a:t>
            </a:r>
            <a:r>
              <a:rPr lang="sv-SE" dirty="0"/>
              <a:t>-registret</a:t>
            </a:r>
          </a:p>
          <a:p>
            <a:r>
              <a:rPr lang="sv-SE" dirty="0"/>
              <a:t>231215</a:t>
            </a:r>
          </a:p>
        </p:txBody>
      </p:sp>
      <p:pic>
        <p:nvPicPr>
          <p:cNvPr id="1026" name="Picture 2" descr="Ingen fotobeskrivning tillgänglig.">
            <a:extLst>
              <a:ext uri="{FF2B5EF4-FFF2-40B4-BE49-F238E27FC236}">
                <a16:creationId xmlns:a16="http://schemas.microsoft.com/office/drawing/2014/main" id="{50A6F2A1-3F75-AAB3-A10C-D0F8C193B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000125"/>
            <a:ext cx="38862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858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7AACD-F0C9-0EA6-670E-5D7C0DAD2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</a:t>
            </a:r>
            <a:r>
              <a:rPr lang="sv-SE" dirty="0" err="1"/>
              <a:t>minimalinvasiv</a:t>
            </a:r>
            <a:r>
              <a:rPr lang="sv-SE" dirty="0"/>
              <a:t> kirurgi</a:t>
            </a:r>
          </a:p>
        </p:txBody>
      </p:sp>
      <p:pic>
        <p:nvPicPr>
          <p:cNvPr id="4" name="Platshållare för innehåll 3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3B603572-998F-E8E8-BA9A-07B7839E1BA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92290" y="1825625"/>
            <a:ext cx="3807420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378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F31110-BA74-B3C4-4C3F-6380895F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robot bland </a:t>
            </a:r>
            <a:r>
              <a:rPr lang="sv-SE" dirty="0" err="1"/>
              <a:t>laparoskopiskt</a:t>
            </a:r>
            <a:r>
              <a:rPr lang="sv-SE" dirty="0"/>
              <a:t> opererade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D842C4EE-25FD-D598-52E1-7C0B89607B3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57719" y="1825625"/>
            <a:ext cx="5076561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0024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1ECE92-9C24-A9EA-D003-29583A33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Operationstid/metod</a:t>
            </a:r>
          </a:p>
        </p:txBody>
      </p:sp>
      <p:pic>
        <p:nvPicPr>
          <p:cNvPr id="4" name="Platshållare för innehåll 3" descr="En bild som visar text, diagram, Graf, linje&#10;&#10;Automatiskt genererad beskrivning">
            <a:extLst>
              <a:ext uri="{FF2B5EF4-FFF2-40B4-BE49-F238E27FC236}">
                <a16:creationId xmlns:a16="http://schemas.microsoft.com/office/drawing/2014/main" id="{33F2FBDA-3FC1-4051-296B-0B8307B1EAF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7473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1732FA-F1A1-EBEA-01E6-9BF2F9C4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Operationstid per sjukhus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5829D4F1-2B3A-A6BE-1065-9B485EC92F6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50063" y="1825625"/>
            <a:ext cx="6091873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8A981764-C0EC-4851-D207-258E9B56D707}"/>
              </a:ext>
            </a:extLst>
          </p:cNvPr>
          <p:cNvSpPr txBox="1"/>
          <p:nvPr/>
        </p:nvSpPr>
        <p:spPr>
          <a:xfrm>
            <a:off x="4004841" y="1053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775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4E1D9-B9AE-DBDD-22CE-D9006B3D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Blödningsmängd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3FA2C0B2-F895-8F52-9785-A81ED04E55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3070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4E41EA-B009-5F3D-5184-5D4484F9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Konvertering</a:t>
            </a:r>
          </a:p>
        </p:txBody>
      </p:sp>
      <p:pic>
        <p:nvPicPr>
          <p:cNvPr id="4" name="Platshållare för innehåll 3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E00C9FA7-C9A1-4DD3-CE26-C5469E4143E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11215" y="2276667"/>
            <a:ext cx="6400800" cy="3657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E5C5BB1-297A-CE8D-CEBE-76BB5632FDC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017152" y="2242727"/>
            <a:ext cx="5334000" cy="342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126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1F010B-22DF-3461-2F3E-739B3598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ST-läkare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26954A5-319E-3535-1D80-4EF325FB78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805721"/>
              </p:ext>
            </p:extLst>
          </p:nvPr>
        </p:nvGraphicFramePr>
        <p:xfrm>
          <a:off x="838200" y="2222339"/>
          <a:ext cx="10515600" cy="2144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9020674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3133457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947828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11492320"/>
                    </a:ext>
                  </a:extLst>
                </a:gridCol>
              </a:tblGrid>
              <a:tr h="536179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ST-läkares deltagande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Procent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Antal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Totalt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450654"/>
                  </a:ext>
                </a:extLst>
              </a:tr>
              <a:tr h="536179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Ja, som huvudoperatör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2.2%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11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511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959325"/>
                  </a:ext>
                </a:extLst>
              </a:tr>
              <a:tr h="536179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Ja, som assistent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26.8%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137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511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3911924"/>
                  </a:ext>
                </a:extLst>
              </a:tr>
              <a:tr h="536179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Nej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71.0%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>
                          <a:effectLst/>
                        </a:rPr>
                        <a:t>363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sv-SE" sz="1200" dirty="0">
                          <a:effectLst/>
                        </a:rPr>
                        <a:t>511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537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89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82013B-91C4-C166-D739-426D53F59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PAD</a:t>
            </a:r>
          </a:p>
        </p:txBody>
      </p:sp>
      <p:pic>
        <p:nvPicPr>
          <p:cNvPr id="4" name="Platshållare för innehåll 3" descr="En bild som visar text, skärmbild, linje, Rektangel&#10;&#10;Automatiskt genererad beskrivning">
            <a:extLst>
              <a:ext uri="{FF2B5EF4-FFF2-40B4-BE49-F238E27FC236}">
                <a16:creationId xmlns:a16="http://schemas.microsoft.com/office/drawing/2014/main" id="{BB4D11DD-8BCA-E651-6038-4C4F598490C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92290" y="1825625"/>
            <a:ext cx="3807420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998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9C20C9-3C13-DDF6-1ACC-8D336ECBB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 till normalt ADL, sjukskrivning och vårdtid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58085245-0707-8654-2B5D-4A122B2527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50063" y="1825625"/>
            <a:ext cx="6091873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7206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5AA5-90A4-9992-3C96-4DCF0A4A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EB5D1A6-CDB8-47FF-6510-66E2B261BDA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91200" y="1561930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30B5B51-59A0-0514-250E-860179C32A1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51100" y="351309"/>
            <a:ext cx="5334000" cy="609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205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B69F6A-AF96-B0F2-E881-48010D65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registrerade </a:t>
            </a:r>
            <a:r>
              <a:rPr lang="sv-SE" dirty="0" err="1"/>
              <a:t>myomenukleationer</a:t>
            </a:r>
            <a:r>
              <a:rPr lang="sv-SE" dirty="0"/>
              <a:t> över tid</a:t>
            </a:r>
          </a:p>
        </p:txBody>
      </p:sp>
      <p:pic>
        <p:nvPicPr>
          <p:cNvPr id="4" name="Platshållare för innehåll 3" descr="En bild som visar text, diagram, linje, Graf&#10;&#10;Automatiskt genererad beskrivning">
            <a:extLst>
              <a:ext uri="{FF2B5EF4-FFF2-40B4-BE49-F238E27FC236}">
                <a16:creationId xmlns:a16="http://schemas.microsoft.com/office/drawing/2014/main" id="{829ABFE1-5C3A-35D7-A150-6463D91C238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47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3F4F49-6FD0-FEF6-B6DD-BB028B896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Komplikationer</a:t>
            </a:r>
          </a:p>
        </p:txBody>
      </p:sp>
      <p:pic>
        <p:nvPicPr>
          <p:cNvPr id="4" name="Platshållare för innehåll 3" descr="En bild som visar text, diagram, Graf, linje&#10;&#10;Automatiskt genererad beskrivning">
            <a:extLst>
              <a:ext uri="{FF2B5EF4-FFF2-40B4-BE49-F238E27FC236}">
                <a16:creationId xmlns:a16="http://schemas.microsoft.com/office/drawing/2014/main" id="{2756FFAD-06A2-80CB-CC33-AC808ECE296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-599954" y="2048067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Bildobjekt 4" descr="En bild som visar text, skärmbild, linje, diagram&#10;&#10;Automatiskt genererad beskrivning">
            <a:extLst>
              <a:ext uri="{FF2B5EF4-FFF2-40B4-BE49-F238E27FC236}">
                <a16:creationId xmlns:a16="http://schemas.microsoft.com/office/drawing/2014/main" id="{D8D2CF34-5700-0FCA-53B4-8F605D19DA7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391156" y="589345"/>
            <a:ext cx="5334000" cy="609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442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337F8D-0817-597A-D4E6-7EC9568D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Komplikationer forts</a:t>
            </a:r>
          </a:p>
        </p:txBody>
      </p:sp>
      <p:pic>
        <p:nvPicPr>
          <p:cNvPr id="4" name="Platshållare för innehåll 3" descr="En bild som visar text, skärmbild, Färggrann, linje&#10;&#10;Automatiskt genererad beskrivning">
            <a:extLst>
              <a:ext uri="{FF2B5EF4-FFF2-40B4-BE49-F238E27FC236}">
                <a16:creationId xmlns:a16="http://schemas.microsoft.com/office/drawing/2014/main" id="{6F265F0B-650D-9854-488F-C45724271F4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-414759" y="2024917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0965172-4393-D40C-11DF-3B454A0E578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205961" y="745160"/>
            <a:ext cx="5334000" cy="609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3704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E4FF6E-4B74-5477-05F3-0A4CBB6C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Patientens nöjdhet efter 1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89CB414-30EA-354E-41E6-55A30175D61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92290" y="1825625"/>
            <a:ext cx="3807420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0401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BF788C-381B-5E19-2C8B-E94CBB831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F12C88-2589-669C-9165-C22C6F842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Kvinnor som genomgår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myomenukleation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söker mest på grund av smärta, blödning och trycksymptom </a:t>
            </a:r>
          </a:p>
          <a:p>
            <a:pPr>
              <a:spcAft>
                <a:spcPts val="6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Många kvinnor med </a:t>
            </a:r>
            <a:r>
              <a:rPr lang="sv-SE" sz="1800" dirty="0"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symptomgivande myom 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kan behandlas med konservativa metoder såsom hormonspiral, p-piller, gestagener,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GnRH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-antagonister och HIFU/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embolisering</a:t>
            </a:r>
            <a:endParaRPr lang="sv-SE" sz="18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Antalet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maligniteter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är lågt. Patientselektion.</a:t>
            </a:r>
          </a:p>
          <a:p>
            <a:pPr>
              <a:spcAft>
                <a:spcPts val="6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Merparten av de patienter som genomgår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myomenukleation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gör det med lättare eller ingen komplikation </a:t>
            </a:r>
          </a:p>
          <a:p>
            <a:pPr>
              <a:spcAft>
                <a:spcPts val="6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Kvinnor bör erbjudas en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minimalinvasiv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teknik vid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myomenukleation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på grund av väl kända vinster med </a:t>
            </a:r>
            <a:r>
              <a:rPr lang="sv-SE" sz="18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minimalinvasiv</a:t>
            </a:r>
            <a:r>
              <a:rPr lang="sv-SE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kirurgi: snabbare återhämtning, kortare sjukskrivningstid och kortare vårdtid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847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62857C-D5FC-D2E4-1869-17872B0AC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Indikation för </a:t>
            </a:r>
            <a:r>
              <a:rPr lang="sv-SE" dirty="0" err="1"/>
              <a:t>myomenukleation</a:t>
            </a:r>
            <a:endParaRPr lang="sv-SE" dirty="0"/>
          </a:p>
        </p:txBody>
      </p:sp>
      <p:pic>
        <p:nvPicPr>
          <p:cNvPr id="4" name="Platshållare för innehåll 3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B13843BD-7C06-515B-002F-A14AF268EB1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179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B92202-ABDC-6C55-DE51-05CDA5A3C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Patientbesvär</a:t>
            </a:r>
            <a:r>
              <a:rPr lang="sv-SE" dirty="0"/>
              <a:t> inför </a:t>
            </a:r>
            <a:r>
              <a:rPr lang="sv-SE" dirty="0" err="1"/>
              <a:t>myomenukleation</a:t>
            </a:r>
            <a:endParaRPr lang="sv-SE" dirty="0"/>
          </a:p>
        </p:txBody>
      </p:sp>
      <p:pic>
        <p:nvPicPr>
          <p:cNvPr id="4" name="Platshållare för innehåll 3" descr="En bild som visar text, skärmbild, diagram, Rektangel&#10;&#10;Automatiskt genererad beskrivning">
            <a:extLst>
              <a:ext uri="{FF2B5EF4-FFF2-40B4-BE49-F238E27FC236}">
                <a16:creationId xmlns:a16="http://schemas.microsoft.com/office/drawing/2014/main" id="{503C8D7E-B03C-A050-DF58-DA49F99B2DF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515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BD0327-045F-10EF-23B9-8D6AE386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registrerade  </a:t>
            </a:r>
            <a:r>
              <a:rPr lang="sv-SE" dirty="0" err="1"/>
              <a:t>myomenukleationer</a:t>
            </a:r>
            <a:r>
              <a:rPr lang="sv-SE" dirty="0"/>
              <a:t> över tid/sjukvårdsregion</a:t>
            </a:r>
          </a:p>
        </p:txBody>
      </p:sp>
      <p:pic>
        <p:nvPicPr>
          <p:cNvPr id="4" name="Platshållare för innehåll 3" descr="En bild som visar text, skärmbild, diagram, Teckensnitt&#10;&#10;Automatiskt genererad beskrivning">
            <a:extLst>
              <a:ext uri="{FF2B5EF4-FFF2-40B4-BE49-F238E27FC236}">
                <a16:creationId xmlns:a16="http://schemas.microsoft.com/office/drawing/2014/main" id="{1F16EA20-17C1-E5A5-CF71-86FD770552A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657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F4712A-F887-6167-A649-E42821FC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2018-2022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F2853C3C-36D9-233C-6424-FEB911D8D2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540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6AB32-28B7-BA58-000E-206687F8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</a:t>
            </a:r>
            <a:r>
              <a:rPr lang="sv-SE" dirty="0" err="1"/>
              <a:t>myomenukleationer</a:t>
            </a:r>
            <a:r>
              <a:rPr lang="sv-SE" dirty="0"/>
              <a:t>/sjukhus</a:t>
            </a:r>
          </a:p>
        </p:txBody>
      </p:sp>
      <p:pic>
        <p:nvPicPr>
          <p:cNvPr id="4" name="Platshållare för innehåll 3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8DF08C86-7F80-54FE-318A-6EB00E2B264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727270" y="1558834"/>
            <a:ext cx="4659084" cy="5007429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298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21FA90-2C3E-0A74-26B6-E1EFC591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operationer/operatör</a:t>
            </a:r>
          </a:p>
        </p:txBody>
      </p:sp>
      <p:pic>
        <p:nvPicPr>
          <p:cNvPr id="4" name="Platshållare för innehåll 3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8C0C42C5-6D6C-0342-C623-DAFCC935AB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92290" y="1825625"/>
            <a:ext cx="3807420" cy="435133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386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45FEB5-6D92-FCAA-2468-19EB6B23C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Operationsmetod över tid</a:t>
            </a:r>
          </a:p>
        </p:txBody>
      </p:sp>
      <p:pic>
        <p:nvPicPr>
          <p:cNvPr id="4" name="Platshållare för innehåll 3" descr="En bild som visar text, Graf, linje, diagram&#10;&#10;Automatiskt genererad beskrivning">
            <a:extLst>
              <a:ext uri="{FF2B5EF4-FFF2-40B4-BE49-F238E27FC236}">
                <a16:creationId xmlns:a16="http://schemas.microsoft.com/office/drawing/2014/main" id="{3F9D3D5E-D8E7-7AE0-29A7-702DD2B837D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895600" y="1943894"/>
            <a:ext cx="6400800" cy="4114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838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186</Words>
  <Application>Microsoft Office PowerPoint</Application>
  <PresentationFormat>Bredbild</PresentationFormat>
  <Paragraphs>47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Office-tema</vt:lpstr>
      <vt:lpstr>Myomenukleation</vt:lpstr>
      <vt:lpstr>Antal registrerade myomenukleationer över tid</vt:lpstr>
      <vt:lpstr>Indikation för myomenukleation</vt:lpstr>
      <vt:lpstr>Patientbesvär inför myomenukleation</vt:lpstr>
      <vt:lpstr>Antal registrerade  myomenukleationer över tid/sjukvårdsregion</vt:lpstr>
      <vt:lpstr>2018-2022</vt:lpstr>
      <vt:lpstr>Antal myomenukleationer/sjukhus</vt:lpstr>
      <vt:lpstr>Antal operationer/operatör</vt:lpstr>
      <vt:lpstr>Operationsmetod över tid</vt:lpstr>
      <vt:lpstr>Andel minimalinvasiv kirurgi</vt:lpstr>
      <vt:lpstr>Andel robot bland laparoskopiskt opererade</vt:lpstr>
      <vt:lpstr>Operationstid/metod</vt:lpstr>
      <vt:lpstr>Operationstid per sjukhus</vt:lpstr>
      <vt:lpstr>Blödningsmängd</vt:lpstr>
      <vt:lpstr>Konvertering</vt:lpstr>
      <vt:lpstr>ST-läkare</vt:lpstr>
      <vt:lpstr>PAD</vt:lpstr>
      <vt:lpstr>Tid till normalt ADL, sjukskrivning och vårdtid</vt:lpstr>
      <vt:lpstr>PowerPoint-presentation</vt:lpstr>
      <vt:lpstr>Komplikationer</vt:lpstr>
      <vt:lpstr>Komplikationer forts</vt:lpstr>
      <vt:lpstr>Patientens nöjdhet efter 1 år</vt:lpstr>
      <vt:lpstr>Sammanfattning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Myomenukleationer utförda med bukkirurgi</dc:title>
  <dc:creator>Sophia Ehrström</dc:creator>
  <cp:lastModifiedBy>Sophia Ehrström</cp:lastModifiedBy>
  <cp:revision>4</cp:revision>
  <dcterms:created xsi:type="dcterms:W3CDTF">2023-11-05T14:12:48Z</dcterms:created>
  <dcterms:modified xsi:type="dcterms:W3CDTF">2023-12-13T21:58:51Z</dcterms:modified>
</cp:coreProperties>
</file>