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63" r:id="rId5"/>
    <p:sldId id="317" r:id="rId6"/>
    <p:sldId id="1126" r:id="rId7"/>
    <p:sldId id="262" r:id="rId8"/>
    <p:sldId id="1175" r:id="rId9"/>
    <p:sldId id="1125" r:id="rId10"/>
    <p:sldId id="293" r:id="rId11"/>
    <p:sldId id="1128" r:id="rId12"/>
    <p:sldId id="1129" r:id="rId13"/>
    <p:sldId id="1130" r:id="rId14"/>
    <p:sldId id="289" r:id="rId15"/>
    <p:sldId id="1160" r:id="rId16"/>
    <p:sldId id="291" r:id="rId17"/>
    <p:sldId id="1163" r:id="rId18"/>
    <p:sldId id="1164" r:id="rId19"/>
    <p:sldId id="1152" r:id="rId20"/>
    <p:sldId id="294" r:id="rId21"/>
    <p:sldId id="292" r:id="rId22"/>
    <p:sldId id="1131" r:id="rId23"/>
    <p:sldId id="295" r:id="rId24"/>
    <p:sldId id="1159" r:id="rId25"/>
    <p:sldId id="337" r:id="rId26"/>
    <p:sldId id="1112" r:id="rId27"/>
    <p:sldId id="1158" r:id="rId28"/>
    <p:sldId id="1170" r:id="rId29"/>
    <p:sldId id="1165" r:id="rId30"/>
    <p:sldId id="324" r:id="rId31"/>
    <p:sldId id="359" r:id="rId32"/>
    <p:sldId id="1166" r:id="rId33"/>
    <p:sldId id="1167" r:id="rId34"/>
    <p:sldId id="1168" r:id="rId35"/>
    <p:sldId id="1173" r:id="rId36"/>
    <p:sldId id="1169" r:id="rId37"/>
    <p:sldId id="1156" r:id="rId38"/>
    <p:sldId id="1157" r:id="rId39"/>
    <p:sldId id="276" r:id="rId40"/>
    <p:sldId id="265" r:id="rId41"/>
    <p:sldId id="260" r:id="rId42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7C0413-E866-0A5F-090E-8787DABFC5AE}" name="Sandra Bergendahl" initials="" userId="S::sandra.bergendahl@ki.se::58a3fe4a-240b-4107-9538-6fa856e30e20" providerId="AD"/>
  <p188:author id="{96189541-33FB-574D-9F60-B2ADDC71E98F}" name="Sophia Brismar Wendel" initials="SB" userId="S::sophia.brismar@ki.se::fe461ba1-1dcb-4226-805f-6b640eed975a" providerId="AD"/>
  <p188:author id="{2771A8D6-27F7-1137-708B-BECF9436710A}" name="Sandra Bergendahl" initials="SB" userId="S::sandra.bergendahl@capiostgoran.se::13e2db21-97e9-4bf0-b390-a64635bdd4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F4"/>
    <a:srgbClr val="C7ECDC"/>
    <a:srgbClr val="4F0433"/>
    <a:srgbClr val="CCEBED"/>
    <a:srgbClr val="FFDDD6"/>
    <a:srgbClr val="666666"/>
    <a:srgbClr val="DDDEE0"/>
    <a:srgbClr val="FF876F"/>
    <a:srgbClr val="FFE7C2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80493" autoAdjust="0"/>
  </p:normalViewPr>
  <p:slideViewPr>
    <p:cSldViewPr>
      <p:cViewPr varScale="1">
        <p:scale>
          <a:sx n="136" d="100"/>
          <a:sy n="136" d="100"/>
        </p:scale>
        <p:origin x="810" y="126"/>
      </p:cViewPr>
      <p:guideLst>
        <p:guide orient="horz" pos="62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5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ophiabrismarwendel\Desktop\EVA%20RCT\Ekonomi%20och%20avtal\Inklusionstakt\Inklusionstakt%20EVA%202203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Inklusionstakt!$C$2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Inklusionstakt!$A$3:$B$70</c:f>
              <c:multiLvlStrCache>
                <c:ptCount val="68"/>
                <c:lvl>
                  <c:pt idx="0">
                    <c:v>July</c:v>
                  </c:pt>
                  <c:pt idx="1">
                    <c:v>Augusti</c:v>
                  </c:pt>
                  <c:pt idx="2">
                    <c:v>September</c:v>
                  </c:pt>
                  <c:pt idx="3">
                    <c:v>October</c:v>
                  </c:pt>
                  <c:pt idx="4">
                    <c:v>November </c:v>
                  </c:pt>
                  <c:pt idx="5">
                    <c:v>December</c:v>
                  </c:pt>
                  <c:pt idx="6">
                    <c:v>January</c:v>
                  </c:pt>
                  <c:pt idx="7">
                    <c:v>February</c:v>
                  </c:pt>
                  <c:pt idx="8">
                    <c:v>March</c:v>
                  </c:pt>
                  <c:pt idx="9">
                    <c:v>April</c:v>
                  </c:pt>
                  <c:pt idx="10">
                    <c:v>May</c:v>
                  </c:pt>
                  <c:pt idx="11">
                    <c:v>June</c:v>
                  </c:pt>
                  <c:pt idx="12">
                    <c:v>July</c:v>
                  </c:pt>
                  <c:pt idx="13">
                    <c:v>Augusti</c:v>
                  </c:pt>
                  <c:pt idx="14">
                    <c:v>September</c:v>
                  </c:pt>
                  <c:pt idx="15">
                    <c:v>October</c:v>
                  </c:pt>
                  <c:pt idx="16">
                    <c:v>November </c:v>
                  </c:pt>
                  <c:pt idx="17">
                    <c:v>December</c:v>
                  </c:pt>
                  <c:pt idx="18">
                    <c:v>January</c:v>
                  </c:pt>
                  <c:pt idx="19">
                    <c:v>February</c:v>
                  </c:pt>
                  <c:pt idx="20">
                    <c:v>March</c:v>
                  </c:pt>
                  <c:pt idx="21">
                    <c:v>April</c:v>
                  </c:pt>
                  <c:pt idx="22">
                    <c:v>May</c:v>
                  </c:pt>
                  <c:pt idx="23">
                    <c:v>June</c:v>
                  </c:pt>
                  <c:pt idx="24">
                    <c:v>July</c:v>
                  </c:pt>
                  <c:pt idx="25">
                    <c:v>Augusti</c:v>
                  </c:pt>
                  <c:pt idx="26">
                    <c:v>September</c:v>
                  </c:pt>
                  <c:pt idx="27">
                    <c:v>October</c:v>
                  </c:pt>
                  <c:pt idx="28">
                    <c:v>November </c:v>
                  </c:pt>
                  <c:pt idx="29">
                    <c:v>December</c:v>
                  </c:pt>
                  <c:pt idx="30">
                    <c:v>January</c:v>
                  </c:pt>
                  <c:pt idx="31">
                    <c:v>February</c:v>
                  </c:pt>
                  <c:pt idx="32">
                    <c:v>March</c:v>
                  </c:pt>
                  <c:pt idx="33">
                    <c:v>April</c:v>
                  </c:pt>
                  <c:pt idx="34">
                    <c:v>May</c:v>
                  </c:pt>
                  <c:pt idx="35">
                    <c:v>June</c:v>
                  </c:pt>
                  <c:pt idx="36">
                    <c:v>July</c:v>
                  </c:pt>
                  <c:pt idx="37">
                    <c:v>Augusti</c:v>
                  </c:pt>
                  <c:pt idx="38">
                    <c:v>September</c:v>
                  </c:pt>
                  <c:pt idx="39">
                    <c:v>October</c:v>
                  </c:pt>
                  <c:pt idx="40">
                    <c:v>November </c:v>
                  </c:pt>
                  <c:pt idx="41">
                    <c:v>December</c:v>
                  </c:pt>
                  <c:pt idx="42">
                    <c:v>January</c:v>
                  </c:pt>
                  <c:pt idx="43">
                    <c:v>February</c:v>
                  </c:pt>
                  <c:pt idx="44">
                    <c:v>March</c:v>
                  </c:pt>
                  <c:pt idx="45">
                    <c:v>April</c:v>
                  </c:pt>
                  <c:pt idx="46">
                    <c:v>May</c:v>
                  </c:pt>
                  <c:pt idx="47">
                    <c:v>June</c:v>
                  </c:pt>
                  <c:pt idx="48">
                    <c:v>July</c:v>
                  </c:pt>
                  <c:pt idx="49">
                    <c:v>Augusti</c:v>
                  </c:pt>
                  <c:pt idx="50">
                    <c:v>September</c:v>
                  </c:pt>
                  <c:pt idx="51">
                    <c:v>October</c:v>
                  </c:pt>
                  <c:pt idx="52">
                    <c:v>November </c:v>
                  </c:pt>
                  <c:pt idx="53">
                    <c:v>December</c:v>
                  </c:pt>
                  <c:pt idx="54">
                    <c:v>January</c:v>
                  </c:pt>
                  <c:pt idx="55">
                    <c:v>February</c:v>
                  </c:pt>
                  <c:pt idx="56">
                    <c:v>March</c:v>
                  </c:pt>
                  <c:pt idx="57">
                    <c:v>April</c:v>
                  </c:pt>
                  <c:pt idx="58">
                    <c:v>May</c:v>
                  </c:pt>
                  <c:pt idx="59">
                    <c:v>June</c:v>
                  </c:pt>
                  <c:pt idx="60">
                    <c:v>July</c:v>
                  </c:pt>
                  <c:pt idx="61">
                    <c:v>Augusti</c:v>
                  </c:pt>
                  <c:pt idx="62">
                    <c:v>September</c:v>
                  </c:pt>
                  <c:pt idx="63">
                    <c:v>October</c:v>
                  </c:pt>
                  <c:pt idx="64">
                    <c:v>November </c:v>
                  </c:pt>
                  <c:pt idx="65">
                    <c:v>December</c:v>
                  </c:pt>
                  <c:pt idx="66">
                    <c:v>January</c:v>
                  </c:pt>
                  <c:pt idx="67">
                    <c:v>February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  <c:pt idx="18">
                    <c:v>2019</c:v>
                  </c:pt>
                  <c:pt idx="30">
                    <c:v>2020</c:v>
                  </c:pt>
                  <c:pt idx="42">
                    <c:v>2021</c:v>
                  </c:pt>
                  <c:pt idx="54">
                    <c:v>2022</c:v>
                  </c:pt>
                  <c:pt idx="66">
                    <c:v>2023</c:v>
                  </c:pt>
                </c:lvl>
              </c:multiLvlStrCache>
            </c:multiLvlStrRef>
          </c:cat>
          <c:val>
            <c:numRef>
              <c:f>Inklusionstakt!$C$3:$C$70</c:f>
              <c:numCache>
                <c:formatCode>General</c:formatCode>
                <c:ptCount val="68"/>
                <c:pt idx="0">
                  <c:v>710</c:v>
                </c:pt>
                <c:pt idx="1">
                  <c:v>710</c:v>
                </c:pt>
                <c:pt idx="2">
                  <c:v>710</c:v>
                </c:pt>
                <c:pt idx="3">
                  <c:v>710</c:v>
                </c:pt>
                <c:pt idx="4">
                  <c:v>710</c:v>
                </c:pt>
                <c:pt idx="5">
                  <c:v>710</c:v>
                </c:pt>
                <c:pt idx="6">
                  <c:v>710</c:v>
                </c:pt>
                <c:pt idx="7">
                  <c:v>710</c:v>
                </c:pt>
                <c:pt idx="8">
                  <c:v>710</c:v>
                </c:pt>
                <c:pt idx="9">
                  <c:v>710</c:v>
                </c:pt>
                <c:pt idx="10">
                  <c:v>710</c:v>
                </c:pt>
                <c:pt idx="11">
                  <c:v>710</c:v>
                </c:pt>
                <c:pt idx="12">
                  <c:v>710</c:v>
                </c:pt>
                <c:pt idx="13">
                  <c:v>710</c:v>
                </c:pt>
                <c:pt idx="14">
                  <c:v>710</c:v>
                </c:pt>
                <c:pt idx="15">
                  <c:v>710</c:v>
                </c:pt>
                <c:pt idx="16">
                  <c:v>710</c:v>
                </c:pt>
                <c:pt idx="17">
                  <c:v>710</c:v>
                </c:pt>
                <c:pt idx="18">
                  <c:v>710</c:v>
                </c:pt>
                <c:pt idx="19">
                  <c:v>710</c:v>
                </c:pt>
                <c:pt idx="20">
                  <c:v>710</c:v>
                </c:pt>
                <c:pt idx="21">
                  <c:v>710</c:v>
                </c:pt>
                <c:pt idx="22">
                  <c:v>710</c:v>
                </c:pt>
                <c:pt idx="23">
                  <c:v>710</c:v>
                </c:pt>
                <c:pt idx="24">
                  <c:v>710</c:v>
                </c:pt>
                <c:pt idx="25">
                  <c:v>710</c:v>
                </c:pt>
                <c:pt idx="26">
                  <c:v>710</c:v>
                </c:pt>
                <c:pt idx="27">
                  <c:v>710</c:v>
                </c:pt>
                <c:pt idx="28">
                  <c:v>710</c:v>
                </c:pt>
                <c:pt idx="29">
                  <c:v>710</c:v>
                </c:pt>
                <c:pt idx="30">
                  <c:v>710</c:v>
                </c:pt>
                <c:pt idx="31">
                  <c:v>710</c:v>
                </c:pt>
                <c:pt idx="32">
                  <c:v>710</c:v>
                </c:pt>
                <c:pt idx="33">
                  <c:v>710</c:v>
                </c:pt>
                <c:pt idx="34">
                  <c:v>710</c:v>
                </c:pt>
                <c:pt idx="35">
                  <c:v>710</c:v>
                </c:pt>
                <c:pt idx="36">
                  <c:v>710</c:v>
                </c:pt>
                <c:pt idx="37">
                  <c:v>710</c:v>
                </c:pt>
                <c:pt idx="38">
                  <c:v>710</c:v>
                </c:pt>
                <c:pt idx="39">
                  <c:v>710</c:v>
                </c:pt>
                <c:pt idx="40">
                  <c:v>710</c:v>
                </c:pt>
                <c:pt idx="41">
                  <c:v>710</c:v>
                </c:pt>
                <c:pt idx="42">
                  <c:v>710</c:v>
                </c:pt>
                <c:pt idx="43">
                  <c:v>710</c:v>
                </c:pt>
                <c:pt idx="44">
                  <c:v>710</c:v>
                </c:pt>
                <c:pt idx="45">
                  <c:v>710</c:v>
                </c:pt>
                <c:pt idx="46">
                  <c:v>710</c:v>
                </c:pt>
                <c:pt idx="47">
                  <c:v>710</c:v>
                </c:pt>
                <c:pt idx="48">
                  <c:v>710</c:v>
                </c:pt>
                <c:pt idx="49">
                  <c:v>710</c:v>
                </c:pt>
                <c:pt idx="50">
                  <c:v>710</c:v>
                </c:pt>
                <c:pt idx="51">
                  <c:v>710</c:v>
                </c:pt>
                <c:pt idx="52">
                  <c:v>710</c:v>
                </c:pt>
                <c:pt idx="53">
                  <c:v>710</c:v>
                </c:pt>
                <c:pt idx="54">
                  <c:v>710</c:v>
                </c:pt>
                <c:pt idx="55">
                  <c:v>710</c:v>
                </c:pt>
                <c:pt idx="56">
                  <c:v>710</c:v>
                </c:pt>
                <c:pt idx="57">
                  <c:v>710</c:v>
                </c:pt>
                <c:pt idx="58">
                  <c:v>710</c:v>
                </c:pt>
                <c:pt idx="59">
                  <c:v>710</c:v>
                </c:pt>
                <c:pt idx="60">
                  <c:v>710</c:v>
                </c:pt>
                <c:pt idx="61">
                  <c:v>710</c:v>
                </c:pt>
                <c:pt idx="62">
                  <c:v>710</c:v>
                </c:pt>
                <c:pt idx="63">
                  <c:v>710</c:v>
                </c:pt>
                <c:pt idx="64">
                  <c:v>710</c:v>
                </c:pt>
                <c:pt idx="65">
                  <c:v>710</c:v>
                </c:pt>
                <c:pt idx="66">
                  <c:v>710</c:v>
                </c:pt>
                <c:pt idx="67">
                  <c:v>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31-A24F-808C-B7E9AF1AAAE3}"/>
            </c:ext>
          </c:extLst>
        </c:ser>
        <c:ser>
          <c:idx val="1"/>
          <c:order val="1"/>
          <c:tx>
            <c:strRef>
              <c:f>Inklusionstakt!$D$2</c:f>
              <c:strCache>
                <c:ptCount val="1"/>
                <c:pt idx="0">
                  <c:v>Randomized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Inklusionstakt!$A$3:$B$70</c:f>
              <c:multiLvlStrCache>
                <c:ptCount val="68"/>
                <c:lvl>
                  <c:pt idx="0">
                    <c:v>July</c:v>
                  </c:pt>
                  <c:pt idx="1">
                    <c:v>Augusti</c:v>
                  </c:pt>
                  <c:pt idx="2">
                    <c:v>September</c:v>
                  </c:pt>
                  <c:pt idx="3">
                    <c:v>October</c:v>
                  </c:pt>
                  <c:pt idx="4">
                    <c:v>November </c:v>
                  </c:pt>
                  <c:pt idx="5">
                    <c:v>December</c:v>
                  </c:pt>
                  <c:pt idx="6">
                    <c:v>January</c:v>
                  </c:pt>
                  <c:pt idx="7">
                    <c:v>February</c:v>
                  </c:pt>
                  <c:pt idx="8">
                    <c:v>March</c:v>
                  </c:pt>
                  <c:pt idx="9">
                    <c:v>April</c:v>
                  </c:pt>
                  <c:pt idx="10">
                    <c:v>May</c:v>
                  </c:pt>
                  <c:pt idx="11">
                    <c:v>June</c:v>
                  </c:pt>
                  <c:pt idx="12">
                    <c:v>July</c:v>
                  </c:pt>
                  <c:pt idx="13">
                    <c:v>Augusti</c:v>
                  </c:pt>
                  <c:pt idx="14">
                    <c:v>September</c:v>
                  </c:pt>
                  <c:pt idx="15">
                    <c:v>October</c:v>
                  </c:pt>
                  <c:pt idx="16">
                    <c:v>November </c:v>
                  </c:pt>
                  <c:pt idx="17">
                    <c:v>December</c:v>
                  </c:pt>
                  <c:pt idx="18">
                    <c:v>January</c:v>
                  </c:pt>
                  <c:pt idx="19">
                    <c:v>February</c:v>
                  </c:pt>
                  <c:pt idx="20">
                    <c:v>March</c:v>
                  </c:pt>
                  <c:pt idx="21">
                    <c:v>April</c:v>
                  </c:pt>
                  <c:pt idx="22">
                    <c:v>May</c:v>
                  </c:pt>
                  <c:pt idx="23">
                    <c:v>June</c:v>
                  </c:pt>
                  <c:pt idx="24">
                    <c:v>July</c:v>
                  </c:pt>
                  <c:pt idx="25">
                    <c:v>Augusti</c:v>
                  </c:pt>
                  <c:pt idx="26">
                    <c:v>September</c:v>
                  </c:pt>
                  <c:pt idx="27">
                    <c:v>October</c:v>
                  </c:pt>
                  <c:pt idx="28">
                    <c:v>November </c:v>
                  </c:pt>
                  <c:pt idx="29">
                    <c:v>December</c:v>
                  </c:pt>
                  <c:pt idx="30">
                    <c:v>January</c:v>
                  </c:pt>
                  <c:pt idx="31">
                    <c:v>February</c:v>
                  </c:pt>
                  <c:pt idx="32">
                    <c:v>March</c:v>
                  </c:pt>
                  <c:pt idx="33">
                    <c:v>April</c:v>
                  </c:pt>
                  <c:pt idx="34">
                    <c:v>May</c:v>
                  </c:pt>
                  <c:pt idx="35">
                    <c:v>June</c:v>
                  </c:pt>
                  <c:pt idx="36">
                    <c:v>July</c:v>
                  </c:pt>
                  <c:pt idx="37">
                    <c:v>Augusti</c:v>
                  </c:pt>
                  <c:pt idx="38">
                    <c:v>September</c:v>
                  </c:pt>
                  <c:pt idx="39">
                    <c:v>October</c:v>
                  </c:pt>
                  <c:pt idx="40">
                    <c:v>November </c:v>
                  </c:pt>
                  <c:pt idx="41">
                    <c:v>December</c:v>
                  </c:pt>
                  <c:pt idx="42">
                    <c:v>January</c:v>
                  </c:pt>
                  <c:pt idx="43">
                    <c:v>February</c:v>
                  </c:pt>
                  <c:pt idx="44">
                    <c:v>March</c:v>
                  </c:pt>
                  <c:pt idx="45">
                    <c:v>April</c:v>
                  </c:pt>
                  <c:pt idx="46">
                    <c:v>May</c:v>
                  </c:pt>
                  <c:pt idx="47">
                    <c:v>June</c:v>
                  </c:pt>
                  <c:pt idx="48">
                    <c:v>July</c:v>
                  </c:pt>
                  <c:pt idx="49">
                    <c:v>Augusti</c:v>
                  </c:pt>
                  <c:pt idx="50">
                    <c:v>September</c:v>
                  </c:pt>
                  <c:pt idx="51">
                    <c:v>October</c:v>
                  </c:pt>
                  <c:pt idx="52">
                    <c:v>November </c:v>
                  </c:pt>
                  <c:pt idx="53">
                    <c:v>December</c:v>
                  </c:pt>
                  <c:pt idx="54">
                    <c:v>January</c:v>
                  </c:pt>
                  <c:pt idx="55">
                    <c:v>February</c:v>
                  </c:pt>
                  <c:pt idx="56">
                    <c:v>March</c:v>
                  </c:pt>
                  <c:pt idx="57">
                    <c:v>April</c:v>
                  </c:pt>
                  <c:pt idx="58">
                    <c:v>May</c:v>
                  </c:pt>
                  <c:pt idx="59">
                    <c:v>June</c:v>
                  </c:pt>
                  <c:pt idx="60">
                    <c:v>July</c:v>
                  </c:pt>
                  <c:pt idx="61">
                    <c:v>Augusti</c:v>
                  </c:pt>
                  <c:pt idx="62">
                    <c:v>September</c:v>
                  </c:pt>
                  <c:pt idx="63">
                    <c:v>October</c:v>
                  </c:pt>
                  <c:pt idx="64">
                    <c:v>November </c:v>
                  </c:pt>
                  <c:pt idx="65">
                    <c:v>December</c:v>
                  </c:pt>
                  <c:pt idx="66">
                    <c:v>January</c:v>
                  </c:pt>
                  <c:pt idx="67">
                    <c:v>February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  <c:pt idx="18">
                    <c:v>2019</c:v>
                  </c:pt>
                  <c:pt idx="30">
                    <c:v>2020</c:v>
                  </c:pt>
                  <c:pt idx="42">
                    <c:v>2021</c:v>
                  </c:pt>
                  <c:pt idx="54">
                    <c:v>2022</c:v>
                  </c:pt>
                  <c:pt idx="66">
                    <c:v>2023</c:v>
                  </c:pt>
                </c:lvl>
              </c:multiLvlStrCache>
            </c:multiLvlStrRef>
          </c:cat>
          <c:val>
            <c:numRef>
              <c:f>Inklusionstakt!$D$3:$D$70</c:f>
              <c:numCache>
                <c:formatCode>General</c:formatCode>
                <c:ptCount val="68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11</c:v>
                </c:pt>
                <c:pt idx="7">
                  <c:v>13</c:v>
                </c:pt>
                <c:pt idx="8">
                  <c:v>14</c:v>
                </c:pt>
                <c:pt idx="9">
                  <c:v>16</c:v>
                </c:pt>
                <c:pt idx="10">
                  <c:v>22</c:v>
                </c:pt>
                <c:pt idx="11">
                  <c:v>30</c:v>
                </c:pt>
                <c:pt idx="12">
                  <c:v>32</c:v>
                </c:pt>
                <c:pt idx="13">
                  <c:v>43</c:v>
                </c:pt>
                <c:pt idx="14">
                  <c:v>48</c:v>
                </c:pt>
                <c:pt idx="15">
                  <c:v>52</c:v>
                </c:pt>
                <c:pt idx="16">
                  <c:v>59</c:v>
                </c:pt>
                <c:pt idx="17">
                  <c:v>68</c:v>
                </c:pt>
                <c:pt idx="18">
                  <c:v>71</c:v>
                </c:pt>
                <c:pt idx="19">
                  <c:v>88</c:v>
                </c:pt>
                <c:pt idx="20">
                  <c:v>104</c:v>
                </c:pt>
                <c:pt idx="21">
                  <c:v>121</c:v>
                </c:pt>
                <c:pt idx="22">
                  <c:v>134</c:v>
                </c:pt>
                <c:pt idx="23">
                  <c:v>144</c:v>
                </c:pt>
                <c:pt idx="24">
                  <c:v>150</c:v>
                </c:pt>
                <c:pt idx="25">
                  <c:v>160</c:v>
                </c:pt>
                <c:pt idx="26">
                  <c:v>175</c:v>
                </c:pt>
                <c:pt idx="27">
                  <c:v>207</c:v>
                </c:pt>
                <c:pt idx="28">
                  <c:v>221</c:v>
                </c:pt>
                <c:pt idx="29">
                  <c:v>235</c:v>
                </c:pt>
                <c:pt idx="30">
                  <c:v>255</c:v>
                </c:pt>
                <c:pt idx="31">
                  <c:v>275</c:v>
                </c:pt>
                <c:pt idx="32">
                  <c:v>295</c:v>
                </c:pt>
                <c:pt idx="33">
                  <c:v>316</c:v>
                </c:pt>
                <c:pt idx="34">
                  <c:v>335</c:v>
                </c:pt>
                <c:pt idx="35">
                  <c:v>355</c:v>
                </c:pt>
                <c:pt idx="36">
                  <c:v>375</c:v>
                </c:pt>
                <c:pt idx="37">
                  <c:v>395</c:v>
                </c:pt>
                <c:pt idx="38">
                  <c:v>415</c:v>
                </c:pt>
                <c:pt idx="39">
                  <c:v>435</c:v>
                </c:pt>
                <c:pt idx="40">
                  <c:v>450</c:v>
                </c:pt>
                <c:pt idx="41">
                  <c:v>465</c:v>
                </c:pt>
                <c:pt idx="42">
                  <c:v>470</c:v>
                </c:pt>
                <c:pt idx="43">
                  <c:v>480</c:v>
                </c:pt>
                <c:pt idx="44">
                  <c:v>490</c:v>
                </c:pt>
                <c:pt idx="45">
                  <c:v>500</c:v>
                </c:pt>
                <c:pt idx="46">
                  <c:v>510</c:v>
                </c:pt>
                <c:pt idx="47">
                  <c:v>520</c:v>
                </c:pt>
                <c:pt idx="48">
                  <c:v>525</c:v>
                </c:pt>
                <c:pt idx="49">
                  <c:v>535</c:v>
                </c:pt>
                <c:pt idx="50">
                  <c:v>545</c:v>
                </c:pt>
                <c:pt idx="51">
                  <c:v>563</c:v>
                </c:pt>
                <c:pt idx="52">
                  <c:v>574</c:v>
                </c:pt>
                <c:pt idx="53">
                  <c:v>580</c:v>
                </c:pt>
                <c:pt idx="54">
                  <c:v>584</c:v>
                </c:pt>
                <c:pt idx="55">
                  <c:v>594</c:v>
                </c:pt>
                <c:pt idx="56">
                  <c:v>603</c:v>
                </c:pt>
                <c:pt idx="57">
                  <c:v>615</c:v>
                </c:pt>
                <c:pt idx="58">
                  <c:v>625</c:v>
                </c:pt>
                <c:pt idx="59">
                  <c:v>635</c:v>
                </c:pt>
                <c:pt idx="60">
                  <c:v>645</c:v>
                </c:pt>
                <c:pt idx="61">
                  <c:v>655</c:v>
                </c:pt>
                <c:pt idx="62">
                  <c:v>663</c:v>
                </c:pt>
                <c:pt idx="63">
                  <c:v>671</c:v>
                </c:pt>
                <c:pt idx="64">
                  <c:v>685</c:v>
                </c:pt>
                <c:pt idx="65">
                  <c:v>693</c:v>
                </c:pt>
                <c:pt idx="66">
                  <c:v>704</c:v>
                </c:pt>
                <c:pt idx="67">
                  <c:v>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31-A24F-808C-B7E9AF1AAAE3}"/>
            </c:ext>
          </c:extLst>
        </c:ser>
        <c:ser>
          <c:idx val="2"/>
          <c:order val="2"/>
          <c:tx>
            <c:strRef>
              <c:f>Inklusionstakt!$E$2:$F$2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Inklusionstakt!$A$3:$B$70</c:f>
              <c:multiLvlStrCache>
                <c:ptCount val="68"/>
                <c:lvl>
                  <c:pt idx="0">
                    <c:v>July</c:v>
                  </c:pt>
                  <c:pt idx="1">
                    <c:v>Augusti</c:v>
                  </c:pt>
                  <c:pt idx="2">
                    <c:v>September</c:v>
                  </c:pt>
                  <c:pt idx="3">
                    <c:v>October</c:v>
                  </c:pt>
                  <c:pt idx="4">
                    <c:v>November </c:v>
                  </c:pt>
                  <c:pt idx="5">
                    <c:v>December</c:v>
                  </c:pt>
                  <c:pt idx="6">
                    <c:v>January</c:v>
                  </c:pt>
                  <c:pt idx="7">
                    <c:v>February</c:v>
                  </c:pt>
                  <c:pt idx="8">
                    <c:v>March</c:v>
                  </c:pt>
                  <c:pt idx="9">
                    <c:v>April</c:v>
                  </c:pt>
                  <c:pt idx="10">
                    <c:v>May</c:v>
                  </c:pt>
                  <c:pt idx="11">
                    <c:v>June</c:v>
                  </c:pt>
                  <c:pt idx="12">
                    <c:v>July</c:v>
                  </c:pt>
                  <c:pt idx="13">
                    <c:v>Augusti</c:v>
                  </c:pt>
                  <c:pt idx="14">
                    <c:v>September</c:v>
                  </c:pt>
                  <c:pt idx="15">
                    <c:v>October</c:v>
                  </c:pt>
                  <c:pt idx="16">
                    <c:v>November </c:v>
                  </c:pt>
                  <c:pt idx="17">
                    <c:v>December</c:v>
                  </c:pt>
                  <c:pt idx="18">
                    <c:v>January</c:v>
                  </c:pt>
                  <c:pt idx="19">
                    <c:v>February</c:v>
                  </c:pt>
                  <c:pt idx="20">
                    <c:v>March</c:v>
                  </c:pt>
                  <c:pt idx="21">
                    <c:v>April</c:v>
                  </c:pt>
                  <c:pt idx="22">
                    <c:v>May</c:v>
                  </c:pt>
                  <c:pt idx="23">
                    <c:v>June</c:v>
                  </c:pt>
                  <c:pt idx="24">
                    <c:v>July</c:v>
                  </c:pt>
                  <c:pt idx="25">
                    <c:v>Augusti</c:v>
                  </c:pt>
                  <c:pt idx="26">
                    <c:v>September</c:v>
                  </c:pt>
                  <c:pt idx="27">
                    <c:v>October</c:v>
                  </c:pt>
                  <c:pt idx="28">
                    <c:v>November </c:v>
                  </c:pt>
                  <c:pt idx="29">
                    <c:v>December</c:v>
                  </c:pt>
                  <c:pt idx="30">
                    <c:v>January</c:v>
                  </c:pt>
                  <c:pt idx="31">
                    <c:v>February</c:v>
                  </c:pt>
                  <c:pt idx="32">
                    <c:v>March</c:v>
                  </c:pt>
                  <c:pt idx="33">
                    <c:v>April</c:v>
                  </c:pt>
                  <c:pt idx="34">
                    <c:v>May</c:v>
                  </c:pt>
                  <c:pt idx="35">
                    <c:v>June</c:v>
                  </c:pt>
                  <c:pt idx="36">
                    <c:v>July</c:v>
                  </c:pt>
                  <c:pt idx="37">
                    <c:v>Augusti</c:v>
                  </c:pt>
                  <c:pt idx="38">
                    <c:v>September</c:v>
                  </c:pt>
                  <c:pt idx="39">
                    <c:v>October</c:v>
                  </c:pt>
                  <c:pt idx="40">
                    <c:v>November </c:v>
                  </c:pt>
                  <c:pt idx="41">
                    <c:v>December</c:v>
                  </c:pt>
                  <c:pt idx="42">
                    <c:v>January</c:v>
                  </c:pt>
                  <c:pt idx="43">
                    <c:v>February</c:v>
                  </c:pt>
                  <c:pt idx="44">
                    <c:v>March</c:v>
                  </c:pt>
                  <c:pt idx="45">
                    <c:v>April</c:v>
                  </c:pt>
                  <c:pt idx="46">
                    <c:v>May</c:v>
                  </c:pt>
                  <c:pt idx="47">
                    <c:v>June</c:v>
                  </c:pt>
                  <c:pt idx="48">
                    <c:v>July</c:v>
                  </c:pt>
                  <c:pt idx="49">
                    <c:v>Augusti</c:v>
                  </c:pt>
                  <c:pt idx="50">
                    <c:v>September</c:v>
                  </c:pt>
                  <c:pt idx="51">
                    <c:v>October</c:v>
                  </c:pt>
                  <c:pt idx="52">
                    <c:v>November </c:v>
                  </c:pt>
                  <c:pt idx="53">
                    <c:v>December</c:v>
                  </c:pt>
                  <c:pt idx="54">
                    <c:v>January</c:v>
                  </c:pt>
                  <c:pt idx="55">
                    <c:v>February</c:v>
                  </c:pt>
                  <c:pt idx="56">
                    <c:v>March</c:v>
                  </c:pt>
                  <c:pt idx="57">
                    <c:v>April</c:v>
                  </c:pt>
                  <c:pt idx="58">
                    <c:v>May</c:v>
                  </c:pt>
                  <c:pt idx="59">
                    <c:v>June</c:v>
                  </c:pt>
                  <c:pt idx="60">
                    <c:v>July</c:v>
                  </c:pt>
                  <c:pt idx="61">
                    <c:v>Augusti</c:v>
                  </c:pt>
                  <c:pt idx="62">
                    <c:v>September</c:v>
                  </c:pt>
                  <c:pt idx="63">
                    <c:v>October</c:v>
                  </c:pt>
                  <c:pt idx="64">
                    <c:v>November </c:v>
                  </c:pt>
                  <c:pt idx="65">
                    <c:v>December</c:v>
                  </c:pt>
                  <c:pt idx="66">
                    <c:v>January</c:v>
                  </c:pt>
                  <c:pt idx="67">
                    <c:v>February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  <c:pt idx="18">
                    <c:v>2019</c:v>
                  </c:pt>
                  <c:pt idx="30">
                    <c:v>2020</c:v>
                  </c:pt>
                  <c:pt idx="42">
                    <c:v>2021</c:v>
                  </c:pt>
                  <c:pt idx="54">
                    <c:v>2022</c:v>
                  </c:pt>
                  <c:pt idx="66">
                    <c:v>2023</c:v>
                  </c:pt>
                </c:lvl>
              </c:multiLvlStrCache>
            </c:multiLvlStrRef>
          </c:cat>
          <c:val>
            <c:numRef>
              <c:f>Inklusionstakt!$E$3:$E$70</c:f>
              <c:numCache>
                <c:formatCode>General</c:formatCode>
                <c:ptCount val="6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31-A24F-808C-B7E9AF1AA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1825071"/>
        <c:axId val="1031826703"/>
      </c:lineChart>
      <c:catAx>
        <c:axId val="103182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31826703"/>
        <c:crosses val="autoZero"/>
        <c:auto val="1"/>
        <c:lblAlgn val="ctr"/>
        <c:lblOffset val="100"/>
        <c:noMultiLvlLbl val="0"/>
      </c:catAx>
      <c:valAx>
        <c:axId val="1031826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31825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70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781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379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926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697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6539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631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A1C97D-B4E0-2A40-AA81-D43E13180195}" type="slidenum">
              <a:rPr lang="sv-SE" altLang="sv-SE" smtClean="0"/>
              <a:pPr>
                <a:defRPr/>
              </a:pPr>
              <a:t>23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59263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1C97D-B4E0-2A40-AA81-D43E13180195}" type="slidenum">
              <a:rPr lang="sv-SE" altLang="sv-SE" smtClean="0"/>
              <a:pPr>
                <a:defRPr/>
              </a:pPr>
              <a:t>27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99618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336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36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611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baseline="0" dirty="0">
              <a:solidFill>
                <a:schemeClr val="tx1"/>
              </a:solidFill>
            </a:endParaRP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1C97D-B4E0-2A40-AA81-D43E13180195}" type="slidenum">
              <a:rPr lang="sv-SE" altLang="sv-SE" smtClean="0"/>
              <a:pPr>
                <a:defRPr/>
              </a:pPr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72057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37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604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6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tIns="10584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sv-SE" dirty="0"/>
          </a:p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sv-SE" dirty="0"/>
          </a:p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sv-SE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85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56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956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806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9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0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53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sv-SE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 me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53200" y="4857750"/>
            <a:ext cx="19050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33170E-F876-4F4C-9059-C826787D0981}" type="datetime1">
              <a:rPr lang="sv-SE" smtClean="0"/>
              <a:t>2024-06-20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001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ACDF4-6763-554C-AB89-E8936C359450}" type="datetime1">
              <a:rPr lang="sv-SE" altLang="sv-SE" smtClean="0"/>
              <a:t>2024-06-20</a:t>
            </a:fld>
            <a:endParaRPr lang="sv-SE" alt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Karolinska Institutet - a medical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3E4F8-0578-2048-8D00-0A275C1DECF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07142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+ 1 innehåll och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02151" y="1851025"/>
            <a:ext cx="3810000" cy="28257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E4955-37A4-604B-A09E-2895F1202645}" type="datetime1">
              <a:rPr lang="sv-SE" smtClean="0"/>
              <a:t>2024-06-20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39751" y="850404"/>
            <a:ext cx="7772400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1" y="1851671"/>
            <a:ext cx="3810000" cy="28251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09635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590675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2150" y="1590675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A0E0-DC60-644C-B7E8-B87B5A68AAEA}" type="datetime1">
              <a:rPr lang="sv-SE" altLang="sv-SE" smtClean="0"/>
              <a:t>2024-06-20</a:t>
            </a:fld>
            <a:endParaRPr lang="sv-SE" alt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/>
              <a:t>Sophia Brismar Wendel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A86C-D9AE-B141-A73C-6399394AB53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2479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bild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sv-SE" noProof="0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6E61809-D4AE-3513-8292-B4E6C292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83" y="5424636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932089-4B60-997F-1556-AFC32E41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53F2225E-9C48-7744-B22A-FF5BD571E8FB}" type="datetime1">
              <a:rPr lang="sv-SE" smtClean="0"/>
              <a:t>2024-06-20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5A8F9B-CA64-77A4-A2D1-92138346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57D05-5D10-AB4F-94E8-6B71FC4B073D}" type="datetime1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+ 2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3CEA02-8FD8-B27D-7351-D598B5116632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BBC55AFF-EEAC-CC84-7EDE-436AC101B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4EB00-9A98-9547-9A43-33D0F7102684}" type="datetime1">
              <a:rPr lang="sv-SE" smtClean="0"/>
              <a:t>2024-06-20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E2751E-29B4-AE75-0730-6CFFB5936B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DD1BCA6E-C8FD-891D-4F83-66CC4277CA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" y="5424636"/>
            <a:ext cx="107504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A906207-79B5-98E0-34C3-171784B570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7581" y="5213161"/>
            <a:ext cx="94998" cy="171450"/>
          </a:xfrm>
        </p:spPr>
        <p:txBody>
          <a:bodyPr/>
          <a:lstStyle>
            <a:lvl1pPr>
              <a:defRPr sz="100"/>
            </a:lvl1pPr>
          </a:lstStyle>
          <a:p>
            <a:fld id="{AEBC3DFA-806F-7C4D-8B6F-D8E6005659AD}" type="datetime1">
              <a:rPr lang="sv-SE" smtClean="0"/>
              <a:t>2024-06-20</a:t>
            </a:fld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358C040-7B29-520B-66D6-03AF9B5F54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63981" y="5213161"/>
            <a:ext cx="45719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1 innehåll och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AA63C4E-0A70-530E-97DF-2D2B5352F878}"/>
              </a:ext>
            </a:extLst>
          </p:cNvPr>
          <p:cNvSpPr>
            <a:spLocks noGrp="1" noChangeArrowheads="1"/>
          </p:cNvSpPr>
          <p:nvPr>
            <p:ph idx="15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D2BA1C-0344-BC2E-84D4-95E7F2FD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5A0135-F7D5-EC17-C577-4234FB3831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53E28-D382-7645-9403-3FEB1ED13CA7}" type="datetime1">
              <a:rPr lang="sv-SE" smtClean="0"/>
              <a:t>2024-06-20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6AB09F81-3DF8-1100-91E4-2C1919909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2F024F-96B7-5411-16AF-D7BE9A4ACEA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5971" y="1401312"/>
            <a:ext cx="4170038" cy="319371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96EA6F-41F1-0969-DF45-AEBBDEDF0D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372DAC4F-41A4-C8F3-1E26-84893299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0436A-FA8B-4B45-8BC8-81C2E30F3926}" type="datetime1">
              <a:rPr lang="sv-SE" smtClean="0"/>
              <a:t>2024-06-20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 m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794E74-271C-9E5F-FE9E-7420C39ABE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5971" y="1401312"/>
            <a:ext cx="4170038" cy="252014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255971" y="4016459"/>
            <a:ext cx="4170039" cy="57849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F7332DF-CAE5-41F2-AEFA-52F537B3AA4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1199" y="1404632"/>
            <a:ext cx="4170040" cy="251682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  <a:endParaRPr lang="en-GB" dirty="0"/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6"/>
          </p:nvPr>
        </p:nvSpPr>
        <p:spPr>
          <a:xfrm>
            <a:off x="4711200" y="4016459"/>
            <a:ext cx="4170039" cy="574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D069920A-1206-9BEB-B428-2FE026E7B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2923-8E91-4B45-93AA-9B4454670F67}" type="datetime1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58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D88BA-38FC-FA4D-8EAE-F35184E32A9B}" type="datetime1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209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3" y="339502"/>
            <a:ext cx="862525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F3829E00-DBD0-FB41-87B9-E5ADC4B928D2}" type="datetime1">
              <a:rPr lang="sv-SE" smtClean="0"/>
              <a:t>2024-06-20</a:t>
            </a:fld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3" r:id="rId9"/>
    <p:sldLayoutId id="2147483659" r:id="rId10"/>
    <p:sldLayoutId id="2147483662" r:id="rId11"/>
    <p:sldLayoutId id="2147483664" r:id="rId12"/>
    <p:sldLayoutId id="2147483665" r:id="rId13"/>
    <p:sldLayoutId id="2147483666" r:id="rId14"/>
    <p:sldLayoutId id="2147483668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47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onlinelibrary.wiley.com/doi/10.1111/aogs.12894/full#aogs12894-fig-0002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0195B-8A87-0659-1403-6E7233781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EVA-studien</a:t>
            </a:r>
            <a:br>
              <a:rPr lang="sv-SE" dirty="0"/>
            </a:br>
            <a:r>
              <a:rPr lang="sv-SE" sz="2000" dirty="0"/>
              <a:t>Episiotomy in vacuum </a:t>
            </a:r>
            <a:r>
              <a:rPr lang="sv-SE" sz="2000" dirty="0" err="1"/>
              <a:t>assisted</a:t>
            </a:r>
            <a:r>
              <a:rPr lang="sv-SE" sz="2000" dirty="0"/>
              <a:t> delivery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4D2C54-6FB1-D0FC-01BE-847D5965E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Sandra Bergendahl, </a:t>
            </a:r>
            <a:r>
              <a:rPr lang="en-US" dirty="0" err="1"/>
              <a:t>biträdande</a:t>
            </a:r>
            <a:r>
              <a:rPr lang="en-US" dirty="0"/>
              <a:t> </a:t>
            </a:r>
            <a:r>
              <a:rPr lang="en-US" dirty="0" err="1"/>
              <a:t>överläkare</a:t>
            </a:r>
            <a:r>
              <a:rPr lang="en-US" dirty="0"/>
              <a:t>, PhD</a:t>
            </a:r>
          </a:p>
          <a:p>
            <a:r>
              <a:rPr lang="en-US" dirty="0"/>
              <a:t>BB Sankt Göran, Karolinska Institutet, Stockholm</a:t>
            </a:r>
            <a:endParaRPr lang="en-SE" sz="1800" dirty="0"/>
          </a:p>
          <a:p>
            <a:r>
              <a:rPr lang="sv-SE" dirty="0"/>
              <a:t>Sophia Brismar </a:t>
            </a:r>
            <a:r>
              <a:rPr lang="sv-SE" err="1"/>
              <a:t>Wende</a:t>
            </a:r>
            <a:r>
              <a:rPr lang="en-US" dirty="0"/>
              <a:t>l, </a:t>
            </a:r>
            <a:r>
              <a:rPr lang="en-US" err="1"/>
              <a:t>överläkare</a:t>
            </a:r>
            <a:r>
              <a:rPr lang="en-US" dirty="0"/>
              <a:t>, docent</a:t>
            </a:r>
            <a:endParaRPr lang="sv-SE"/>
          </a:p>
          <a:p>
            <a:r>
              <a:rPr lang="en-US" err="1"/>
              <a:t>Danderyds</a:t>
            </a:r>
            <a:r>
              <a:rPr lang="en-US" dirty="0"/>
              <a:t> </a:t>
            </a:r>
            <a:r>
              <a:rPr lang="en-US" err="1"/>
              <a:t>Sjukhus</a:t>
            </a:r>
            <a:r>
              <a:rPr lang="en-US" dirty="0"/>
              <a:t>, Karolinska Institutet, Stockholm</a:t>
            </a:r>
            <a:endParaRPr lang="sv-SE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942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2CEE-F7E7-86FA-B3F2-B87257CCB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OASI vid VE vid VE hos förstföderskor </a:t>
            </a:r>
            <a:r>
              <a:rPr lang="en-GB" dirty="0" err="1"/>
              <a:t>i</a:t>
            </a:r>
            <a:r>
              <a:rPr lang="en-SE" dirty="0"/>
              <a:t> Sverige 2022</a:t>
            </a:r>
          </a:p>
        </p:txBody>
      </p:sp>
      <p:pic>
        <p:nvPicPr>
          <p:cNvPr id="8" name="Content Placeholder 7" descr="A graph with text and numbers&#10;&#10;Description automatically generated">
            <a:extLst>
              <a:ext uri="{FF2B5EF4-FFF2-40B4-BE49-F238E27FC236}">
                <a16:creationId xmlns:a16="http://schemas.microsoft.com/office/drawing/2014/main" id="{F9AA7853-47A9-A5F9-136F-3C8D8A1AC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70" y="1059582"/>
            <a:ext cx="5324141" cy="372209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ED709-A234-8637-00E7-D8CAA8381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B1494-1E40-55F6-09DC-16033EC4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6B0B-BD77-2348-9F13-E9274454A86B}" type="datetime1">
              <a:rPr lang="sv-SE" smtClean="0"/>
              <a:t>2024-06-20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A730E-59AB-6F10-891C-22A85B2C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551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5FB6-1951-E990-680D-8D913BB3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62" y="339502"/>
            <a:ext cx="8632045" cy="857250"/>
          </a:xfrm>
        </p:spPr>
        <p:txBody>
          <a:bodyPr/>
          <a:lstStyle/>
          <a:p>
            <a:r>
              <a:rPr lang="sv-SE" dirty="0"/>
              <a:t>EVA-studien </a:t>
            </a:r>
            <a:br>
              <a:rPr lang="en-GB" sz="2000" dirty="0"/>
            </a:br>
            <a:endParaRPr lang="sv-SE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527A96-79D0-F5EB-AD9C-50271E3312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6879" y="1603355"/>
            <a:ext cx="5232828" cy="3190191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>
                <a:solidFill>
                  <a:schemeClr val="accent3">
                    <a:lumMod val="75000"/>
                  </a:schemeClr>
                </a:solidFill>
              </a:rPr>
              <a:t>Syfte</a:t>
            </a: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sv-SE" sz="2000" kern="1200" dirty="0"/>
              <a:t>Att undersöka om </a:t>
            </a:r>
            <a:r>
              <a:rPr lang="sv-SE" sz="2000" b="1" kern="1200" dirty="0"/>
              <a:t>lateral episiotomi</a:t>
            </a:r>
            <a:r>
              <a:rPr lang="sv-SE" sz="2000" kern="1200" dirty="0"/>
              <a:t>, jämfört med </a:t>
            </a:r>
            <a:r>
              <a:rPr lang="sv-SE" sz="2000" b="1" kern="1200" dirty="0"/>
              <a:t>ingen episiotomi</a:t>
            </a:r>
            <a:r>
              <a:rPr lang="sv-SE" sz="2000" kern="1200" dirty="0"/>
              <a:t>, minskar risken för </a:t>
            </a:r>
            <a:r>
              <a:rPr lang="sv-SE" sz="2000" b="1" kern="1200" dirty="0"/>
              <a:t>sfinkterskada</a:t>
            </a:r>
            <a:r>
              <a:rPr lang="sv-SE" sz="2000" kern="1200" dirty="0"/>
              <a:t> vid sugklocka hos förstföderskor. </a:t>
            </a:r>
            <a:endParaRPr lang="sv-SE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CAA32-CDEF-474D-0C1F-4F724EA1E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EECDF-029A-C761-8C30-43D02C39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F8B5-AEE0-EF4C-9A1B-5A5A144CD87E}" type="datetime1">
              <a:rPr lang="sv-SE" smtClean="0"/>
              <a:t>2024-06-20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9CE3A-E11A-E309-DF56-01EFFB34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13" name="Content Placeholder 12" descr="A baby sleeping on a blanket&#10;&#10;Description automatically generated">
            <a:extLst>
              <a:ext uri="{FF2B5EF4-FFF2-40B4-BE49-F238E27FC236}">
                <a16:creationId xmlns:a16="http://schemas.microsoft.com/office/drawing/2014/main" id="{2B4158E1-E73C-E48E-4AC6-5D6E726719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515" y="411510"/>
            <a:ext cx="3392711" cy="4534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192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FFB3C31B-B18D-7363-8C56-4B99FBE02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 och </a:t>
            </a:r>
            <a:r>
              <a:rPr lang="en-US" dirty="0" err="1"/>
              <a:t>Metod</a:t>
            </a:r>
            <a:endParaRPr lang="sv-SE" dirty="0"/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B100AE6B-7EE2-93B6-0F8F-975C6E241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D68BD3-C159-4C0F-48C5-1ECE26AA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A5BA1B5C-B62E-47B7-738D-AE68EB1B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EB00-9A98-9547-9A43-33D0F7102684}" type="datetime1">
              <a:rPr lang="sv-SE" smtClean="0"/>
              <a:t>2024-06-20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74A5745-DD58-6C3C-A4BD-75E8E960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98C6-00F0-4387-A9BA-FB521E0564CA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9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DECA39B-53AF-4072-0408-F004AEF5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428625"/>
          </a:xfrm>
        </p:spPr>
        <p:txBody>
          <a:bodyPr/>
          <a:lstStyle/>
          <a:p>
            <a:r>
              <a:rPr lang="en-US" dirty="0"/>
              <a:t>Material och </a:t>
            </a:r>
            <a:r>
              <a:rPr lang="en-US" dirty="0" err="1"/>
              <a:t>Metod</a:t>
            </a:r>
            <a:endParaRPr lang="sv-SE" dirty="0"/>
          </a:p>
        </p:txBody>
      </p:sp>
      <p:pic>
        <p:nvPicPr>
          <p:cNvPr id="2" name="Platshållare för innehåll 8" descr="En bild som visar text, karta, skärmbild, diagram&#10;&#10;Automatiskt genererad beskrivning">
            <a:extLst>
              <a:ext uri="{FF2B5EF4-FFF2-40B4-BE49-F238E27FC236}">
                <a16:creationId xmlns:a16="http://schemas.microsoft.com/office/drawing/2014/main" id="{5B4BAA41-F584-3C44-BF5C-6FD3A477D35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41" y="1403350"/>
            <a:ext cx="4020030" cy="3189288"/>
          </a:xfr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B8B17FD-D3DE-A1B2-2871-45A372688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7976" y="1506167"/>
            <a:ext cx="4170040" cy="3189163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accent3">
                    <a:lumMod val="75000"/>
                  </a:schemeClr>
                </a:solidFill>
              </a:rPr>
              <a:t>Inklusionskriterier</a:t>
            </a:r>
          </a:p>
          <a:p>
            <a:r>
              <a:rPr lang="sv-SE" dirty="0"/>
              <a:t>Förstföderska med ett levande foster i huvudbjudning</a:t>
            </a:r>
          </a:p>
          <a:p>
            <a:r>
              <a:rPr lang="sv-SE" dirty="0"/>
              <a:t>Graviditetsvecka ≥34+0</a:t>
            </a:r>
          </a:p>
          <a:p>
            <a:r>
              <a:rPr lang="sv-SE" dirty="0"/>
              <a:t>Förstår svenska eller engelska</a:t>
            </a:r>
          </a:p>
          <a:p>
            <a:r>
              <a:rPr lang="sv-SE" dirty="0"/>
              <a:t>Indikation för sugklocka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kern="0" dirty="0">
                <a:solidFill>
                  <a:schemeClr val="accent3">
                    <a:lumMod val="75000"/>
                  </a:schemeClr>
                </a:solidFill>
              </a:rPr>
              <a:t>Exklusionskriterier</a:t>
            </a:r>
          </a:p>
          <a:p>
            <a:r>
              <a:rPr lang="sv-SE" dirty="0"/>
              <a:t>Tidigare kirurgi för inkontinens eller prolaps</a:t>
            </a:r>
          </a:p>
          <a:p>
            <a:pPr marL="0" indent="0">
              <a:buNone/>
            </a:pPr>
            <a:endParaRPr lang="en-US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63EC28C-C03C-2F67-8A66-B55D84F62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3BA804-F61E-A32D-3DF0-85D4EE20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543-0EDC-BE46-9873-89DDB8937A7B}" type="datetime1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C7E166-F8A7-1EDE-D9B3-2499971D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A395B84-4B7E-A7F8-AF0F-1E8847C77E4E}"/>
              </a:ext>
            </a:extLst>
          </p:cNvPr>
          <p:cNvSpPr txBox="1"/>
          <p:nvPr/>
        </p:nvSpPr>
        <p:spPr>
          <a:xfrm>
            <a:off x="262759" y="768127"/>
            <a:ext cx="7486073" cy="646331"/>
          </a:xfrm>
          <a:prstGeom prst="rect">
            <a:avLst/>
          </a:prstGeom>
          <a:noFill/>
          <a:ln w="63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dirty="0">
                <a:latin typeface="+mn-lt"/>
              </a:rPr>
              <a:t>Multicenter </a:t>
            </a:r>
            <a:r>
              <a:rPr lang="en-US" sz="1800" dirty="0" err="1">
                <a:latin typeface="+mn-lt"/>
              </a:rPr>
              <a:t>randomiserad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kontrollerad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studie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1 </a:t>
            </a:r>
            <a:r>
              <a:rPr lang="sv-SE" sz="1800" dirty="0">
                <a:latin typeface="+mn-lt"/>
              </a:rPr>
              <a:t>Juli 2017 – 15 Februari 2023 på 8 svenska sjukhus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23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307247" y="210462"/>
            <a:ext cx="5829300" cy="85725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EVA-studiens flödesschema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485775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/>
              <a:t>Sophia Brismar Wendel</a:t>
            </a:r>
            <a:endParaRPr lang="sv-SE" dirty="0"/>
          </a:p>
        </p:txBody>
      </p:sp>
      <p:sp>
        <p:nvSpPr>
          <p:cNvPr id="9" name="Rektangel med rundade hörn 8"/>
          <p:cNvSpPr/>
          <p:nvPr/>
        </p:nvSpPr>
        <p:spPr>
          <a:xfrm>
            <a:off x="2961159" y="2149783"/>
            <a:ext cx="1039716" cy="905840"/>
          </a:xfrm>
          <a:prstGeom prst="roundRect">
            <a:avLst>
              <a:gd name="adj" fmla="val 10000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10" name="Rektangel med rundade hörn 9"/>
          <p:cNvSpPr/>
          <p:nvPr/>
        </p:nvSpPr>
        <p:spPr>
          <a:xfrm>
            <a:off x="4411168" y="1955464"/>
            <a:ext cx="731960" cy="667719"/>
          </a:xfrm>
          <a:prstGeom prst="roundRect">
            <a:avLst>
              <a:gd name="adj" fmla="val 10000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4411539" y="2634721"/>
            <a:ext cx="721007" cy="691741"/>
          </a:xfrm>
          <a:prstGeom prst="roundRect">
            <a:avLst>
              <a:gd name="adj" fmla="val 1000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14" name="Höger 13"/>
          <p:cNvSpPr/>
          <p:nvPr/>
        </p:nvSpPr>
        <p:spPr bwMode="auto">
          <a:xfrm>
            <a:off x="1459905" y="870243"/>
            <a:ext cx="6369647" cy="864096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>
              <a:lnSpc>
                <a:spcPct val="150000"/>
              </a:lnSpc>
            </a:pPr>
            <a:r>
              <a:rPr lang="en-US" sz="1500" dirty="0">
                <a:solidFill>
                  <a:schemeClr val="tx1"/>
                </a:solidFill>
              </a:rPr>
              <a:t>Graviditet 			Förlossning		0 mån</a:t>
            </a:r>
          </a:p>
        </p:txBody>
      </p:sp>
      <p:cxnSp>
        <p:nvCxnSpPr>
          <p:cNvPr id="22" name="Rak pil 21"/>
          <p:cNvCxnSpPr>
            <a:cxnSpLocks/>
            <a:stCxn id="9" idx="3"/>
            <a:endCxn id="10" idx="1"/>
          </p:cNvCxnSpPr>
          <p:nvPr/>
        </p:nvCxnSpPr>
        <p:spPr bwMode="auto">
          <a:xfrm flipV="1">
            <a:off x="4000875" y="2289324"/>
            <a:ext cx="410295" cy="313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ak pil 22"/>
          <p:cNvCxnSpPr>
            <a:cxnSpLocks/>
            <a:stCxn id="9" idx="3"/>
            <a:endCxn id="11" idx="1"/>
          </p:cNvCxnSpPr>
          <p:nvPr/>
        </p:nvCxnSpPr>
        <p:spPr bwMode="auto">
          <a:xfrm>
            <a:off x="4000875" y="2602705"/>
            <a:ext cx="410664" cy="3778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Bildobjekt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145" y="2196652"/>
            <a:ext cx="838843" cy="918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1" name="Rak pil 30"/>
          <p:cNvCxnSpPr>
            <a:cxnSpLocks/>
            <a:stCxn id="27" idx="1"/>
            <a:endCxn id="9" idx="1"/>
          </p:cNvCxnSpPr>
          <p:nvPr/>
        </p:nvCxnSpPr>
        <p:spPr bwMode="auto">
          <a:xfrm>
            <a:off x="2721022" y="2602704"/>
            <a:ext cx="24013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Rak pil 33"/>
          <p:cNvCxnSpPr/>
          <p:nvPr/>
        </p:nvCxnSpPr>
        <p:spPr bwMode="auto">
          <a:xfrm>
            <a:off x="6313989" y="2610335"/>
            <a:ext cx="2685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Bildobjekt 3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556" y="2149784"/>
            <a:ext cx="1061717" cy="1012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7" name="Rak pil 36"/>
          <p:cNvCxnSpPr>
            <a:stCxn id="11" idx="3"/>
            <a:endCxn id="30" idx="1"/>
          </p:cNvCxnSpPr>
          <p:nvPr/>
        </p:nvCxnSpPr>
        <p:spPr bwMode="auto">
          <a:xfrm flipV="1">
            <a:off x="5132546" y="2656114"/>
            <a:ext cx="342599" cy="3244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Rak pil 38"/>
          <p:cNvCxnSpPr>
            <a:stCxn id="10" idx="3"/>
            <a:endCxn id="30" idx="1"/>
          </p:cNvCxnSpPr>
          <p:nvPr/>
        </p:nvCxnSpPr>
        <p:spPr bwMode="auto">
          <a:xfrm>
            <a:off x="5143128" y="2289324"/>
            <a:ext cx="332016" cy="3667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Upp 17"/>
          <p:cNvSpPr/>
          <p:nvPr/>
        </p:nvSpPr>
        <p:spPr bwMode="auto">
          <a:xfrm>
            <a:off x="4016892" y="3344802"/>
            <a:ext cx="216024" cy="48301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/>
            <a:endParaRPr lang="sv-SE" sz="1800">
              <a:latin typeface="Times" charset="0"/>
            </a:endParaRPr>
          </a:p>
        </p:txBody>
      </p:sp>
      <p:sp>
        <p:nvSpPr>
          <p:cNvPr id="32" name="Upp 31"/>
          <p:cNvSpPr/>
          <p:nvPr/>
        </p:nvSpPr>
        <p:spPr bwMode="auto">
          <a:xfrm>
            <a:off x="5749539" y="3344802"/>
            <a:ext cx="216024" cy="48301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/>
            <a:endParaRPr lang="sv-SE" sz="1800">
              <a:latin typeface="Times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3412584" y="3895050"/>
            <a:ext cx="1519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latin typeface="+mn-lt"/>
              </a:rPr>
              <a:t>Randomisering</a:t>
            </a:r>
          </a:p>
        </p:txBody>
      </p:sp>
      <p:sp>
        <p:nvSpPr>
          <p:cNvPr id="33" name="Upp 32"/>
          <p:cNvSpPr/>
          <p:nvPr/>
        </p:nvSpPr>
        <p:spPr bwMode="auto">
          <a:xfrm>
            <a:off x="1757415" y="3344802"/>
            <a:ext cx="216024" cy="48301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/>
            <a:endParaRPr lang="sv-SE" sz="1800">
              <a:latin typeface="Times" charset="0"/>
            </a:endParaRPr>
          </a:p>
        </p:txBody>
      </p:sp>
      <p:sp>
        <p:nvSpPr>
          <p:cNvPr id="38" name="textruta 37"/>
          <p:cNvSpPr txBox="1"/>
          <p:nvPr/>
        </p:nvSpPr>
        <p:spPr>
          <a:xfrm>
            <a:off x="1436746" y="3892659"/>
            <a:ext cx="11910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latin typeface="+mn-lt"/>
              </a:rPr>
              <a:t>Samtycke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5586612" y="3907001"/>
            <a:ext cx="9959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latin typeface="+mn-lt"/>
              </a:rPr>
              <a:t>Utfall</a:t>
            </a:r>
          </a:p>
        </p:txBody>
      </p:sp>
      <p:pic>
        <p:nvPicPr>
          <p:cNvPr id="27" name="Platshållare för innehåll 7">
            <a:extLst>
              <a:ext uri="{FF2B5EF4-FFF2-40B4-BE49-F238E27FC236}">
                <a16:creationId xmlns:a16="http://schemas.microsoft.com/office/drawing/2014/main" id="{A901AE76-0917-934B-B3E0-A39E3886686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331641" y="2149783"/>
            <a:ext cx="1389383" cy="905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49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395211" y="232103"/>
            <a:ext cx="5829300" cy="85725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Flödesschema</a:t>
            </a:r>
            <a:r>
              <a:rPr lang="en-US" dirty="0"/>
              <a:t>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485775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/>
              <a:t>Sophia Brismar Wendel</a:t>
            </a:r>
            <a:endParaRPr lang="sv-SE" dirty="0"/>
          </a:p>
        </p:txBody>
      </p:sp>
      <p:sp>
        <p:nvSpPr>
          <p:cNvPr id="14" name="Höger 13"/>
          <p:cNvSpPr/>
          <p:nvPr/>
        </p:nvSpPr>
        <p:spPr bwMode="auto">
          <a:xfrm>
            <a:off x="1459905" y="870243"/>
            <a:ext cx="6369647" cy="864096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defTabSz="685783">
              <a:lnSpc>
                <a:spcPct val="150000"/>
              </a:lnSpc>
            </a:pPr>
            <a:r>
              <a:rPr lang="en-US" sz="1500" dirty="0">
                <a:solidFill>
                  <a:schemeClr val="tx1"/>
                </a:solidFill>
              </a:rPr>
              <a:t>2 mån		6 mån		1 år		5 år	       10 år </a:t>
            </a: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935" y="1626091"/>
            <a:ext cx="895855" cy="870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Platshållare för innehåll 8"/>
          <p:cNvSpPr txBox="1">
            <a:spLocks/>
          </p:cNvSpPr>
          <p:nvPr/>
        </p:nvSpPr>
        <p:spPr>
          <a:xfrm>
            <a:off x="1492129" y="3643352"/>
            <a:ext cx="5946545" cy="9446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sz="1200" kern="0" dirty="0"/>
              <a:t>Sekundära utfall: vårdtid, smärta, blödningsmängd, neonatala utfall (exv Apgar, pH, skalpskada, ICH), ultraljudsverifierad skada på bäckenbotten (sfinktrar, levatorer), patientrapporterade symtom, förlossningsupplevelse. </a:t>
            </a:r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  <a:p>
            <a:pPr marL="0" indent="0">
              <a:buNone/>
            </a:pPr>
            <a:endParaRPr lang="sv-SE" sz="1200" kern="0" dirty="0"/>
          </a:p>
        </p:txBody>
      </p:sp>
      <p:sp>
        <p:nvSpPr>
          <p:cNvPr id="33" name="Rektangel med rundade hörn 32"/>
          <p:cNvSpPr/>
          <p:nvPr/>
        </p:nvSpPr>
        <p:spPr>
          <a:xfrm>
            <a:off x="6741569" y="2672309"/>
            <a:ext cx="1087983" cy="514703"/>
          </a:xfrm>
          <a:prstGeom prst="roundRect">
            <a:avLst>
              <a:gd name="adj" fmla="val 10000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sp>
        <p:nvSpPr>
          <p:cNvPr id="21" name="Rektangel med rundade hörn 20"/>
          <p:cNvSpPr/>
          <p:nvPr/>
        </p:nvSpPr>
        <p:spPr>
          <a:xfrm>
            <a:off x="5506494" y="2672312"/>
            <a:ext cx="1087983" cy="514703"/>
          </a:xfrm>
          <a:prstGeom prst="roundRect">
            <a:avLst>
              <a:gd name="adj" fmla="val 10000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D7C4C179-CA81-EB42-940D-84E8EC56B9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177" y="1634345"/>
            <a:ext cx="895855" cy="854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5410DABA-F500-AC47-9C77-237343E937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967" y="1631891"/>
            <a:ext cx="895855" cy="854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6376B3FA-9D0D-064C-9625-1DD86523CE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494" y="1631891"/>
            <a:ext cx="895855" cy="854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ktangel med rundade hörn 14">
            <a:extLst>
              <a:ext uri="{FF2B5EF4-FFF2-40B4-BE49-F238E27FC236}">
                <a16:creationId xmlns:a16="http://schemas.microsoft.com/office/drawing/2014/main" id="{7CC6231E-5C41-C448-BF25-5CC09E7EAA1F}"/>
              </a:ext>
            </a:extLst>
          </p:cNvPr>
          <p:cNvSpPr/>
          <p:nvPr/>
        </p:nvSpPr>
        <p:spPr>
          <a:xfrm>
            <a:off x="2861935" y="2696051"/>
            <a:ext cx="1087983" cy="514703"/>
          </a:xfrm>
          <a:prstGeom prst="roundRect">
            <a:avLst>
              <a:gd name="adj" fmla="val 10000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32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32A1ECA-B546-4B36-89B9-D5702C70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93" y="473707"/>
            <a:ext cx="6403371" cy="542752"/>
          </a:xfrm>
        </p:spPr>
        <p:txBody>
          <a:bodyPr/>
          <a:lstStyle/>
          <a:p>
            <a:r>
              <a:rPr lang="sv-SE" dirty="0"/>
              <a:t>Inklusionstakt EVA – i mål feb 2023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5D516B-65BF-4A4B-AF24-7B1AA604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57200" y="485775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spcAft>
                <a:spcPts val="451"/>
              </a:spcAft>
              <a:defRPr/>
            </a:pPr>
            <a:r>
              <a:rPr lang="sv-SE"/>
              <a:t>Sophia Brismar Wendel</a:t>
            </a:r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4EA026-58FE-374E-9EB1-B4191A7D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1" y="4857750"/>
            <a:ext cx="514351" cy="171451"/>
          </a:xfrm>
        </p:spPr>
        <p:txBody>
          <a:bodyPr wrap="square" anchor="t">
            <a:normAutofit fontScale="77500" lnSpcReduction="20000"/>
          </a:bodyPr>
          <a:lstStyle/>
          <a:p>
            <a:pPr>
              <a:spcAft>
                <a:spcPts val="451"/>
              </a:spcAft>
              <a:defRPr/>
            </a:pPr>
            <a:fld id="{02780938-727E-D64B-A9D5-E2389900E337}" type="slidenum">
              <a:rPr lang="sv-SE" altLang="sv-SE" smtClean="0"/>
              <a:pPr>
                <a:spcAft>
                  <a:spcPts val="451"/>
                </a:spcAft>
                <a:defRPr/>
              </a:pPr>
              <a:t>16</a:t>
            </a:fld>
            <a:endParaRPr lang="sv-SE" altLang="sv-SE"/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3142799B-B9B2-FF4E-BDBF-97FAF2B98B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4893" y="1158875"/>
          <a:ext cx="8131564" cy="328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59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243F-FD7D-36EA-EF6F-BB057C27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14" y="414734"/>
            <a:ext cx="8632045" cy="517843"/>
          </a:xfrm>
        </p:spPr>
        <p:txBody>
          <a:bodyPr/>
          <a:lstStyle/>
          <a:p>
            <a:r>
              <a:rPr lang="en-US" dirty="0" err="1"/>
              <a:t>Powerberäkning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FC10-7806-1A6B-2E66-CB6302F589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v-SE" dirty="0"/>
              <a:t>Baserad på metaanalys från 2016 med OR 0.53 (95% CI 0.37-0.77).</a:t>
            </a:r>
          </a:p>
          <a:p>
            <a:pPr marL="0" indent="0">
              <a:buNone/>
            </a:pPr>
            <a:endParaRPr lang="sv-SE" sz="1000" dirty="0"/>
          </a:p>
          <a:p>
            <a:r>
              <a:rPr lang="sv-SE" dirty="0"/>
              <a:t>Sfinkterskada vid sugklocka hos förstföderskor i Sverige 2015: 12.4%</a:t>
            </a:r>
            <a:r>
              <a:rPr lang="sv-SE" sz="1400" dirty="0"/>
              <a:t>.</a:t>
            </a:r>
          </a:p>
          <a:p>
            <a:pPr marL="0" indent="0">
              <a:buNone/>
            </a:pPr>
            <a:endParaRPr lang="sv-SE" sz="1000" dirty="0"/>
          </a:p>
          <a:p>
            <a:r>
              <a:rPr lang="sv-SE" dirty="0"/>
              <a:t>Halvering från 12.4% till 6.2% med 80% power och p&lt;0.05 med 710 inkluderade kvinnor (3% bortfall).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F584C-8E2A-61B8-9EE7-0903806EB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AB3137-1609-2001-B736-3C185D34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FD65-F170-AD42-90DC-08C746DD33A2}" type="datetime1">
              <a:rPr lang="sv-SE" smtClean="0"/>
              <a:t>2024-06-20</a:t>
            </a:fld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75F2F-85BC-CACE-C0A4-6DC31E34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98C6-00F0-4387-A9BA-FB521E0564CA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8" name="Content Placeholder 9" descr="A table with numbers and a line&#10;&#10;Description automatically generated">
            <a:extLst>
              <a:ext uri="{FF2B5EF4-FFF2-40B4-BE49-F238E27FC236}">
                <a16:creationId xmlns:a16="http://schemas.microsoft.com/office/drawing/2014/main" id="{B6664AD4-8554-C220-7831-BA86D18B66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978" y="1995686"/>
            <a:ext cx="4434497" cy="189128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1B02F4-FD35-A588-5615-92069A1FFE14}"/>
              </a:ext>
            </a:extLst>
          </p:cNvPr>
          <p:cNvSpPr txBox="1"/>
          <p:nvPr/>
        </p:nvSpPr>
        <p:spPr>
          <a:xfrm>
            <a:off x="4520974" y="3792736"/>
            <a:ext cx="4378665" cy="67710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2">
                    <a:lumMod val="75000"/>
                  </a:schemeClr>
                </a:solidFill>
                <a:effectLst/>
                <a:latin typeface="DM Sans 14pt" pitchFamily="2" charset="77"/>
              </a:rPr>
              <a:t>Lund et al. Episiotomy in vacuum- assisted delivery affects the risk of obstetric anal sphincter injury: a systematic review and meta-analysis. </a:t>
            </a:r>
            <a:r>
              <a:rPr lang="en-GB" sz="800" err="1">
                <a:solidFill>
                  <a:schemeClr val="bg2">
                    <a:lumMod val="75000"/>
                  </a:schemeClr>
                </a:solidFill>
                <a:effectLst/>
                <a:latin typeface="DM Sans 14pt" pitchFamily="2" charset="77"/>
              </a:rPr>
              <a:t>Eur</a:t>
            </a:r>
            <a:r>
              <a:rPr lang="en-GB" sz="800">
                <a:solidFill>
                  <a:schemeClr val="bg2">
                    <a:lumMod val="75000"/>
                  </a:schemeClr>
                </a:solidFill>
                <a:effectLst/>
                <a:latin typeface="DM Sans 14pt" pitchFamily="2" charset="77"/>
              </a:rPr>
              <a:t> J </a:t>
            </a:r>
            <a:r>
              <a:rPr lang="en-GB" sz="800" err="1">
                <a:solidFill>
                  <a:schemeClr val="bg2">
                    <a:lumMod val="75000"/>
                  </a:schemeClr>
                </a:solidFill>
                <a:effectLst/>
                <a:latin typeface="DM Sans 14pt" pitchFamily="2" charset="77"/>
              </a:rPr>
              <a:t>Obstet</a:t>
            </a:r>
            <a:r>
              <a:rPr lang="en-GB" sz="800">
                <a:solidFill>
                  <a:schemeClr val="bg2">
                    <a:lumMod val="75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800" err="1">
                <a:solidFill>
                  <a:schemeClr val="bg2">
                    <a:lumMod val="75000"/>
                  </a:schemeClr>
                </a:solidFill>
                <a:effectLst/>
                <a:latin typeface="DM Sans 14pt" pitchFamily="2" charset="77"/>
              </a:rPr>
              <a:t>Gynecol</a:t>
            </a:r>
            <a:r>
              <a:rPr lang="en-GB" sz="800">
                <a:solidFill>
                  <a:schemeClr val="bg2">
                    <a:lumMod val="75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800" err="1">
                <a:solidFill>
                  <a:schemeClr val="bg2">
                    <a:lumMod val="75000"/>
                  </a:schemeClr>
                </a:solidFill>
                <a:effectLst/>
                <a:latin typeface="DM Sans 14pt" pitchFamily="2" charset="77"/>
              </a:rPr>
              <a:t>Reprod</a:t>
            </a:r>
            <a:r>
              <a:rPr lang="en-GB" sz="800">
                <a:solidFill>
                  <a:schemeClr val="bg2">
                    <a:lumMod val="75000"/>
                  </a:schemeClr>
                </a:solidFill>
                <a:effectLst/>
                <a:latin typeface="DM Sans 14pt" pitchFamily="2" charset="77"/>
              </a:rPr>
              <a:t> Biol. 2016;207:193-9. </a:t>
            </a:r>
            <a:endParaRPr lang="en-GB" sz="800">
              <a:solidFill>
                <a:schemeClr val="bg2">
                  <a:lumMod val="75000"/>
                </a:schemeClr>
              </a:solidFill>
              <a:latin typeface="DM Sans 14pt" pitchFamily="2" charset="77"/>
            </a:endParaRPr>
          </a:p>
          <a:p>
            <a:pPr algn="l"/>
            <a:endParaRPr 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778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94AE-FE8E-D2BF-8202-A345738F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7F65-8649-FD4A-D8FB-262A4C0990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6774" y="1402829"/>
            <a:ext cx="4459242" cy="3190191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>
                <a:solidFill>
                  <a:schemeClr val="accent3">
                    <a:lumMod val="75000"/>
                  </a:schemeClr>
                </a:solidFill>
              </a:rPr>
              <a:t>Lateral episiotomi</a:t>
            </a:r>
          </a:p>
          <a:p>
            <a:r>
              <a:rPr lang="sv-SE" sz="2000" b="0" i="0" u="none" strike="noStrike" dirty="0">
                <a:effectLst/>
              </a:rPr>
              <a:t>Incisionspunkt 1-3 cm </a:t>
            </a:r>
            <a:r>
              <a:rPr lang="sv-SE" sz="2000" dirty="0"/>
              <a:t>från bakre kommissuren</a:t>
            </a:r>
            <a:endParaRPr lang="sv-SE" sz="2000" b="0" i="0" u="none" strike="noStrike" dirty="0">
              <a:effectLst/>
            </a:endParaRPr>
          </a:p>
          <a:p>
            <a:r>
              <a:rPr lang="sv-SE" sz="2000" dirty="0"/>
              <a:t>60</a:t>
            </a:r>
            <a:r>
              <a:rPr lang="sv-SE" sz="2000" baseline="30000" dirty="0"/>
              <a:t>o </a:t>
            </a:r>
            <a:r>
              <a:rPr lang="sv-SE" sz="2000" dirty="0"/>
              <a:t>vinkel från medellinjen</a:t>
            </a:r>
          </a:p>
          <a:p>
            <a:r>
              <a:rPr lang="sv-SE" sz="2000" dirty="0"/>
              <a:t>4 </a:t>
            </a:r>
            <a:r>
              <a:rPr lang="sv-SE" sz="2000" b="0" i="0" u="none" strike="noStrike" dirty="0">
                <a:effectLst/>
              </a:rPr>
              <a:t>cm (3-5 cm) långt</a:t>
            </a:r>
          </a:p>
          <a:p>
            <a:r>
              <a:rPr lang="sv-SE" sz="2000" dirty="0"/>
              <a:t>När fosterhuvudet kronar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B2409-5A27-8B5A-08D3-9907354D9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0A3814-2D13-BE81-B5E2-C531857D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3ABF-BB27-F342-AB85-110424183391}" type="datetime1">
              <a:rPr lang="sv-SE" smtClean="0"/>
              <a:t>2024-06-20</a:t>
            </a:fld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04471-0F08-BA6F-C62A-F5920EDA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98C6-00F0-4387-A9BA-FB521E0564CA}" type="slidenum">
              <a:rPr lang="sv-SE" smtClean="0"/>
              <a:pPr/>
              <a:t>18</a:t>
            </a:fld>
            <a:endParaRPr lang="sv-SE"/>
          </a:p>
        </p:txBody>
      </p:sp>
      <p:pic>
        <p:nvPicPr>
          <p:cNvPr id="8" name="Platshållare för innehåll 7" descr="En bild som visar cirkel, klocka, skärmbild, illustration&#10;&#10;Automatiskt genererad beskrivning">
            <a:extLst>
              <a:ext uri="{FF2B5EF4-FFF2-40B4-BE49-F238E27FC236}">
                <a16:creationId xmlns:a16="http://schemas.microsoft.com/office/drawing/2014/main" id="{03AF14C4-D4A6-DA2E-29BC-0CBB47DE40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325" y="1196752"/>
            <a:ext cx="3401122" cy="318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43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EAA1-C3AB-2E59-FB8B-2671BF17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och Metod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2CFD5E-D3B7-E5B6-6E6C-3D2072DF2C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spc="-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Primärt utfall</a:t>
            </a:r>
          </a:p>
          <a:p>
            <a:r>
              <a:rPr lang="sv-SE" dirty="0"/>
              <a:t>Sfinkterskada (ICD-10 O70.2 eller O70.3)</a:t>
            </a:r>
          </a:p>
          <a:p>
            <a:pPr marL="0" indent="0">
              <a:buNone/>
            </a:pPr>
            <a:endParaRPr lang="sv-SE" sz="1000" dirty="0"/>
          </a:p>
          <a:p>
            <a:r>
              <a:rPr lang="sv-SE" dirty="0"/>
              <a:t>Klinisk diagnos</a:t>
            </a:r>
          </a:p>
          <a:p>
            <a:pPr marL="0" indent="0">
              <a:buNone/>
            </a:pPr>
            <a:endParaRPr lang="sv-SE" sz="1000" dirty="0"/>
          </a:p>
          <a:p>
            <a:r>
              <a:rPr lang="sv-SE" dirty="0"/>
              <a:t>Suturering och antibiotikabehandling enligt klinisk rutin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7ECD9-F7F5-B9BF-BD3E-2716C73403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spc="-50" dirty="0">
                <a:solidFill>
                  <a:schemeClr val="accent1"/>
                </a:solidFill>
                <a:ea typeface="+mj-ea"/>
                <a:cs typeface="+mj-cs"/>
              </a:rPr>
              <a:t>Övriga utfall</a:t>
            </a:r>
            <a:endParaRPr lang="sv-SE" dirty="0"/>
          </a:p>
          <a:p>
            <a:pPr marL="0" indent="0">
              <a:buNone/>
            </a:pPr>
            <a:endParaRPr lang="sv-SE" sz="1000" dirty="0"/>
          </a:p>
          <a:p>
            <a:r>
              <a:rPr lang="sv-SE" dirty="0"/>
              <a:t>Blödning ≥1000 ml</a:t>
            </a:r>
          </a:p>
          <a:p>
            <a:pPr marL="0" indent="0">
              <a:buNone/>
            </a:pPr>
            <a:endParaRPr lang="sv-SE" sz="1000" dirty="0"/>
          </a:p>
          <a:p>
            <a:r>
              <a:rPr lang="sv-SE" dirty="0"/>
              <a:t>Smärta i underlivet på BB (NRS 0-10)</a:t>
            </a:r>
          </a:p>
          <a:p>
            <a:pPr marL="0" indent="0">
              <a:buNone/>
            </a:pPr>
            <a:endParaRPr lang="sv-SE" sz="1000" dirty="0"/>
          </a:p>
          <a:p>
            <a:r>
              <a:rPr lang="sv-SE" dirty="0"/>
              <a:t>Förlossningsupplevelse (NRS 1-10)</a:t>
            </a:r>
          </a:p>
          <a:p>
            <a:pPr marL="0" indent="0">
              <a:buNone/>
            </a:pPr>
            <a:endParaRPr lang="sv-SE" sz="1000" dirty="0"/>
          </a:p>
          <a:p>
            <a:r>
              <a:rPr lang="sv-SE" dirty="0"/>
              <a:t>Vårdtid</a:t>
            </a:r>
          </a:p>
          <a:p>
            <a:pPr marL="0" indent="0">
              <a:buNone/>
            </a:pPr>
            <a:endParaRPr lang="sv-SE" sz="1000" dirty="0"/>
          </a:p>
          <a:p>
            <a:r>
              <a:rPr lang="sv-SE" dirty="0"/>
              <a:t>Neonatala utfall</a:t>
            </a:r>
          </a:p>
          <a:p>
            <a:pPr marL="0" indent="0">
              <a:buNone/>
            </a:pPr>
            <a:endParaRPr lang="en-US" spc="-5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1800" spc="-5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0D5DA8-B3E9-9BA8-0432-9A6601C47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675D-6F49-9476-7E89-74398B17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3E24-9545-DD4F-8C81-717722CD601E}" type="datetime1">
              <a:rPr lang="sv-SE" smtClean="0"/>
              <a:t>2024-06-20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F8043-709D-649B-D15A-0AD1CDFF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42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F49-FC1B-5145-9410-E71926B4071E}" type="datetime1">
              <a:rPr lang="sv-SE" smtClean="0"/>
              <a:t>2024-06-20</a:t>
            </a:fld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671" y="573528"/>
            <a:ext cx="4612481" cy="2763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3201247"/>
            <a:ext cx="5886450" cy="1504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398" y="614345"/>
            <a:ext cx="3207152" cy="2435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A18F013-C35A-D979-D6E8-273FD644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4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6312-2791-A3D5-851A-D59AC803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Material och Metod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E4B7-9C27-92F4-8ADA-F41F6F4E6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sv-SE" dirty="0" err="1"/>
              <a:t>Modified</a:t>
            </a:r>
            <a:r>
              <a:rPr lang="sv-SE" dirty="0"/>
              <a:t> Intention-to-treat (mITT): Randomiserade där sugklockan användes (PN borttagna) analyserade enligt allokerad behandling.</a:t>
            </a:r>
          </a:p>
          <a:p>
            <a:pPr marL="0" indent="0">
              <a:lnSpc>
                <a:spcPct val="90000"/>
              </a:lnSpc>
              <a:buNone/>
            </a:pPr>
            <a:endParaRPr lang="sv-SE" sz="1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800" dirty="0"/>
              <a:t>Risk difference (RD) och risk ratio (RR) med 96% CI för primära utfallet, justerat för site med </a:t>
            </a:r>
            <a:r>
              <a:rPr lang="sv-SE" sz="1800" dirty="0" err="1"/>
              <a:t>Poisson</a:t>
            </a:r>
            <a:r>
              <a:rPr lang="sv-SE" sz="1800" dirty="0"/>
              <a:t> regression (aRR).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sv-SE" sz="1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800" dirty="0"/>
              <a:t>Data från </a:t>
            </a:r>
            <a:r>
              <a:rPr lang="sv-SE" sz="1800" dirty="0" err="1"/>
              <a:t>eCRF</a:t>
            </a:r>
            <a:r>
              <a:rPr lang="sv-SE" sz="1800" dirty="0"/>
              <a:t>, Graviditetsregistret och SNQ.</a:t>
            </a:r>
            <a:endParaRPr lang="sv-SE" dirty="0"/>
          </a:p>
          <a:p>
            <a:pPr marL="0" indent="0">
              <a:lnSpc>
                <a:spcPct val="90000"/>
              </a:lnSpc>
              <a:buNone/>
            </a:pPr>
            <a:endParaRPr lang="sv-SE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D078B-F9C2-3B93-790E-B1D00E448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/>
              <a:t>Karolinska Institutet - a medical university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A110B-C1F9-01C4-353B-C8881EDE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9C0AE4-7FBA-A94D-AC63-F5ECF42B38EB}" type="datetime1">
              <a:rPr lang="sv-SE" sz="500" smtClean="0"/>
              <a:t>2024-06-20</a:t>
            </a:fld>
            <a:endParaRPr lang="sv-SE" sz="5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E4868-0BFB-7AAC-5C64-16D37839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sv-SE" sz="50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77EC47D-BFA8-02E0-8389-D436591698B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973638" y="1093788"/>
            <a:ext cx="4170362" cy="3189287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3530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6312-2791-A3D5-851A-D59AC803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Material och Metod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E4B7-9C27-92F4-8ADA-F41F6F4E6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dirty="0"/>
              <a:t>Resultaten analyserades också enligt </a:t>
            </a:r>
          </a:p>
          <a:p>
            <a:pPr>
              <a:lnSpc>
                <a:spcPct val="90000"/>
              </a:lnSpc>
            </a:pPr>
            <a:r>
              <a:rPr lang="sv-SE" dirty="0"/>
              <a:t>Intention-to-</a:t>
            </a:r>
            <a:r>
              <a:rPr lang="sv-SE" dirty="0" err="1"/>
              <a:t>treat</a:t>
            </a:r>
            <a:r>
              <a:rPr lang="sv-SE" dirty="0"/>
              <a:t> (ITT): Alla randomiserade analyserade enligt allokerad behandling.</a:t>
            </a:r>
          </a:p>
          <a:p>
            <a:pPr marL="0" indent="0">
              <a:lnSpc>
                <a:spcPct val="90000"/>
              </a:lnSpc>
              <a:buNone/>
            </a:pPr>
            <a:endParaRPr lang="sv-SE" dirty="0"/>
          </a:p>
          <a:p>
            <a:pPr>
              <a:lnSpc>
                <a:spcPct val="90000"/>
              </a:lnSpc>
            </a:pPr>
            <a:r>
              <a:rPr lang="sv-SE" dirty="0"/>
              <a:t>Per </a:t>
            </a:r>
            <a:r>
              <a:rPr lang="sv-SE" dirty="0" err="1"/>
              <a:t>protocol</a:t>
            </a:r>
            <a:r>
              <a:rPr lang="sv-SE" dirty="0"/>
              <a:t>: Randomiserade som födde med VE och som fick allokerad behandling, analyserade enligt allokerad behandling.</a:t>
            </a:r>
          </a:p>
          <a:p>
            <a:pPr marL="0" indent="0">
              <a:lnSpc>
                <a:spcPct val="90000"/>
              </a:lnSpc>
              <a:buNone/>
            </a:pPr>
            <a:endParaRPr lang="sv-SE" sz="1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800" dirty="0"/>
              <a:t>As </a:t>
            </a:r>
            <a:r>
              <a:rPr lang="sv-SE" sz="1800" dirty="0" err="1"/>
              <a:t>treated</a:t>
            </a:r>
            <a:r>
              <a:rPr lang="sv-SE" sz="1800" dirty="0"/>
              <a:t>: Alla randomiserade utom PN, analyserade enligt given behandling.</a:t>
            </a:r>
          </a:p>
          <a:p>
            <a:pPr marL="0" indent="0">
              <a:lnSpc>
                <a:spcPct val="90000"/>
              </a:lnSpc>
              <a:buNone/>
            </a:pPr>
            <a:endParaRPr lang="sv-SE" sz="1000" dirty="0"/>
          </a:p>
          <a:p>
            <a:pPr>
              <a:lnSpc>
                <a:spcPct val="90000"/>
              </a:lnSpc>
            </a:pPr>
            <a:r>
              <a:rPr lang="sv-SE" sz="1800" dirty="0" err="1"/>
              <a:t>Safety</a:t>
            </a:r>
            <a:r>
              <a:rPr lang="sv-SE" sz="1800" dirty="0"/>
              <a:t> population: Alla deltagare, analyserade enligt given behandling.</a:t>
            </a:r>
          </a:p>
          <a:p>
            <a:pPr marL="0" indent="0">
              <a:lnSpc>
                <a:spcPct val="90000"/>
              </a:lnSpc>
              <a:buNone/>
            </a:pPr>
            <a:endParaRPr lang="sv-SE" dirty="0"/>
          </a:p>
          <a:p>
            <a:pPr marL="0" indent="0">
              <a:lnSpc>
                <a:spcPct val="90000"/>
              </a:lnSpc>
              <a:buNone/>
            </a:pPr>
            <a:endParaRPr lang="sv-SE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D078B-F9C2-3B93-790E-B1D00E448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/>
              <a:t>Karolinska Institutet - a medical university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A110B-C1F9-01C4-353B-C8881EDE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9C0AE4-7FBA-A94D-AC63-F5ECF42B38EB}" type="datetime1">
              <a:rPr lang="sv-SE" sz="500" smtClean="0"/>
              <a:t>2024-06-20</a:t>
            </a:fld>
            <a:endParaRPr lang="sv-SE" sz="5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E4868-0BFB-7AAC-5C64-16D37839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sv-SE" sz="500"/>
          </a:p>
        </p:txBody>
      </p:sp>
    </p:spTree>
    <p:extLst>
      <p:ext uri="{BB962C8B-B14F-4D97-AF65-F5344CB8AC3E}">
        <p14:creationId xmlns:p14="http://schemas.microsoft.com/office/powerpoint/2010/main" val="992859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</p:spPr>
        <p:txBody>
          <a:bodyPr/>
          <a:lstStyle/>
          <a:p>
            <a:r>
              <a:rPr lang="en-US" dirty="0" err="1"/>
              <a:t>Uppföljning</a:t>
            </a:r>
            <a:r>
              <a:rPr lang="en-US" dirty="0"/>
              <a:t>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AA3B6BC-BD57-F24A-AE5B-74B229C24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3"/>
          </a:xfrm>
        </p:spPr>
        <p:txBody>
          <a:bodyPr/>
          <a:lstStyle/>
          <a:p>
            <a:r>
              <a:rPr lang="en-US" sz="2000" dirty="0" err="1"/>
              <a:t>Enkäter</a:t>
            </a:r>
            <a:endParaRPr lang="en-US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457201" y="1631155"/>
            <a:ext cx="4040188" cy="2963467"/>
          </a:xfrm>
        </p:spPr>
        <p:txBody>
          <a:bodyPr/>
          <a:lstStyle/>
          <a:p>
            <a:r>
              <a:rPr lang="en-US" sz="2000" dirty="0"/>
              <a:t>2 </a:t>
            </a:r>
            <a:r>
              <a:rPr lang="en-US" sz="2000" dirty="0" err="1"/>
              <a:t>mån</a:t>
            </a:r>
            <a:r>
              <a:rPr lang="en-US" sz="2000" dirty="0"/>
              <a:t>: </a:t>
            </a:r>
            <a:r>
              <a:rPr lang="en-US" sz="2000" dirty="0" err="1"/>
              <a:t>Förlossningsupplevelse</a:t>
            </a:r>
            <a:r>
              <a:rPr lang="en-US" sz="2000" dirty="0"/>
              <a:t> (CEQ, BSS), </a:t>
            </a:r>
            <a:r>
              <a:rPr lang="en-US" sz="2000" dirty="0" err="1"/>
              <a:t>Bristningsregistret</a:t>
            </a:r>
            <a:r>
              <a:rPr lang="en-US" sz="2000" dirty="0"/>
              <a:t> 8 </a:t>
            </a:r>
            <a:r>
              <a:rPr lang="en-US" sz="2000" dirty="0" err="1"/>
              <a:t>veckor</a:t>
            </a:r>
            <a:endParaRPr lang="en-US" sz="2000" dirty="0"/>
          </a:p>
          <a:p>
            <a:r>
              <a:rPr lang="en-US" sz="2000" dirty="0"/>
              <a:t>1 </a:t>
            </a:r>
            <a:r>
              <a:rPr lang="en-US" sz="2000" dirty="0" err="1"/>
              <a:t>år</a:t>
            </a:r>
            <a:r>
              <a:rPr lang="en-US" sz="2000" dirty="0"/>
              <a:t> och 5 </a:t>
            </a:r>
            <a:r>
              <a:rPr lang="en-US" sz="2000" dirty="0" err="1"/>
              <a:t>år</a:t>
            </a:r>
            <a:r>
              <a:rPr lang="en-US" sz="2000" dirty="0"/>
              <a:t>: QoL (Euro-QoL-5D), </a:t>
            </a:r>
            <a:r>
              <a:rPr lang="en-US" sz="2000" dirty="0" err="1"/>
              <a:t>sexuell</a:t>
            </a:r>
            <a:r>
              <a:rPr lang="en-US" sz="2000" dirty="0"/>
              <a:t> </a:t>
            </a:r>
            <a:r>
              <a:rPr lang="en-US" sz="2000" dirty="0" err="1"/>
              <a:t>funktion</a:t>
            </a:r>
            <a:r>
              <a:rPr lang="en-US" sz="2000" dirty="0"/>
              <a:t> (FSFI, FSDS), </a:t>
            </a:r>
            <a:r>
              <a:rPr lang="en-US" sz="2000" dirty="0" err="1"/>
              <a:t>Bristningsregistret</a:t>
            </a:r>
            <a:r>
              <a:rPr lang="en-US" sz="2000" dirty="0"/>
              <a:t> 1 år</a:t>
            </a:r>
          </a:p>
          <a:p>
            <a:r>
              <a:rPr lang="en-US" sz="2000" dirty="0"/>
              <a:t>5 år: </a:t>
            </a:r>
            <a:r>
              <a:rPr lang="en-US" sz="2000" dirty="0" err="1"/>
              <a:t>samma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1 år</a:t>
            </a:r>
          </a:p>
          <a:p>
            <a:endParaRPr lang="en-US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99A5360-A0B2-4A48-9AF7-21AE223BD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3"/>
          </a:xfrm>
        </p:spPr>
        <p:txBody>
          <a:bodyPr/>
          <a:lstStyle/>
          <a:p>
            <a:r>
              <a:rPr lang="sv-SE" sz="2000" dirty="0"/>
              <a:t>Registerdata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E3D9974-1CB7-1B47-A876-D1DD82054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7" y="1631155"/>
            <a:ext cx="4041775" cy="2963467"/>
          </a:xfrm>
        </p:spPr>
        <p:txBody>
          <a:bodyPr/>
          <a:lstStyle/>
          <a:p>
            <a:r>
              <a:rPr lang="en-US" sz="2000" dirty="0"/>
              <a:t>Postpartum data: </a:t>
            </a:r>
            <a:r>
              <a:rPr lang="en-US" sz="2000" dirty="0" err="1"/>
              <a:t>neonatala</a:t>
            </a:r>
            <a:r>
              <a:rPr lang="en-US" sz="2000" dirty="0"/>
              <a:t> utfall, </a:t>
            </a:r>
            <a:r>
              <a:rPr lang="en-US" sz="2000" dirty="0" err="1"/>
              <a:t>maternella</a:t>
            </a:r>
            <a:r>
              <a:rPr lang="en-US" sz="2000" dirty="0"/>
              <a:t> </a:t>
            </a:r>
            <a:r>
              <a:rPr lang="en-US" sz="2000" dirty="0" err="1"/>
              <a:t>sekundära</a:t>
            </a:r>
            <a:r>
              <a:rPr lang="en-US" sz="2000" dirty="0"/>
              <a:t> utfall </a:t>
            </a:r>
          </a:p>
          <a:p>
            <a:r>
              <a:rPr lang="en-US" sz="2000" dirty="0"/>
              <a:t>5 år: </a:t>
            </a:r>
            <a:r>
              <a:rPr lang="en-US" sz="2000" dirty="0" err="1"/>
              <a:t>efterföljande</a:t>
            </a:r>
            <a:r>
              <a:rPr lang="en-US" sz="2000" dirty="0"/>
              <a:t> </a:t>
            </a:r>
            <a:r>
              <a:rPr lang="en-US" sz="2000" dirty="0" err="1"/>
              <a:t>förlossningar</a:t>
            </a:r>
            <a:endParaRPr lang="en-US" sz="2000" dirty="0"/>
          </a:p>
          <a:p>
            <a:r>
              <a:rPr lang="en-US" sz="2000" dirty="0"/>
              <a:t>10 år: </a:t>
            </a:r>
            <a:r>
              <a:rPr lang="en-US" sz="2000" dirty="0" err="1"/>
              <a:t>efterföljande</a:t>
            </a:r>
            <a:r>
              <a:rPr lang="en-US" sz="2000" dirty="0"/>
              <a:t> </a:t>
            </a:r>
            <a:r>
              <a:rPr lang="en-US" sz="2000" dirty="0" err="1"/>
              <a:t>förlossningar</a:t>
            </a:r>
            <a:r>
              <a:rPr lang="en-US" sz="2000" dirty="0"/>
              <a:t> och </a:t>
            </a:r>
            <a:r>
              <a:rPr lang="en-US" sz="2000" dirty="0" err="1"/>
              <a:t>bäckenbottendiagnoser</a:t>
            </a:r>
            <a:r>
              <a:rPr lang="en-US" sz="2000" dirty="0"/>
              <a:t>/op</a:t>
            </a:r>
          </a:p>
          <a:p>
            <a:r>
              <a:rPr lang="en-US" sz="2000" dirty="0"/>
              <a:t>20, 30 år…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171451"/>
          </a:xfrm>
        </p:spPr>
        <p:txBody>
          <a:bodyPr/>
          <a:lstStyle/>
          <a:p>
            <a:r>
              <a:rPr lang="sv-SE" altLang="sv-SE"/>
              <a:t>Karolinska Institutet - a medical university</a:t>
            </a:r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685800" cy="171451"/>
          </a:xfrm>
        </p:spPr>
        <p:txBody>
          <a:bodyPr/>
          <a:lstStyle/>
          <a:p>
            <a:fld id="{02780938-727E-D64B-A9D5-E2389900E337}" type="slidenum">
              <a:rPr lang="sv-SE" altLang="sv-SE" smtClean="0"/>
              <a:pPr/>
              <a:t>22</a:t>
            </a:fld>
            <a:endParaRPr lang="sv-SE" altLang="sv-SE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B1E12175-8B8A-4FDD-2A9A-45073670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66A38-601B-2E41-B246-69AE7823DB51}" type="datetime1">
              <a:rPr lang="sv-SE" altLang="sv-SE" smtClean="0"/>
              <a:t>2024-06-20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36344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3E1F2D-FF5C-354D-AF4F-543DA3E3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57200" y="485775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/>
              <a:t>Karolinska Institutet - a medical university</a:t>
            </a:r>
            <a:endParaRPr lang="sv-SE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26BACD-5663-0B4C-ACAC-AF894C72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685800" cy="171450"/>
          </a:xfrm>
        </p:spPr>
        <p:txBody>
          <a:bodyPr/>
          <a:lstStyle/>
          <a:p>
            <a:fld id="{02780938-727E-D64B-A9D5-E2389900E337}" type="slidenum">
              <a:rPr lang="sv-SE" altLang="sv-SE" smtClean="0"/>
              <a:pPr/>
              <a:t>23</a:t>
            </a:fld>
            <a:endParaRPr lang="sv-SE" alt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FECA47-0EDC-214B-A0FC-3FEAD9538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643"/>
            <a:ext cx="7772400" cy="857250"/>
          </a:xfrm>
        </p:spPr>
        <p:txBody>
          <a:bodyPr/>
          <a:lstStyle/>
          <a:p>
            <a:r>
              <a:rPr lang="en-AU" dirty="0" err="1"/>
              <a:t>Substudie</a:t>
            </a:r>
            <a:r>
              <a:rPr lang="en-AU" dirty="0"/>
              <a:t>: </a:t>
            </a:r>
            <a:r>
              <a:rPr lang="en-AU" dirty="0" err="1"/>
              <a:t>Bäckenbottenultraljud</a:t>
            </a:r>
            <a:endParaRPr lang="en-AU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21140B-51A9-2C41-9E2D-C23B99133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66850"/>
            <a:ext cx="5616426" cy="2825750"/>
          </a:xfrm>
        </p:spPr>
        <p:txBody>
          <a:bodyPr/>
          <a:lstStyle/>
          <a:p>
            <a:r>
              <a:rPr lang="en-US" sz="1800" dirty="0"/>
              <a:t>Danderyd, SÖS, Uppsala, Helsingborg</a:t>
            </a:r>
          </a:p>
          <a:p>
            <a:r>
              <a:rPr lang="en-US" sz="1800" dirty="0" err="1"/>
              <a:t>Bäckenbottenundersökning</a:t>
            </a:r>
            <a:r>
              <a:rPr lang="en-US" sz="1800" dirty="0"/>
              <a:t> 6-12 </a:t>
            </a:r>
            <a:r>
              <a:rPr lang="en-US" sz="1800" dirty="0" err="1"/>
              <a:t>mån</a:t>
            </a:r>
            <a:r>
              <a:rPr lang="en-US" sz="1800" dirty="0"/>
              <a:t> postpartum</a:t>
            </a:r>
          </a:p>
          <a:p>
            <a:r>
              <a:rPr lang="en-US" sz="1800" dirty="0"/>
              <a:t>3D </a:t>
            </a:r>
            <a:r>
              <a:rPr lang="en-US" sz="1800" dirty="0" err="1"/>
              <a:t>ultraljud</a:t>
            </a:r>
            <a:r>
              <a:rPr lang="en-US" sz="1800" dirty="0"/>
              <a:t> endovaginalt och endoanalt: </a:t>
            </a:r>
            <a:r>
              <a:rPr lang="en-US" sz="1800" dirty="0" err="1"/>
              <a:t>ockult</a:t>
            </a:r>
            <a:r>
              <a:rPr lang="en-US" sz="1800" dirty="0"/>
              <a:t> sfinkterskada, levatorskada</a:t>
            </a:r>
          </a:p>
          <a:p>
            <a:r>
              <a:rPr lang="en-US" dirty="0" err="1"/>
              <a:t>Ärrmätning</a:t>
            </a:r>
            <a:endParaRPr lang="en-US" dirty="0"/>
          </a:p>
          <a:p>
            <a:r>
              <a:rPr lang="en-US" sz="1800" dirty="0"/>
              <a:t>POP-Q</a:t>
            </a:r>
          </a:p>
          <a:p>
            <a:r>
              <a:rPr lang="en-US" sz="1800" dirty="0" err="1"/>
              <a:t>Validering</a:t>
            </a:r>
            <a:r>
              <a:rPr lang="en-US" sz="1800" dirty="0"/>
              <a:t> av </a:t>
            </a:r>
            <a:r>
              <a:rPr lang="en-US" sz="1800" dirty="0" err="1"/>
              <a:t>ett</a:t>
            </a:r>
            <a:r>
              <a:rPr lang="en-US" sz="1800" dirty="0"/>
              <a:t> </a:t>
            </a:r>
            <a:r>
              <a:rPr lang="en-US" sz="1800" dirty="0" err="1"/>
              <a:t>nytt</a:t>
            </a:r>
            <a:r>
              <a:rPr lang="en-US" sz="1800" dirty="0"/>
              <a:t> </a:t>
            </a:r>
            <a:r>
              <a:rPr lang="en-US" sz="1800" dirty="0" err="1"/>
              <a:t>frågeformulär</a:t>
            </a:r>
            <a:endParaRPr lang="en-US" sz="1800" dirty="0"/>
          </a:p>
          <a:p>
            <a:r>
              <a:rPr lang="en-US" sz="1800" dirty="0" err="1"/>
              <a:t>Personlig</a:t>
            </a:r>
            <a:r>
              <a:rPr lang="en-US" sz="1800" dirty="0"/>
              <a:t> </a:t>
            </a:r>
            <a:r>
              <a:rPr lang="en-US" sz="1800" dirty="0" err="1"/>
              <a:t>rådgivning</a:t>
            </a:r>
            <a:endParaRPr lang="en-US" sz="18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D2FCD0B-414B-1448-8DBA-D87D534D85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6083" y="2679762"/>
            <a:ext cx="2342975" cy="206425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4C92513-C036-6540-91E9-8200AC6B61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6083" y="820135"/>
            <a:ext cx="2342975" cy="185962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896980-0F26-1FEA-F3C6-5E981585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5B9D-5D29-2B45-93AF-D5835A8822FA}" type="datetime1">
              <a:rPr lang="sv-SE" smtClean="0"/>
              <a:t>2024-06-20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0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D8A8-0D3A-0E72-704E-B1235F05D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 dirty="0"/>
              <a:t>Resultat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05D1457A-5574-011E-987E-4871F2656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8C2D2-1773-8BC2-7DBB-DC1EA7FB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4B979-C6DC-1A31-6A33-677C194E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43C5-157C-264A-A21C-E7E88C982190}" type="datetime1">
              <a:rPr lang="sv-SE" smtClean="0"/>
              <a:t>2024-06-20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2AE1F-57E5-6A8D-046A-88BB037F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240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8093ADB-BE67-B115-D31E-D554C27F8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Diskussionspunkter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693E3340-490E-1241-9B27-9D6B346C4D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27BA0A-ED9A-DC03-D383-1E6A0227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AC9D8D4-6E40-69F3-032A-8DE10D13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D05-5D10-AB4F-94E8-6B71FC4B073D}" type="datetime1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9AEAF7-A22B-9C69-6D20-F3CD2E1E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6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38CA45A2-3340-95BD-7A1E-89B39C6F3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Utmaningar med EVA-studien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BC4D5972-C47C-B4D6-266B-9B448DA02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Farhågor, invändningar, oro…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8401148-618C-7FA3-E8BA-761E8F41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75BBD2A-B929-AAB3-FA88-F573809E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D05-5D10-AB4F-94E8-6B71FC4B073D}" type="datetime1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94E391-41B1-FBDF-5C5A-3908BBD1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052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255983" y="339502"/>
            <a:ext cx="4748065" cy="857250"/>
          </a:xfrm>
        </p:spPr>
        <p:txBody>
          <a:bodyPr/>
          <a:lstStyle/>
          <a:p>
            <a:r>
              <a:rPr lang="sv-SE" dirty="0"/>
              <a:t>Informerat samtycke = stor utmaning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1"/>
          </p:nvPr>
        </p:nvSpPr>
        <p:spPr>
          <a:xfrm>
            <a:off x="539750" y="1590675"/>
            <a:ext cx="4464298" cy="3086100"/>
          </a:xfrm>
        </p:spPr>
        <p:txBody>
          <a:bodyPr/>
          <a:lstStyle/>
          <a:p>
            <a:r>
              <a:rPr lang="sv-SE" dirty="0"/>
              <a:t>Broschyr skickades ut systematiskt</a:t>
            </a:r>
          </a:p>
          <a:p>
            <a:r>
              <a:rPr lang="sv-SE" dirty="0"/>
              <a:t>Hemsida KI</a:t>
            </a:r>
          </a:p>
          <a:p>
            <a:r>
              <a:rPr lang="sv-SE" dirty="0"/>
              <a:t>Youtube-film</a:t>
            </a:r>
          </a:p>
          <a:p>
            <a:r>
              <a:rPr lang="sv-SE" dirty="0"/>
              <a:t>Föräldrautbildningar</a:t>
            </a:r>
          </a:p>
          <a:p>
            <a:r>
              <a:rPr lang="sv-SE" dirty="0">
                <a:solidFill>
                  <a:schemeClr val="accent1"/>
                </a:solidFill>
              </a:rPr>
              <a:t>Muntlig info i samband med besök – bäst och svårast att få till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sv-SE"/>
              <a:t>Sophia Brismar Wendel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31D8F-48C9-BE47-9AE7-3F97C28A2402}" type="datetime1">
              <a:rPr lang="sv-SE" altLang="sv-SE" smtClean="0"/>
              <a:t>2024-06-20</a:t>
            </a:fld>
            <a:endParaRPr lang="sv-SE" alt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618" y="317467"/>
            <a:ext cx="3212622" cy="447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BA86C-D9AE-B141-A73C-6399394AB538}" type="slidenum">
              <a:rPr lang="sv-SE" altLang="sv-SE" smtClean="0"/>
              <a:pPr>
                <a:defRPr/>
              </a:pPr>
              <a:t>27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34661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Kvinnors uppfattning om att få information om </a:t>
            </a:r>
            <a:br>
              <a:rPr lang="sv-SE" dirty="0"/>
            </a:br>
            <a:r>
              <a:rPr lang="sv-SE" dirty="0"/>
              <a:t>EVA-studien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5971" y="1383618"/>
            <a:ext cx="7844421" cy="1414530"/>
          </a:xfrm>
        </p:spPr>
        <p:txBody>
          <a:bodyPr/>
          <a:lstStyle/>
          <a:p>
            <a:r>
              <a:rPr lang="sv-SE" dirty="0"/>
              <a:t>Intervjustudie av 23 kvinnor, både ja- och nej-svarare</a:t>
            </a:r>
          </a:p>
          <a:p>
            <a:r>
              <a:rPr lang="sv-SE" dirty="0"/>
              <a:t>Viktigast med personlig information i tidigt skede </a:t>
            </a:r>
          </a:p>
          <a:p>
            <a:r>
              <a:rPr lang="sv-SE" dirty="0"/>
              <a:t>Motiv var </a:t>
            </a:r>
            <a:r>
              <a:rPr lang="sv-SE" dirty="0" err="1"/>
              <a:t>bl</a:t>
            </a:r>
            <a:r>
              <a:rPr lang="sv-SE" dirty="0"/>
              <a:t> a välgärning eller bättre egen vård</a:t>
            </a:r>
          </a:p>
          <a:p>
            <a:r>
              <a:rPr lang="sv-SE" dirty="0"/>
              <a:t>Typiska farhågan var att inte bli klippt om det behövdes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BD98-3ABE-EA45-B199-2A92537F9BD8}" type="datetime4">
              <a:rPr lang="sv-SE" smtClean="0"/>
              <a:t>20 juni 2024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98C6-00F0-4387-A9BA-FB521E0564CA}" type="slidenum">
              <a:rPr lang="sv-SE" smtClean="0"/>
              <a:pPr/>
              <a:t>28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153" y="2782215"/>
            <a:ext cx="2581749" cy="2023326"/>
          </a:xfrm>
          <a:prstGeom prst="rect">
            <a:avLst/>
          </a:prstGeom>
        </p:spPr>
      </p:pic>
      <p:pic>
        <p:nvPicPr>
          <p:cNvPr id="6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5A47351D-D8E8-D6FA-B642-F0D6FBC612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276" y="2938068"/>
            <a:ext cx="3298514" cy="18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76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C27F79-52B1-2EC6-F5BE-9DC13D4A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Barnmorskors uppfattning om att ge information om EVA-studien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7E5C9653-B7A2-A45F-6136-EA8506BE76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5971" y="1851670"/>
            <a:ext cx="4170039" cy="3190191"/>
          </a:xfrm>
        </p:spPr>
        <p:txBody>
          <a:bodyPr/>
          <a:lstStyle/>
          <a:p>
            <a:r>
              <a:rPr lang="sv-SE" dirty="0"/>
              <a:t>19 barnmorskor intervjuades.</a:t>
            </a:r>
          </a:p>
          <a:p>
            <a:r>
              <a:rPr lang="sv-SE" dirty="0"/>
              <a:t>Barnmorskornas förståelse och strategier varierade kraftigt.</a:t>
            </a:r>
          </a:p>
          <a:p>
            <a:r>
              <a:rPr lang="sv-SE" dirty="0"/>
              <a:t>Över tid kände sig många säkrare och bättre på att rekrytera kvinnor.</a:t>
            </a:r>
          </a:p>
          <a:p>
            <a:r>
              <a:rPr lang="sv-SE" dirty="0"/>
              <a:t>Variationen bland personalen är viktig att förstå och hantera när man gör en RCT.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0785C4-93C9-C8A9-7625-2FE12B8B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AC6EE20-4F08-1F71-1256-033503A5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7D05-5D10-AB4F-94E8-6B71FC4B073D}" type="datetime1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A1801C-41A2-75B9-CBE5-11B291A0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29</a:t>
            </a:fld>
            <a:endParaRPr lang="sv-SE"/>
          </a:p>
        </p:txBody>
      </p:sp>
      <p:pic>
        <p:nvPicPr>
          <p:cNvPr id="9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4092ED20-5E92-0BBF-198D-4715379D1B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614" y="1995686"/>
            <a:ext cx="4401862" cy="19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7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BA86C-D9AE-B141-A73C-6399394AB538}" type="slidenum">
              <a:rPr lang="sv-SE" altLang="sv-SE" smtClean="0"/>
              <a:pPr>
                <a:defRPr/>
              </a:pPr>
              <a:t>3</a:t>
            </a:fld>
            <a:endParaRPr lang="sv-SE" alt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19" y="291479"/>
            <a:ext cx="8048327" cy="857251"/>
          </a:xfrm>
        </p:spPr>
        <p:txBody>
          <a:bodyPr/>
          <a:lstStyle/>
          <a:p>
            <a:r>
              <a:rPr lang="en-US" dirty="0"/>
              <a:t>Observationsstudier – episiotomi minskar OASI vid VE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91630"/>
            <a:ext cx="4680323" cy="1296144"/>
          </a:xfrm>
        </p:spPr>
        <p:txBody>
          <a:bodyPr/>
          <a:lstStyle/>
          <a:p>
            <a:r>
              <a:rPr lang="sv-SE" sz="1800" dirty="0"/>
              <a:t>Lateral/mediolateral episiotomi vid VE hos förstföderskor minskar riske</a:t>
            </a:r>
            <a:r>
              <a:rPr lang="sv-SE" dirty="0"/>
              <a:t>n för sfinkterskada </a:t>
            </a:r>
            <a:r>
              <a:rPr lang="sv-SE" sz="1800" dirty="0"/>
              <a:t>OR 0.53 (0.11-0.73).</a:t>
            </a:r>
          </a:p>
          <a:p>
            <a:r>
              <a:rPr lang="sv-SE" sz="1800" dirty="0"/>
              <a:t>NNT=18. </a:t>
            </a: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4" y="2880345"/>
            <a:ext cx="5245461" cy="105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7818" y="1052685"/>
            <a:ext cx="2994446" cy="37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25209C-1230-9179-F11A-B369DF66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776C-BBC7-064A-86C8-E0A37968B639}" type="datetime1">
              <a:rPr lang="sv-SE" smtClean="0"/>
              <a:t>2024-06-20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8CCF7A-DC05-DED7-510E-098BCC89B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087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A4FC50-3D7D-69FA-E95B-22620D68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Läkares uppfattning om klipp och EVA-studien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ED9A60-7A24-5DC0-1E28-BA955BD4C0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1818" y="938862"/>
            <a:ext cx="4454926" cy="3190191"/>
          </a:xfrm>
        </p:spPr>
        <p:txBody>
          <a:bodyPr/>
          <a:lstStyle/>
          <a:p>
            <a:r>
              <a:rPr lang="sv-SE" dirty="0"/>
              <a:t>384 deltagare i enkätundersökning</a:t>
            </a:r>
          </a:p>
          <a:p>
            <a:r>
              <a:rPr lang="sv-SE" dirty="0"/>
              <a:t>58% klippte &lt;50% vid VE</a:t>
            </a:r>
          </a:p>
          <a:p>
            <a:r>
              <a:rPr lang="sv-SE" dirty="0"/>
              <a:t>&lt;50% kunde rita ett korrekt klipp</a:t>
            </a:r>
          </a:p>
          <a:p>
            <a:r>
              <a:rPr lang="sv-SE" dirty="0"/>
              <a:t>Klipp rankades som ”minst viktigt”</a:t>
            </a:r>
          </a:p>
          <a:p>
            <a:r>
              <a:rPr lang="sv-SE" dirty="0"/>
              <a:t>NNT ≤14 ansåg flest var krav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BD41CD-AFFE-01C3-7EAB-99F1382FE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2EBF43D-A874-E014-13F7-44188F0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EB00-9A98-9547-9A43-33D0F7102684}" type="datetime1">
              <a:rPr lang="sv-SE" smtClean="0"/>
              <a:t>2024-06-20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FDD82D6-AE93-E7F5-6481-1CFBE12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98C6-00F0-4387-A9BA-FB521E0564CA}" type="slidenum">
              <a:rPr lang="sv-SE" smtClean="0"/>
              <a:pPr/>
              <a:t>30</a:t>
            </a:fld>
            <a:endParaRPr lang="sv-SE"/>
          </a:p>
        </p:txBody>
      </p:sp>
      <p:pic>
        <p:nvPicPr>
          <p:cNvPr id="8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9BA33CAB-0893-AC54-283A-BA7FEAD5B9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613" y="3452767"/>
            <a:ext cx="3012331" cy="1141592"/>
          </a:xfrm>
          <a:prstGeom prst="rect">
            <a:avLst/>
          </a:prstGeom>
        </p:spPr>
      </p:pic>
      <p:pic>
        <p:nvPicPr>
          <p:cNvPr id="10" name="Bildobjekt 9" descr="En bild som visar skiss, rita, illustration, Linjekonst&#10;&#10;Automatiskt genererad beskrivning">
            <a:extLst>
              <a:ext uri="{FF2B5EF4-FFF2-40B4-BE49-F238E27FC236}">
                <a16:creationId xmlns:a16="http://schemas.microsoft.com/office/drawing/2014/main" id="{36D57415-D313-7857-DDEB-203983AE7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800" y="968052"/>
            <a:ext cx="2617800" cy="2482163"/>
          </a:xfrm>
          <a:prstGeom prst="rect">
            <a:avLst/>
          </a:prstGeom>
        </p:spPr>
      </p:pic>
      <p:pic>
        <p:nvPicPr>
          <p:cNvPr id="12" name="Bildobjekt 11" descr="En bild som visar text, skärmbild, diagram, Graf&#10;&#10;Automatiskt genererad beskrivning">
            <a:extLst>
              <a:ext uri="{FF2B5EF4-FFF2-40B4-BE49-F238E27FC236}">
                <a16:creationId xmlns:a16="http://schemas.microsoft.com/office/drawing/2014/main" id="{092B768D-E5DA-DE29-4B78-8820A30576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23" y="2703635"/>
            <a:ext cx="3803649" cy="19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24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5BEA56-3C81-FB9F-1066-229A32D8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Klipper vi sönder levatorn?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FE096A-FD35-5B14-BF0C-C295E539CF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6774" y="1320492"/>
            <a:ext cx="4460415" cy="3461430"/>
          </a:xfrm>
        </p:spPr>
        <p:txBody>
          <a:bodyPr/>
          <a:lstStyle/>
          <a:p>
            <a:r>
              <a:rPr lang="sv-SE" dirty="0"/>
              <a:t>58 klippta kvinnor i EVA undersöktes</a:t>
            </a:r>
          </a:p>
          <a:p>
            <a:r>
              <a:rPr lang="sv-SE" dirty="0"/>
              <a:t>3D ulj endovaginalt</a:t>
            </a:r>
          </a:p>
          <a:p>
            <a:r>
              <a:rPr lang="sv-SE" dirty="0"/>
              <a:t>12 av 58 kvinnor hade </a:t>
            </a:r>
            <a:r>
              <a:rPr lang="sv-SE" err="1"/>
              <a:t>levatordefekt</a:t>
            </a:r>
            <a:r>
              <a:rPr lang="sv-SE" dirty="0"/>
              <a:t> (20.7%, 95% CI 10.9-32.9)</a:t>
            </a:r>
          </a:p>
          <a:p>
            <a:r>
              <a:rPr lang="sv-SE" dirty="0"/>
              <a:t>6 av 12 kvinnor hade defekt på samma sida som klippet (50.0%, 95% CI 21.1-78.9) </a:t>
            </a:r>
          </a:p>
          <a:p>
            <a:r>
              <a:rPr lang="sv-SE" dirty="0"/>
              <a:t>Ingen ökad risk för </a:t>
            </a:r>
            <a:r>
              <a:rPr lang="sv-SE" err="1"/>
              <a:t>levatordefekt</a:t>
            </a:r>
            <a:r>
              <a:rPr lang="sv-SE" dirty="0"/>
              <a:t> med klipp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92FB5C-7B94-3A46-33BC-3D973BC43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CEA733F-035D-FC85-E095-AD224FF4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EB00-9A98-9547-9A43-33D0F7102684}" type="datetime1">
              <a:rPr lang="sv-SE" smtClean="0"/>
              <a:t>2024-06-20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AD0794-D281-96E7-A3FF-66EBB90A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98C6-00F0-4387-A9BA-FB521E0564CA}" type="slidenum">
              <a:rPr lang="sv-SE" smtClean="0"/>
              <a:pPr/>
              <a:t>31</a:t>
            </a:fld>
            <a:endParaRPr lang="sv-SE"/>
          </a:p>
        </p:txBody>
      </p:sp>
      <p:pic>
        <p:nvPicPr>
          <p:cNvPr id="8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245C8D0E-E8C9-E9A7-AF80-02EC78645A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189" y="3309507"/>
            <a:ext cx="4168775" cy="1472415"/>
          </a:xfrm>
          <a:prstGeom prst="rect">
            <a:avLst/>
          </a:prstGeom>
        </p:spPr>
      </p:pic>
      <p:pic>
        <p:nvPicPr>
          <p:cNvPr id="10" name="Bildobjekt 9" descr="En bild som visar planet, cirkel, virvel, Himlakropp&#10;&#10;Automatiskt genererad beskrivning">
            <a:extLst>
              <a:ext uri="{FF2B5EF4-FFF2-40B4-BE49-F238E27FC236}">
                <a16:creationId xmlns:a16="http://schemas.microsoft.com/office/drawing/2014/main" id="{532A5570-E7AA-EB5A-1E98-B9B2005962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012" y="119788"/>
            <a:ext cx="3007634" cy="31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9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C88739E-4BC7-79BD-9D18-34D5B6975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Frågor och diskussion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03F752AB-93E4-CA1F-F37A-278C282218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D02E0D-4673-0841-7702-1B86BFEA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C7FAA2FE-7B81-5553-5A4F-B2B05242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EB00-9A98-9547-9A43-33D0F7102684}" type="datetime1">
              <a:rPr lang="sv-SE" smtClean="0"/>
              <a:t>2024-06-20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30EF5D2-3BC0-97AF-4952-7A93E619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98C6-00F0-4387-A9BA-FB521E0564CA}" type="slidenum">
              <a:rPr lang="sv-SE" smtClean="0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70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E1AFA7E-F473-F5D5-5BAC-27D75FEF59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Implementering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92FFBFFE-59AB-966E-A8A8-BF6E65A73D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Hur gör vi nu?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B4BB35-164C-9D1D-1E79-A9537AC2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644B2B6-B1F8-7484-9B47-F9DDE514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EB00-9A98-9547-9A43-33D0F7102684}" type="datetime1">
              <a:rPr lang="sv-SE" smtClean="0"/>
              <a:t>2024-06-20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C394F0-540C-2D5E-2013-A694B9AD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98C6-00F0-4387-A9BA-FB521E0564CA}" type="slidenum">
              <a:rPr lang="sv-SE" smtClean="0"/>
              <a:pPr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215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Gruppkreativitet kontur">
            <a:extLst>
              <a:ext uri="{FF2B5EF4-FFF2-40B4-BE49-F238E27FC236}">
                <a16:creationId xmlns:a16="http://schemas.microsoft.com/office/drawing/2014/main" id="{0B098A2B-29DF-78A0-1AF3-D2522BF49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4276" y="1851025"/>
            <a:ext cx="2825750" cy="2825750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3F1F1BC-D521-E8DF-46C8-4558222D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/>
              <a:t>Karolinska Institutet - a medical university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8F0564E-8BEB-D73A-9CD3-DE63192B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sv-SE" sz="50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09CBA7D-D8D4-F1FA-3001-2DF12389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850404"/>
            <a:ext cx="7772400" cy="857250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Vad krävs för att ändra beteende?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785DA54-6178-9376-A4A3-6888BC820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1" y="1851671"/>
            <a:ext cx="3810000" cy="2825105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Tro eller vetenskap?</a:t>
            </a:r>
          </a:p>
          <a:p>
            <a:r>
              <a:rPr lang="sv-SE" dirty="0"/>
              <a:t>Kultur – vi lär oss av varandra</a:t>
            </a:r>
          </a:p>
          <a:p>
            <a:r>
              <a:rPr lang="sv-SE" dirty="0"/>
              <a:t>Framtiden? </a:t>
            </a:r>
          </a:p>
          <a:p>
            <a:pPr lvl="1"/>
            <a:r>
              <a:rPr lang="sv-SE" sz="2000" dirty="0"/>
              <a:t>Rutinklipp </a:t>
            </a:r>
          </a:p>
          <a:p>
            <a:pPr lvl="1"/>
            <a:r>
              <a:rPr lang="sv-SE" sz="2000" dirty="0"/>
              <a:t>Aldrig klipp eller </a:t>
            </a:r>
          </a:p>
          <a:p>
            <a:pPr lvl="1"/>
            <a:r>
              <a:rPr lang="sv-SE" sz="2000" dirty="0" err="1"/>
              <a:t>Riskprediktionsvertyg</a:t>
            </a:r>
            <a:r>
              <a:rPr lang="sv-SE" sz="2000" dirty="0"/>
              <a:t>?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1C4F65B8-5CD7-6402-AC37-C63829F9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1349-5522-DC41-AB98-C708C0B811AD}" type="datetime1">
              <a:rPr lang="sv-SE" smtClean="0"/>
              <a:t>2024-06-20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870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3DB08237-FF93-F9AF-7D50-148B180FF3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88" y="1552575"/>
            <a:ext cx="3068638" cy="1293813"/>
          </a:xfrm>
          <a:prstGeom prst="rect">
            <a:avLst/>
          </a:prstGeom>
        </p:spPr>
      </p:pic>
      <p:pic>
        <p:nvPicPr>
          <p:cNvPr id="8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6B716DDE-1184-5206-0A68-25026083C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600" y="1552575"/>
            <a:ext cx="3097213" cy="1293813"/>
          </a:xfrm>
          <a:prstGeom prst="rect">
            <a:avLst/>
          </a:prstGeom>
        </p:spPr>
      </p:pic>
      <p:pic>
        <p:nvPicPr>
          <p:cNvPr id="7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2CFA6C16-9024-2B2A-206C-70023F9AE9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600" y="1552575"/>
            <a:ext cx="2306638" cy="1293813"/>
          </a:xfrm>
          <a:prstGeom prst="rect">
            <a:avLst/>
          </a:prstGeom>
        </p:spPr>
      </p:pic>
      <p:pic>
        <p:nvPicPr>
          <p:cNvPr id="10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E553E707-206A-D57F-FD69-58D5CF27D2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88" y="2925763"/>
            <a:ext cx="4427538" cy="1512888"/>
          </a:xfrm>
          <a:prstGeom prst="rect">
            <a:avLst/>
          </a:prstGeom>
        </p:spPr>
      </p:pic>
      <p:pic>
        <p:nvPicPr>
          <p:cNvPr id="9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6578F844-EAAE-1150-5F2A-A2A18F6038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2925763"/>
            <a:ext cx="4124325" cy="1512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F0FBD-017D-96E3-34D7-37E49ED2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 wrap="square" anchor="t">
            <a:normAutofit/>
          </a:bodyPr>
          <a:lstStyle/>
          <a:p>
            <a:r>
              <a:rPr lang="en-SE" dirty="0"/>
              <a:t>Publikationer </a:t>
            </a:r>
            <a:r>
              <a:rPr lang="en-GB" dirty="0" err="1"/>
              <a:t>från</a:t>
            </a:r>
            <a:r>
              <a:rPr lang="en-GB" dirty="0"/>
              <a:t> EVA </a:t>
            </a:r>
            <a:r>
              <a:rPr lang="en-GB" dirty="0" err="1"/>
              <a:t>studien</a:t>
            </a:r>
            <a:r>
              <a:rPr lang="en-GB" dirty="0"/>
              <a:t>, </a:t>
            </a:r>
            <a:r>
              <a:rPr lang="en-GB" dirty="0" err="1"/>
              <a:t>hittills</a:t>
            </a:r>
            <a:r>
              <a:rPr lang="en-GB" dirty="0"/>
              <a:t>…</a:t>
            </a:r>
            <a:endParaRPr lang="en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A9494-4330-D226-C6AD-E8C31B81C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443809" cy="1714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/>
              <a:t>Karolinska Institutet - a medical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B1721-55AC-3D2A-536E-3C888A10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C101A45-9E53-0F4A-BFBB-C425F3F62C9F}" type="datetime1">
              <a:rPr lang="sv-SE" sz="500" smtClean="0"/>
              <a:t>2024-06-20</a:t>
            </a:fld>
            <a:endParaRPr lang="sv-SE" sz="5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FF6B9-DA41-4B07-1369-46060B2E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sv-SE" sz="500"/>
          </a:p>
        </p:txBody>
      </p:sp>
    </p:spTree>
    <p:extLst>
      <p:ext uri="{BB962C8B-B14F-4D97-AF65-F5344CB8AC3E}">
        <p14:creationId xmlns:p14="http://schemas.microsoft.com/office/powerpoint/2010/main" val="3453286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C1250-1E16-108A-1F46-8B319AE6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71B23C-A0E0-453B-AC7B-59EC38A70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4" y="1402829"/>
            <a:ext cx="5904143" cy="3190191"/>
          </a:xfrm>
        </p:spPr>
        <p:txBody>
          <a:bodyPr wrap="square" anchor="t">
            <a:normAutofit/>
          </a:bodyPr>
          <a:lstStyle/>
          <a:p>
            <a:r>
              <a:rPr lang="en-US" dirty="0" err="1"/>
              <a:t>Deltagande</a:t>
            </a:r>
            <a:r>
              <a:rPr lang="en-US" dirty="0"/>
              <a:t> </a:t>
            </a:r>
            <a:r>
              <a:rPr lang="en-US" dirty="0" err="1"/>
              <a:t>kliniker</a:t>
            </a:r>
            <a:r>
              <a:rPr lang="en-US" dirty="0"/>
              <a:t> (</a:t>
            </a:r>
            <a:r>
              <a:rPr lang="en-US" dirty="0" err="1"/>
              <a:t>studiedeltagare</a:t>
            </a:r>
            <a:r>
              <a:rPr lang="en-US" dirty="0"/>
              <a:t>, personal och </a:t>
            </a:r>
            <a:r>
              <a:rPr lang="en-US" dirty="0" err="1"/>
              <a:t>ledning</a:t>
            </a:r>
            <a:r>
              <a:rPr lang="en-US" dirty="0"/>
              <a:t>)</a:t>
            </a:r>
          </a:p>
          <a:p>
            <a:r>
              <a:rPr lang="en-US" dirty="0"/>
              <a:t>Swedish network for national clinical studies in obstetrics and gynecology (SNAKS) </a:t>
            </a:r>
          </a:p>
          <a:p>
            <a:r>
              <a:rPr lang="en-US" dirty="0"/>
              <a:t>Karolinska Trial Alliance</a:t>
            </a:r>
          </a:p>
          <a:p>
            <a:r>
              <a:rPr lang="en-US" dirty="0"/>
              <a:t>ImproveIT</a:t>
            </a:r>
          </a:p>
          <a:p>
            <a:r>
              <a:rPr lang="en-US" dirty="0" err="1"/>
              <a:t>Graviditetsregistret</a:t>
            </a:r>
            <a:endParaRPr lang="en-US" dirty="0"/>
          </a:p>
          <a:p>
            <a:r>
              <a:rPr lang="en-US" dirty="0"/>
              <a:t>Swedish Neonatal Quality Register</a:t>
            </a:r>
          </a:p>
          <a:p>
            <a:r>
              <a:rPr lang="en-US" dirty="0" err="1"/>
              <a:t>Statistiska</a:t>
            </a:r>
            <a:r>
              <a:rPr lang="en-US" dirty="0"/>
              <a:t> </a:t>
            </a:r>
            <a:r>
              <a:rPr lang="en-US" dirty="0" err="1"/>
              <a:t>Konsultgruppen</a:t>
            </a:r>
            <a:endParaRPr lang="en-US" dirty="0"/>
          </a:p>
          <a:p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D5D775-E723-5D4A-DA1A-4E0FDACA6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/>
              <a:t>Karolinska Institutet - a medical university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9AC1977-872E-6214-81BA-4E2F4EBF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F929F1D-6810-F545-9906-776882C137B9}" type="datetime1">
              <a:rPr lang="sv-SE" sz="500" smtClean="0"/>
              <a:t>2024-06-20</a:t>
            </a:fld>
            <a:endParaRPr lang="sv-SE" sz="5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593081-F361-2210-CFDA-324B23AB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sv-SE" sz="500"/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8A911F2B-C522-6E77-23D2-582C0AE9AAF9}"/>
              </a:ext>
            </a:extLst>
          </p:cNvPr>
          <p:cNvGrpSpPr/>
          <p:nvPr/>
        </p:nvGrpSpPr>
        <p:grpSpPr>
          <a:xfrm>
            <a:off x="6069301" y="653247"/>
            <a:ext cx="2459146" cy="3939773"/>
            <a:chOff x="6069301" y="346395"/>
            <a:chExt cx="2459146" cy="3939773"/>
          </a:xfrm>
        </p:grpSpPr>
        <p:pic>
          <p:nvPicPr>
            <p:cNvPr id="10" name="Bildobjekt 9" descr="En bild som visar Grafik, Electric blue, Teckensnitt, logotyp&#10;&#10;Automatiskt genererad beskrivning">
              <a:extLst>
                <a:ext uri="{FF2B5EF4-FFF2-40B4-BE49-F238E27FC236}">
                  <a16:creationId xmlns:a16="http://schemas.microsoft.com/office/drawing/2014/main" id="{ADEB399F-7880-AED1-4872-6DD3B7313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5725" y="346395"/>
              <a:ext cx="1503285" cy="749730"/>
            </a:xfrm>
            <a:prstGeom prst="rect">
              <a:avLst/>
            </a:prstGeom>
          </p:spPr>
        </p:pic>
        <p:pic>
          <p:nvPicPr>
            <p:cNvPr id="12" name="Bildobjekt 11" descr="En bild som visar text, Teckensnitt, logotyp, Grafik&#10;&#10;Automatiskt genererad beskrivning">
              <a:extLst>
                <a:ext uri="{FF2B5EF4-FFF2-40B4-BE49-F238E27FC236}">
                  <a16:creationId xmlns:a16="http://schemas.microsoft.com/office/drawing/2014/main" id="{FE90D096-00C4-B177-FFE3-962EC43FD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0917" y="2325247"/>
              <a:ext cx="1980818" cy="594859"/>
            </a:xfrm>
            <a:prstGeom prst="rect">
              <a:avLst/>
            </a:prstGeom>
          </p:spPr>
        </p:pic>
        <p:pic>
          <p:nvPicPr>
            <p:cNvPr id="14" name="Bildobjekt 13" descr="En bild som visar Teckensnitt, Grafik, logotyp, grafisk design&#10;&#10;Automatiskt genererad beskrivning">
              <a:extLst>
                <a:ext uri="{FF2B5EF4-FFF2-40B4-BE49-F238E27FC236}">
                  <a16:creationId xmlns:a16="http://schemas.microsoft.com/office/drawing/2014/main" id="{655B8CFB-870E-FAA9-23F7-B507C496B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5725" y="1810160"/>
              <a:ext cx="1909316" cy="418951"/>
            </a:xfrm>
            <a:prstGeom prst="rect">
              <a:avLst/>
            </a:prstGeom>
          </p:spPr>
        </p:pic>
        <p:pic>
          <p:nvPicPr>
            <p:cNvPr id="16" name="Bildobjekt 15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4A3F9E94-550A-2BBE-E4E0-08D9F6A06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9301" y="1058350"/>
              <a:ext cx="2136723" cy="751810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FAB94EB6-A999-2827-7649-261875681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101" y="3643090"/>
              <a:ext cx="2312346" cy="643078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1833E5D9-3106-1A70-F81B-AA388C365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1171" y="3016242"/>
              <a:ext cx="962299" cy="532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9086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6FF9623-8F24-9F5B-B095-130F96A2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Authors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7101E71-E21A-685B-0799-77093FD6F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u="none" strike="noStrike" dirty="0">
                <a:solidFill>
                  <a:srgbClr val="000000"/>
                </a:solidFill>
                <a:effectLst/>
                <a:latin typeface="-apple-system"/>
              </a:rPr>
              <a:t>Sandra Bergendahl</a:t>
            </a:r>
            <a:r>
              <a:rPr lang="en-US" b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1</a:t>
            </a:r>
            <a:r>
              <a:rPr lang="en-US" b="0" u="none" strike="noStrike" dirty="0">
                <a:solidFill>
                  <a:srgbClr val="000000"/>
                </a:solidFill>
                <a:effectLst/>
                <a:latin typeface="-apple-system"/>
              </a:rPr>
              <a:t>, Maria Jonsson</a:t>
            </a:r>
            <a:r>
              <a:rPr lang="en-US" b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2</a:t>
            </a:r>
            <a:r>
              <a:rPr lang="en-US" b="0" u="none" strike="noStrike" dirty="0">
                <a:solidFill>
                  <a:srgbClr val="000000"/>
                </a:solidFill>
                <a:effectLst/>
                <a:latin typeface="-apple-system"/>
              </a:rPr>
              <a:t>, Susanne Hesselman</a:t>
            </a:r>
            <a:r>
              <a:rPr lang="en-US" b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3</a:t>
            </a:r>
            <a:r>
              <a:rPr lang="en-US" b="0" u="none" strike="noStrike" dirty="0">
                <a:solidFill>
                  <a:srgbClr val="000000"/>
                </a:solidFill>
                <a:effectLst/>
                <a:latin typeface="-apple-system"/>
              </a:rPr>
              <a:t>, Victoria Ankarcrona</a:t>
            </a:r>
            <a:r>
              <a:rPr lang="en-US" b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1</a:t>
            </a:r>
            <a:r>
              <a:rPr lang="en-US" b="0" u="none" strike="noStrike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n-US" b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Åsa</a:t>
            </a:r>
            <a:r>
              <a:rPr lang="en-US" b="0" u="none" strike="noStrike" dirty="0">
                <a:solidFill>
                  <a:srgbClr val="000000"/>
                </a:solidFill>
                <a:effectLst/>
                <a:latin typeface="-apple-system"/>
              </a:rPr>
              <a:t> Leijonhufvud</a:t>
            </a:r>
            <a:r>
              <a:rPr lang="en-US" b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4</a:t>
            </a:r>
            <a:r>
              <a:rPr lang="en-US" b="0" u="none" strike="noStrike" dirty="0">
                <a:solidFill>
                  <a:srgbClr val="000000"/>
                </a:solidFill>
                <a:effectLst/>
                <a:latin typeface="-apple-system"/>
              </a:rPr>
              <a:t>, Anna-Carin Wihlbäck</a:t>
            </a:r>
            <a:r>
              <a:rPr lang="en-US" b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5</a:t>
            </a:r>
            <a:r>
              <a:rPr lang="en-US" b="0" u="none" strike="noStrike" dirty="0">
                <a:solidFill>
                  <a:srgbClr val="000000"/>
                </a:solidFill>
                <a:effectLst/>
                <a:latin typeface="-apple-system"/>
              </a:rPr>
              <a:t>, Tove Wallström</a:t>
            </a:r>
            <a:r>
              <a:rPr lang="en-US" b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6</a:t>
            </a:r>
            <a:r>
              <a:rPr lang="en-US" b="0" u="none" strike="noStrike" dirty="0">
                <a:solidFill>
                  <a:srgbClr val="000000"/>
                </a:solidFill>
                <a:effectLst/>
                <a:latin typeface="-apple-system"/>
              </a:rPr>
              <a:t>, Emmie Rydström</a:t>
            </a:r>
            <a:r>
              <a:rPr lang="en-US" b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7</a:t>
            </a:r>
            <a:r>
              <a:rPr lang="en-US" b="0" u="none" strike="noStrike" dirty="0">
                <a:solidFill>
                  <a:srgbClr val="000000"/>
                </a:solidFill>
                <a:effectLst/>
                <a:latin typeface="-apple-system"/>
              </a:rPr>
              <a:t>, Hanna Friberg</a:t>
            </a:r>
            <a:r>
              <a:rPr lang="en-US" b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8</a:t>
            </a:r>
            <a:r>
              <a:rPr lang="en-US" b="0" u="none" strike="noStrike" dirty="0">
                <a:solidFill>
                  <a:srgbClr val="000000"/>
                </a:solidFill>
                <a:effectLst/>
                <a:latin typeface="-apple-system"/>
              </a:rPr>
              <a:t>, Helena Kopp Kallner</a:t>
            </a:r>
            <a:r>
              <a:rPr lang="en-US" b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1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-apple-system"/>
              </a:rPr>
              <a:t>, Sophia Brismar Wendel</a:t>
            </a:r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1</a:t>
            </a:r>
          </a:p>
          <a:p>
            <a:endParaRPr lang="en-US" i="1" baseline="30000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r>
              <a:rPr lang="en-US" sz="1200" b="0" i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1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 Department of Clinical Sciences, Danderyd Hospital, Karolinska Institutet, Stockholm</a:t>
            </a:r>
            <a:br>
              <a:rPr lang="en-US" sz="1200" dirty="0"/>
            </a:br>
            <a:r>
              <a:rPr lang="en-US" sz="1200" b="0" i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2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 Department of Women’s and Children’s Health, Uppsala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Universitet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Akademiska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 Hospital, Uppsala</a:t>
            </a:r>
            <a:br>
              <a:rPr lang="en-US" sz="1200" dirty="0"/>
            </a:br>
            <a:r>
              <a:rPr lang="en-US" sz="1200" b="0" i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3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 Department of Women’s and Children’s Health, Centre for Clinical Research Dalarna,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Falu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 Hospital, Uppsala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Universitet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, Uppsala</a:t>
            </a:r>
            <a:br>
              <a:rPr lang="en-US" sz="1200" dirty="0"/>
            </a:br>
            <a:r>
              <a:rPr lang="en-US" sz="1200" b="0" i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4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 Department of Clinical Sciences Lund/Clinical Science Helsingborg, Helsingborg Hospital,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Lunds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Universitet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, Lund</a:t>
            </a:r>
            <a:br>
              <a:rPr lang="en-US" sz="1200" dirty="0"/>
            </a:br>
            <a:r>
              <a:rPr lang="en-US" sz="1200" b="0" i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5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 Department of Clinical Sciences, Norrland University Hospital, Umeå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Universitet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, Umeå</a:t>
            </a:r>
            <a:br>
              <a:rPr lang="en-US" sz="1200" dirty="0"/>
            </a:br>
            <a:r>
              <a:rPr lang="en-US" sz="1200" b="0" i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6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Departement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 of Clinical Science and Education, South General Hospital, Karolinska Institutet, Stockholm</a:t>
            </a:r>
            <a:br>
              <a:rPr lang="en-US" sz="1200" dirty="0"/>
            </a:br>
            <a:r>
              <a:rPr lang="en-US" sz="1200" b="0" i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7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 Växjö Central Hospital, Region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Kronoberg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, Växjö</a:t>
            </a:r>
            <a:br>
              <a:rPr lang="en-US" sz="1200" dirty="0"/>
            </a:br>
            <a:r>
              <a:rPr lang="en-US" sz="1200" b="0" i="0" u="none" strike="noStrike" baseline="30000" dirty="0">
                <a:solidFill>
                  <a:srgbClr val="000000"/>
                </a:solidFill>
                <a:effectLst/>
                <a:latin typeface="-apple-system"/>
              </a:rPr>
              <a:t>8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 Sahlgrenska University Hospital,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Göteborg</a:t>
            </a:r>
            <a:endParaRPr lang="en-US" sz="12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FCAC52-85C6-651F-0755-5EF5EA098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C5B571-0302-84F2-1B31-E33DA753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5241-E3BF-3441-9964-0F1455FD4925}" type="datetime1">
              <a:rPr lang="sv-SE" smtClean="0"/>
              <a:t>2024-06-20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22B2E5-F8DF-9BA9-CF3E-0076CDEB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37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622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3B945BE0-EE85-09C4-1EE7-44EBC8E667E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Avslutningsbild med Karolinska Institutets logotyp</a:t>
            </a:r>
          </a:p>
        </p:txBody>
      </p:sp>
    </p:spTree>
    <p:extLst>
      <p:ext uri="{BB962C8B-B14F-4D97-AF65-F5344CB8AC3E}">
        <p14:creationId xmlns:p14="http://schemas.microsoft.com/office/powerpoint/2010/main" val="411670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C3E5F-B287-11FB-CBF7-AB879771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Observationsstudier – episiotomi minskar OASI </a:t>
            </a:r>
            <a:br>
              <a:rPr lang="en-US" dirty="0"/>
            </a:br>
            <a:r>
              <a:rPr lang="en-US" dirty="0"/>
              <a:t>vid VE</a:t>
            </a:r>
            <a:endParaRPr lang="sv-SE" dirty="0"/>
          </a:p>
        </p:txBody>
      </p:sp>
      <p:pic>
        <p:nvPicPr>
          <p:cNvPr id="12" name="Content Placeholder 11" descr="A black and white diagram&#10;&#10;Description automatically generated with medium confidence">
            <a:extLst>
              <a:ext uri="{FF2B5EF4-FFF2-40B4-BE49-F238E27FC236}">
                <a16:creationId xmlns:a16="http://schemas.microsoft.com/office/drawing/2014/main" id="{61CFE506-7479-C9CB-A904-6AF130C7375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084168" y="1073914"/>
            <a:ext cx="2592288" cy="3190508"/>
          </a:xfrm>
        </p:spPr>
      </p:pic>
      <p:pic>
        <p:nvPicPr>
          <p:cNvPr id="10" name="Content Placeholder 9" descr="A screenshot of a white paper&#10;&#10;Description automatically generated">
            <a:extLst>
              <a:ext uri="{FF2B5EF4-FFF2-40B4-BE49-F238E27FC236}">
                <a16:creationId xmlns:a16="http://schemas.microsoft.com/office/drawing/2014/main" id="{45130CE9-94B5-155C-603A-5EE7FE4146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83523"/>
            <a:ext cx="4168775" cy="1425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EE999-BA1C-822F-993D-4740F020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6CDA-FA74-7D44-BA44-FCBDD6FD3676}" type="datetime1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B65D1B-CF0B-8F0A-A526-41ADF8C8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58CE5-C80D-D352-8619-43A2439EA5A6}"/>
              </a:ext>
            </a:extLst>
          </p:cNvPr>
          <p:cNvSpPr txBox="1"/>
          <p:nvPr/>
        </p:nvSpPr>
        <p:spPr>
          <a:xfrm>
            <a:off x="255971" y="1218651"/>
            <a:ext cx="4572000" cy="1200329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+mn-lt"/>
              </a:rPr>
              <a:t>Lateral/</a:t>
            </a:r>
            <a:r>
              <a:rPr lang="sv-SE" sz="1800" dirty="0" err="1">
                <a:latin typeface="+mn-lt"/>
              </a:rPr>
              <a:t>mediolateral</a:t>
            </a:r>
            <a:r>
              <a:rPr lang="sv-SE" sz="1800" dirty="0">
                <a:latin typeface="+mn-lt"/>
              </a:rPr>
              <a:t> episiotomi vid VE hos förstföderskor minskar risken för sfinkterskada OR 0.51 (0.31-0.73).  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3ACBDF1-0046-6352-7D15-D166E93DE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703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1B9E-9EE2-3813-D432-7ADC5BAA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Tidigare</a:t>
            </a:r>
            <a:r>
              <a:rPr lang="en-US" dirty="0"/>
              <a:t> RCT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280A7-F642-D703-5065-F0718F04D13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200 OVB (VE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tång</a:t>
            </a:r>
            <a:r>
              <a:rPr lang="en-US" dirty="0"/>
              <a:t>)</a:t>
            </a:r>
          </a:p>
          <a:p>
            <a:r>
              <a:rPr lang="en-US" dirty="0"/>
              <a:t>Rutin vs </a:t>
            </a:r>
            <a:r>
              <a:rPr lang="en-US" dirty="0" err="1"/>
              <a:t>Restriktiv</a:t>
            </a:r>
            <a:r>
              <a:rPr lang="en-US" dirty="0"/>
              <a:t> (52%) </a:t>
            </a:r>
            <a:r>
              <a:rPr lang="en-US" dirty="0" err="1"/>
              <a:t>klipp</a:t>
            </a:r>
          </a:p>
          <a:p>
            <a:r>
              <a:rPr lang="en-US" dirty="0"/>
              <a:t>OASI 8.1 vs 10.9% </a:t>
            </a:r>
          </a:p>
          <a:p>
            <a:r>
              <a:rPr lang="en-US" dirty="0"/>
              <a:t>OR 0.72 (0.28-1.87)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4D958-F60F-8683-44F4-90DA339FA5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VE och </a:t>
            </a:r>
            <a:r>
              <a:rPr lang="en-US" dirty="0" err="1"/>
              <a:t>spontan</a:t>
            </a:r>
            <a:r>
              <a:rPr lang="en-US" dirty="0"/>
              <a:t> </a:t>
            </a:r>
            <a:r>
              <a:rPr lang="en-US" dirty="0" err="1"/>
              <a:t>födsel</a:t>
            </a:r>
            <a:endParaRPr lang="en-US" dirty="0"/>
          </a:p>
          <a:p>
            <a:r>
              <a:rPr lang="en-US" dirty="0"/>
              <a:t>Standard care (</a:t>
            </a:r>
            <a:r>
              <a:rPr lang="en-US" dirty="0" err="1"/>
              <a:t>selektiv</a:t>
            </a:r>
            <a:r>
              <a:rPr lang="en-US" dirty="0"/>
              <a:t>) vs </a:t>
            </a:r>
            <a:r>
              <a:rPr lang="en-US" dirty="0" err="1"/>
              <a:t>Inget</a:t>
            </a:r>
            <a:r>
              <a:rPr lang="en-US" dirty="0"/>
              <a:t> </a:t>
            </a:r>
            <a:r>
              <a:rPr lang="en-US" dirty="0" err="1"/>
              <a:t>klipp</a:t>
            </a:r>
            <a:r>
              <a:rPr lang="en-US" dirty="0"/>
              <a:t> </a:t>
            </a:r>
          </a:p>
          <a:p>
            <a:r>
              <a:rPr lang="en-US" dirty="0"/>
              <a:t>VE: </a:t>
            </a:r>
          </a:p>
          <a:p>
            <a:pPr marL="0" indent="0">
              <a:buNone/>
            </a:pPr>
            <a:r>
              <a:rPr lang="en-US" dirty="0"/>
              <a:t>Standard care n=65, 58.5% </a:t>
            </a:r>
            <a:r>
              <a:rPr lang="en-US" dirty="0" err="1"/>
              <a:t>klipp</a:t>
            </a:r>
          </a:p>
          <a:p>
            <a:pPr marL="0" indent="0">
              <a:buNone/>
            </a:pPr>
            <a:r>
              <a:rPr lang="en-US" dirty="0" err="1"/>
              <a:t>Inget</a:t>
            </a:r>
            <a:r>
              <a:rPr lang="en-US" dirty="0"/>
              <a:t> </a:t>
            </a:r>
            <a:r>
              <a:rPr lang="en-US" dirty="0" err="1"/>
              <a:t>klipp</a:t>
            </a:r>
            <a:r>
              <a:rPr lang="en-US" dirty="0"/>
              <a:t> n=70, 41.4% </a:t>
            </a:r>
            <a:r>
              <a:rPr lang="en-US" dirty="0" err="1"/>
              <a:t>klipp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OASI 6.1% vs 1.4%</a:t>
            </a:r>
          </a:p>
          <a:p>
            <a:pPr marL="0" indent="0">
              <a:buNone/>
            </a:pPr>
            <a:r>
              <a:rPr lang="en-US" dirty="0"/>
              <a:t>Ingen </a:t>
            </a:r>
            <a:r>
              <a:rPr lang="en-US" dirty="0" err="1"/>
              <a:t>signifikant</a:t>
            </a:r>
            <a:r>
              <a:rPr lang="en-US" dirty="0"/>
              <a:t> </a:t>
            </a:r>
            <a:r>
              <a:rPr lang="en-US" dirty="0" err="1"/>
              <a:t>skillnad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53485-ED55-ED76-EE99-984A0DC64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A0D1F1-A2D7-6E28-8374-8864353F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EB00-9A98-9547-9A43-33D0F7102684}" type="datetime1">
              <a:rPr lang="sv-SE" smtClean="0"/>
              <a:t>2024-06-20</a:t>
            </a:fld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2949B-853A-ACEB-AD53-9A20065A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98C6-00F0-4387-A9BA-FB521E0564CA}" type="slidenum">
              <a:rPr lang="sv-SE"/>
              <a:pPr/>
              <a:t>5</a:t>
            </a:fld>
            <a:endParaRPr lang="sv-SE"/>
          </a:p>
        </p:txBody>
      </p:sp>
      <p:pic>
        <p:nvPicPr>
          <p:cNvPr id="9" name="Picture 8" descr="A screenshot of a news&#10;&#10;Description automatically generated">
            <a:extLst>
              <a:ext uri="{FF2B5EF4-FFF2-40B4-BE49-F238E27FC236}">
                <a16:creationId xmlns:a16="http://schemas.microsoft.com/office/drawing/2014/main" id="{DBE1B356-9764-23F8-F8CF-B311950DDE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20932"/>
            <a:ext cx="3960440" cy="1721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CC09E55-326A-5815-A09C-9998F3F6C6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774" y="651180"/>
            <a:ext cx="4231933" cy="1272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626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E9B0-7DA8-466E-963D-86F25D5E43B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47973" y="246667"/>
            <a:ext cx="7772400" cy="857251"/>
          </a:xfrm>
        </p:spPr>
        <p:txBody>
          <a:bodyPr vert="horz" wrap="square" lIns="68580" tIns="9601" rIns="68580" bIns="34291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92476" algn="l"/>
                <a:tab pos="984950" algn="l"/>
                <a:tab pos="1477426" algn="l"/>
                <a:tab pos="1969900" algn="l"/>
                <a:tab pos="2462374" algn="l"/>
                <a:tab pos="2954850" algn="l"/>
                <a:tab pos="3447324" algn="l"/>
                <a:tab pos="3939800" algn="l"/>
                <a:tab pos="4432275" algn="l"/>
                <a:tab pos="4924750" algn="l"/>
                <a:tab pos="5417225" algn="l"/>
                <a:tab pos="5909699" algn="l"/>
              </a:tabLst>
            </a:pPr>
            <a:r>
              <a:rPr lang="en-GB" dirty="0"/>
              <a:t>OASI och episiotomi vid VE </a:t>
            </a:r>
            <a:r>
              <a:rPr lang="en-GB" dirty="0" err="1"/>
              <a:t>i</a:t>
            </a:r>
            <a:r>
              <a:rPr lang="en-GB" dirty="0"/>
              <a:t> Europa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2" y="813858"/>
            <a:ext cx="4212468" cy="3654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277635" y="4569974"/>
            <a:ext cx="4689360" cy="186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1229" tIns="37215" rIns="61229" bIns="30615"/>
          <a:lstStyle/>
          <a:p>
            <a:pPr>
              <a:tabLst>
                <a:tab pos="492476" algn="l"/>
                <a:tab pos="984950" algn="l"/>
                <a:tab pos="1477426" algn="l"/>
                <a:tab pos="1969900" algn="l"/>
                <a:tab pos="2462374" algn="l"/>
                <a:tab pos="2954850" algn="l"/>
                <a:tab pos="3447324" algn="l"/>
                <a:tab pos="3939800" algn="l"/>
                <a:tab pos="4432275" algn="l"/>
              </a:tabLst>
            </a:pPr>
            <a:r>
              <a:rPr lang="en-GB" sz="900" b="1" dirty="0" err="1">
                <a:solidFill>
                  <a:srgbClr val="000000"/>
                </a:solidFill>
                <a:latin typeface="+mn-lt"/>
              </a:rPr>
              <a:t>Blondel</a:t>
            </a:r>
            <a:r>
              <a:rPr lang="en-GB" sz="900" b="1" dirty="0">
                <a:solidFill>
                  <a:srgbClr val="000000"/>
                </a:solidFill>
                <a:latin typeface="+mn-lt"/>
              </a:rPr>
              <a:t> et al, </a:t>
            </a:r>
            <a:r>
              <a:rPr lang="en-GB" sz="900" b="1" dirty="0" err="1">
                <a:solidFill>
                  <a:srgbClr val="000000"/>
                </a:solidFill>
                <a:latin typeface="+mn-lt"/>
              </a:rPr>
              <a:t>Acta</a:t>
            </a:r>
            <a:r>
              <a:rPr lang="en-GB" sz="9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900" b="1" dirty="0" err="1">
                <a:solidFill>
                  <a:srgbClr val="000000"/>
                </a:solidFill>
                <a:latin typeface="+mn-lt"/>
              </a:rPr>
              <a:t>Obstetricia</a:t>
            </a:r>
            <a:r>
              <a:rPr lang="en-GB" sz="900" b="1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GB" sz="900" b="1" dirty="0" err="1">
                <a:solidFill>
                  <a:srgbClr val="000000"/>
                </a:solidFill>
                <a:latin typeface="+mn-lt"/>
              </a:rPr>
              <a:t>Gynecologica</a:t>
            </a:r>
            <a:r>
              <a:rPr lang="en-GB" sz="9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900" b="1" dirty="0" err="1">
                <a:solidFill>
                  <a:srgbClr val="000000"/>
                </a:solidFill>
                <a:latin typeface="+mn-lt"/>
              </a:rPr>
              <a:t>Scandinavica</a:t>
            </a:r>
            <a:r>
              <a:rPr lang="en-GB" sz="900" b="1" dirty="0">
                <a:solidFill>
                  <a:srgbClr val="000000"/>
                </a:solidFill>
                <a:latin typeface="+mn-lt"/>
              </a:rPr>
              <a:t> 2016</a:t>
            </a:r>
            <a:br>
              <a:rPr lang="en-GB" sz="900" dirty="0">
                <a:solidFill>
                  <a:srgbClr val="000000"/>
                </a:solidFill>
                <a:latin typeface="+mn-lt"/>
              </a:rPr>
            </a:br>
            <a:endParaRPr lang="en-GB" sz="900" dirty="0">
              <a:solidFill>
                <a:srgbClr val="000000"/>
              </a:solidFill>
              <a:latin typeface="+mn-lt"/>
              <a:hlinkClick r:id="rId5"/>
            </a:endParaRPr>
          </a:p>
        </p:txBody>
      </p:sp>
      <p:cxnSp>
        <p:nvCxnSpPr>
          <p:cNvPr id="3" name="Rak 2"/>
          <p:cNvCxnSpPr/>
          <p:nvPr/>
        </p:nvCxnSpPr>
        <p:spPr bwMode="auto">
          <a:xfrm>
            <a:off x="2735797" y="886709"/>
            <a:ext cx="3780420" cy="3221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ruta 7"/>
          <p:cNvSpPr txBox="1"/>
          <p:nvPr/>
        </p:nvSpPr>
        <p:spPr>
          <a:xfrm>
            <a:off x="6732240" y="3651872"/>
            <a:ext cx="1188133" cy="508088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1" dirty="0"/>
              <a:t>Diagnostiska problem?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277635" y="1018583"/>
            <a:ext cx="1242137" cy="508088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1" dirty="0"/>
              <a:t>Preventions-problem?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B4C1279-AD18-E8D4-413E-41118284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8BC-89A3-5A46-9894-3036DD19DA32}" type="datetime1">
              <a:rPr lang="sv-SE" smtClean="0"/>
              <a:t>2024-06-20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671975-57CB-BFA1-0D84-5E47C0B57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3561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5977" y="310699"/>
            <a:ext cx="8632045" cy="857250"/>
          </a:xfrm>
        </p:spPr>
        <p:txBody>
          <a:bodyPr/>
          <a:lstStyle/>
          <a:p>
            <a:r>
              <a:rPr lang="sv-SE" dirty="0"/>
              <a:t>SBU rapport 2016</a:t>
            </a: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964" y="873534"/>
            <a:ext cx="2130328" cy="2521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2C8B-7E40-8A42-BB16-BC0D2EE24743}" type="datetime1">
              <a:rPr lang="sv-SE" smtClean="0"/>
              <a:t>2024-06-20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 bwMode="auto">
          <a:xfrm>
            <a:off x="457200" y="485775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4F0433"/>
                </a:solidFill>
              </a:rPr>
              <a:t>Karolinska Institutet - a </a:t>
            </a:r>
            <a:r>
              <a:rPr lang="sv-SE" dirty="0" err="1">
                <a:solidFill>
                  <a:srgbClr val="4F0433"/>
                </a:solidFill>
              </a:rPr>
              <a:t>medical</a:t>
            </a:r>
            <a:r>
              <a:rPr lang="sv-SE" dirty="0">
                <a:solidFill>
                  <a:srgbClr val="4F0433"/>
                </a:solidFill>
              </a:rPr>
              <a:t> </a:t>
            </a:r>
            <a:r>
              <a:rPr lang="sv-SE" dirty="0" err="1">
                <a:solidFill>
                  <a:srgbClr val="4F0433"/>
                </a:solidFill>
              </a:rPr>
              <a:t>university</a:t>
            </a:r>
            <a:endParaRPr lang="sv-SE" dirty="0">
              <a:solidFill>
                <a:srgbClr val="4F0433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98C6-00F0-4387-A9BA-FB521E0564CA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813" y="1981124"/>
            <a:ext cx="5741620" cy="1084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13" y="3663280"/>
            <a:ext cx="5941203" cy="950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Rak 3"/>
          <p:cNvCxnSpPr/>
          <p:nvPr/>
        </p:nvCxnSpPr>
        <p:spPr bwMode="auto">
          <a:xfrm>
            <a:off x="2843808" y="2679762"/>
            <a:ext cx="1026114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 bwMode="auto">
          <a:xfrm>
            <a:off x="1925706" y="2247714"/>
            <a:ext cx="5076564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 bwMode="auto">
          <a:xfrm>
            <a:off x="1925706" y="2463738"/>
            <a:ext cx="5076564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8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8151" y="193803"/>
            <a:ext cx="5829300" cy="857251"/>
          </a:xfrm>
        </p:spPr>
        <p:txBody>
          <a:bodyPr/>
          <a:lstStyle/>
          <a:p>
            <a:r>
              <a:rPr lang="en-US" dirty="0"/>
              <a:t>Guidelines för klipp vid VE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3077157" y="3947779"/>
            <a:ext cx="3066135" cy="59131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500" dirty="0" err="1"/>
              <a:t>Överväg</a:t>
            </a:r>
            <a:r>
              <a:rPr lang="en-US" sz="1500" dirty="0"/>
              <a:t> episiotomi vid sugklocka hos </a:t>
            </a:r>
            <a:r>
              <a:rPr lang="en-US" sz="1500" dirty="0" err="1"/>
              <a:t>förstföderska</a:t>
            </a:r>
            <a:endParaRPr lang="en-US" sz="1500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275" y="3883799"/>
            <a:ext cx="2268252" cy="591315"/>
          </a:xfrm>
          <a:prstGeom prst="rect">
            <a:avLst/>
          </a:prstGeom>
        </p:spPr>
      </p:pic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 bwMode="auto">
          <a:xfrm>
            <a:off x="457200" y="4857750"/>
            <a:ext cx="2895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en-US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80938-727E-D64B-A9D5-E2389900E337}" type="slidenum">
              <a:rPr lang="en-US" altLang="sv-SE" smtClean="0"/>
              <a:pPr>
                <a:defRPr/>
              </a:pPr>
              <a:t>8</a:t>
            </a:fld>
            <a:endParaRPr lang="en-US" alt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14A4677-CC84-ED48-9842-49C41F2B24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60" y="1596972"/>
            <a:ext cx="1578817" cy="577673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9B125D2A-C663-204B-96AF-E09C0E3D4DBA}"/>
              </a:ext>
            </a:extLst>
          </p:cNvPr>
          <p:cNvSpPr txBox="1"/>
          <p:nvPr/>
        </p:nvSpPr>
        <p:spPr>
          <a:xfrm>
            <a:off x="2445140" y="1697558"/>
            <a:ext cx="2159361" cy="3231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No recommendation</a:t>
            </a:r>
          </a:p>
        </p:txBody>
      </p:sp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39A5471C-94D4-4845-88AD-13F227618E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75" y="935691"/>
            <a:ext cx="1562100" cy="56066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27033026-032F-A541-8E8E-48BE39EF1A8E}"/>
              </a:ext>
            </a:extLst>
          </p:cNvPr>
          <p:cNvSpPr txBox="1"/>
          <p:nvPr/>
        </p:nvSpPr>
        <p:spPr>
          <a:xfrm>
            <a:off x="2404781" y="945186"/>
            <a:ext cx="2078340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At fetal distress and instrumental delivery</a:t>
            </a:r>
          </a:p>
        </p:txBody>
      </p:sp>
      <p:pic>
        <p:nvPicPr>
          <p:cNvPr id="21" name="Bildobjekt 20" descr="En bild som visar text&#10;&#10;Automatiskt genererad beskrivning">
            <a:extLst>
              <a:ext uri="{FF2B5EF4-FFF2-40B4-BE49-F238E27FC236}">
                <a16:creationId xmlns:a16="http://schemas.microsoft.com/office/drawing/2014/main" id="{1CDC9647-624E-7E4A-A283-F250CA1B90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75" y="3095961"/>
            <a:ext cx="2921703" cy="761747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58A5A43C-9624-1249-9079-D11CA918732B}"/>
              </a:ext>
            </a:extLst>
          </p:cNvPr>
          <p:cNvSpPr txBox="1"/>
          <p:nvPr/>
        </p:nvSpPr>
        <p:spPr>
          <a:xfrm>
            <a:off x="3678081" y="3054471"/>
            <a:ext cx="2766127" cy="78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Vid </a:t>
            </a:r>
            <a:r>
              <a:rPr lang="en-US" sz="1500" dirty="0" err="1"/>
              <a:t>instrumentell</a:t>
            </a:r>
            <a:r>
              <a:rPr lang="en-US" sz="1500" dirty="0"/>
              <a:t> </a:t>
            </a:r>
            <a:r>
              <a:rPr lang="en-US" sz="1500" dirty="0" err="1"/>
              <a:t>förlossning</a:t>
            </a:r>
            <a:r>
              <a:rPr lang="en-US" sz="1500" dirty="0"/>
              <a:t> hos </a:t>
            </a:r>
            <a:r>
              <a:rPr lang="en-US" sz="1500" dirty="0" err="1"/>
              <a:t>förstföderskor</a:t>
            </a:r>
            <a:r>
              <a:rPr lang="en-US" sz="1500" dirty="0"/>
              <a:t> och vid </a:t>
            </a:r>
            <a:r>
              <a:rPr lang="en-US" sz="1500" dirty="0" err="1"/>
              <a:t>tidigare</a:t>
            </a:r>
            <a:r>
              <a:rPr lang="en-US" sz="1500" dirty="0"/>
              <a:t> OASI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91CFAF45-F4AA-AA43-8825-CCD80B7D72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93" y="2238237"/>
            <a:ext cx="732860" cy="793932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B4A8E60A-6062-0C40-9F99-E610DC7143D2}"/>
              </a:ext>
            </a:extLst>
          </p:cNvPr>
          <p:cNvSpPr txBox="1"/>
          <p:nvPr/>
        </p:nvSpPr>
        <p:spPr>
          <a:xfrm>
            <a:off x="2445140" y="2313433"/>
            <a:ext cx="2582418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Vid </a:t>
            </a:r>
            <a:r>
              <a:rPr lang="en-US" sz="1500" dirty="0" err="1"/>
              <a:t>riskfaktorer</a:t>
            </a:r>
            <a:r>
              <a:rPr lang="en-US" sz="1500" dirty="0"/>
              <a:t> </a:t>
            </a:r>
            <a:r>
              <a:rPr lang="en-US" sz="1500" dirty="0" err="1"/>
              <a:t>som</a:t>
            </a:r>
            <a:r>
              <a:rPr lang="en-US" sz="1500" dirty="0"/>
              <a:t> </a:t>
            </a:r>
            <a:r>
              <a:rPr lang="en-US" sz="1500" dirty="0" err="1"/>
              <a:t>instrumentell</a:t>
            </a:r>
            <a:r>
              <a:rPr lang="en-US" sz="1500" dirty="0"/>
              <a:t> </a:t>
            </a:r>
            <a:r>
              <a:rPr lang="en-US" sz="1500" dirty="0" err="1"/>
              <a:t>förlossning</a:t>
            </a:r>
            <a:endParaRPr lang="en-US" sz="1500" dirty="0"/>
          </a:p>
        </p:txBody>
      </p:sp>
      <p:pic>
        <p:nvPicPr>
          <p:cNvPr id="27" name="Platshållare för innehåll 16">
            <a:extLst>
              <a:ext uri="{FF2B5EF4-FFF2-40B4-BE49-F238E27FC236}">
                <a16:creationId xmlns:a16="http://schemas.microsoft.com/office/drawing/2014/main" id="{7E8A9D2B-EE50-1648-A46C-462E45764B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978" b="60381"/>
          <a:stretch/>
        </p:blipFill>
        <p:spPr>
          <a:xfrm>
            <a:off x="6844368" y="2143125"/>
            <a:ext cx="2098745" cy="857251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7DA67A5E-4024-9D41-BFE9-FD77310382B0}"/>
              </a:ext>
            </a:extLst>
          </p:cNvPr>
          <p:cNvSpPr txBox="1"/>
          <p:nvPr/>
        </p:nvSpPr>
        <p:spPr>
          <a:xfrm>
            <a:off x="7079611" y="2870586"/>
            <a:ext cx="1863500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2017:</a:t>
            </a:r>
          </a:p>
          <a:p>
            <a:r>
              <a:rPr lang="en-US" sz="1500" dirty="0"/>
              <a:t>Further research</a:t>
            </a:r>
          </a:p>
        </p:txBody>
      </p:sp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BF481FA4-E5BC-5BA2-3F0E-4DFB5AB808F7}"/>
              </a:ext>
            </a:extLst>
          </p:cNvPr>
          <p:cNvSpPr/>
          <p:nvPr/>
        </p:nvSpPr>
        <p:spPr bwMode="auto">
          <a:xfrm>
            <a:off x="6291824" y="989485"/>
            <a:ext cx="651225" cy="3619853"/>
          </a:xfrm>
          <a:prstGeom prst="rightBrac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sv-SE">
              <a:latin typeface="Times"/>
            </a:endParaRPr>
          </a:p>
        </p:txBody>
      </p:sp>
      <p:sp>
        <p:nvSpPr>
          <p:cNvPr id="3" name="textruta 16">
            <a:extLst>
              <a:ext uri="{FF2B5EF4-FFF2-40B4-BE49-F238E27FC236}">
                <a16:creationId xmlns:a16="http://schemas.microsoft.com/office/drawing/2014/main" id="{3793F18E-5816-8EEB-AF50-AE1FD5331115}"/>
              </a:ext>
            </a:extLst>
          </p:cNvPr>
          <p:cNvSpPr txBox="1"/>
          <p:nvPr/>
        </p:nvSpPr>
        <p:spPr>
          <a:xfrm>
            <a:off x="4550032" y="945186"/>
            <a:ext cx="1562100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“Tailored to the circumstances”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E3C47FE-FC50-2A69-1BD2-718D9EC7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DDCF-BD0D-BE4E-B64E-13642AA9E119}" type="datetime1">
              <a:rPr lang="sv-SE" smtClean="0"/>
              <a:t>2024-06-20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314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7F32-883B-E12B-7AEA-9C3B3FB6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Episiotomi vid VE hos förstföderskor </a:t>
            </a:r>
            <a:r>
              <a:rPr lang="en-GB" dirty="0" err="1"/>
              <a:t>i</a:t>
            </a:r>
            <a:r>
              <a:rPr lang="en-SE" dirty="0"/>
              <a:t> Sverige 2022</a:t>
            </a:r>
          </a:p>
        </p:txBody>
      </p:sp>
      <p:pic>
        <p:nvPicPr>
          <p:cNvPr id="10" name="Content Placeholder 9" descr="A graph with text and numbers&#10;&#10;Description automatically generated">
            <a:extLst>
              <a:ext uri="{FF2B5EF4-FFF2-40B4-BE49-F238E27FC236}">
                <a16:creationId xmlns:a16="http://schemas.microsoft.com/office/drawing/2014/main" id="{05778FA3-7682-16E3-124A-3C730882569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9" y="843558"/>
            <a:ext cx="5672126" cy="367240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95B90-39E6-60ED-7F60-9B739B237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A5945-DDEC-FB84-B843-D0B7EF05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AC40-E53D-974A-90AA-B32DF7D918E7}" type="datetime1">
              <a:rPr lang="sv-SE" smtClean="0"/>
              <a:t>2024-06-20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07E9-0EF6-25EE-D252-D2EFF86D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00739C14-1792-85DC-853A-355E7B30CE7B}"/>
              </a:ext>
            </a:extLst>
          </p:cNvPr>
          <p:cNvSpPr/>
          <p:nvPr/>
        </p:nvSpPr>
        <p:spPr bwMode="auto">
          <a:xfrm>
            <a:off x="5508104" y="1122884"/>
            <a:ext cx="1296144" cy="222870"/>
          </a:xfrm>
          <a:prstGeom prst="leftArrow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4D6F3-9459-84EE-2CF3-168F9C1A349B}"/>
              </a:ext>
            </a:extLst>
          </p:cNvPr>
          <p:cNvSpPr txBox="1"/>
          <p:nvPr/>
        </p:nvSpPr>
        <p:spPr>
          <a:xfrm>
            <a:off x="6804248" y="1034264"/>
            <a:ext cx="170130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SE" sz="2000" dirty="0">
                <a:latin typeface="+mn-lt"/>
              </a:rPr>
              <a:t>72 % ”behövs”</a:t>
            </a: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835BC142-5DBC-B303-57C3-6D91DB9F1DB4}"/>
              </a:ext>
            </a:extLst>
          </p:cNvPr>
          <p:cNvSpPr/>
          <p:nvPr/>
        </p:nvSpPr>
        <p:spPr bwMode="auto">
          <a:xfrm>
            <a:off x="5485868" y="4077072"/>
            <a:ext cx="1296144" cy="222870"/>
          </a:xfrm>
          <a:prstGeom prst="leftArrow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F074D5-3C51-868F-93ED-7EB36F756757}"/>
              </a:ext>
            </a:extLst>
          </p:cNvPr>
          <p:cNvSpPr txBox="1"/>
          <p:nvPr/>
        </p:nvSpPr>
        <p:spPr>
          <a:xfrm>
            <a:off x="6782012" y="3943923"/>
            <a:ext cx="1765420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SE" sz="2000" dirty="0">
                <a:latin typeface="+mn-lt"/>
              </a:rPr>
              <a:t>6,1 % ”behövs”</a:t>
            </a:r>
          </a:p>
        </p:txBody>
      </p:sp>
    </p:spTree>
    <p:extLst>
      <p:ext uri="{BB962C8B-B14F-4D97-AF65-F5344CB8AC3E}">
        <p14:creationId xmlns:p14="http://schemas.microsoft.com/office/powerpoint/2010/main" val="1613554020"/>
      </p:ext>
    </p:extLst>
  </p:cSld>
  <p:clrMapOvr>
    <a:masterClrMapping/>
  </p:clrMapOvr>
</p:sld>
</file>

<file path=ppt/theme/theme1.xml><?xml version="1.0" encoding="utf-8"?>
<a:theme xmlns:a="http://schemas.openxmlformats.org/drawingml/2006/main" name="16_9_powerpointmall_ki_plommon_SVE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squar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D341D2FD-8804-0346-A05A-7E8F4B175D81}" vid="{60964CB7-2623-E342-952E-1ADE2F082890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615BE51D60BA44B86811C5F608C49E" ma:contentTypeVersion="4" ma:contentTypeDescription="Skapa ett nytt dokument." ma:contentTypeScope="" ma:versionID="d38a2c07f4f36005f3c4f84d5a2cc146">
  <xsd:schema xmlns:xsd="http://www.w3.org/2001/XMLSchema" xmlns:xs="http://www.w3.org/2001/XMLSchema" xmlns:p="http://schemas.microsoft.com/office/2006/metadata/properties" xmlns:ns2="6843b716-3f6d-4983-a753-faa1afd2f446" targetNamespace="http://schemas.microsoft.com/office/2006/metadata/properties" ma:root="true" ma:fieldsID="9b929705adf473d8b0cc429cd00fedc4" ns2:_="">
    <xsd:import namespace="6843b716-3f6d-4983-a753-faa1afd2f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3b716-3f6d-4983-a753-faa1afd2f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3BC4FD-C13A-46EF-B832-512AC9705C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43b716-3f6d-4983-a753-faa1afd2f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88643D-E45A-4D40-B6DC-58D28B0D12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79469-2F05-42F0-ADD1-5263841AE7B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16_9_powerpointmall_ki_plommon_SVE</Template>
  <TotalTime>1972</TotalTime>
  <Words>1512</Words>
  <Application>Microsoft Office PowerPoint</Application>
  <PresentationFormat>Bildspel på skärmen (16:9)</PresentationFormat>
  <Paragraphs>319</Paragraphs>
  <Slides>38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6" baseType="lpstr">
      <vt:lpstr>-apple-system</vt:lpstr>
      <vt:lpstr>Arial</vt:lpstr>
      <vt:lpstr>DM Sans</vt:lpstr>
      <vt:lpstr>DM Sans 14pt</vt:lpstr>
      <vt:lpstr>DM Sans Medium</vt:lpstr>
      <vt:lpstr>Times</vt:lpstr>
      <vt:lpstr>Wingdings</vt:lpstr>
      <vt:lpstr>16_9_powerpointmall_ki_plommon_SVE</vt:lpstr>
      <vt:lpstr>EVA-studien Episiotomy in vacuum assisted delivery</vt:lpstr>
      <vt:lpstr>PowerPoint-presentation</vt:lpstr>
      <vt:lpstr>Observationsstudier – episiotomi minskar OASI vid VE</vt:lpstr>
      <vt:lpstr>Observationsstudier – episiotomi minskar OASI  vid VE</vt:lpstr>
      <vt:lpstr>Tidigare RCT</vt:lpstr>
      <vt:lpstr>OASI och episiotomi vid VE i Europa</vt:lpstr>
      <vt:lpstr>SBU rapport 2016</vt:lpstr>
      <vt:lpstr>Guidelines för klipp vid VE</vt:lpstr>
      <vt:lpstr>Episiotomi vid VE hos förstföderskor i Sverige 2022</vt:lpstr>
      <vt:lpstr>OASI vid VE vid VE hos förstföderskor i Sverige 2022</vt:lpstr>
      <vt:lpstr>EVA-studien  </vt:lpstr>
      <vt:lpstr>Material och Metod</vt:lpstr>
      <vt:lpstr>Material och Metod</vt:lpstr>
      <vt:lpstr>EVA-studiens flödesschema</vt:lpstr>
      <vt:lpstr>Flödesschema </vt:lpstr>
      <vt:lpstr>Inklusionstakt EVA – i mål feb 2023</vt:lpstr>
      <vt:lpstr>Powerberäkning</vt:lpstr>
      <vt:lpstr>Intervention</vt:lpstr>
      <vt:lpstr>Material och Metod</vt:lpstr>
      <vt:lpstr>Material och Metod</vt:lpstr>
      <vt:lpstr>Material och Metod</vt:lpstr>
      <vt:lpstr>Uppföljning </vt:lpstr>
      <vt:lpstr>Substudie: Bäckenbottenultraljud</vt:lpstr>
      <vt:lpstr>Resultat</vt:lpstr>
      <vt:lpstr>Diskussionspunkter</vt:lpstr>
      <vt:lpstr>Utmaningar med EVA-studien</vt:lpstr>
      <vt:lpstr>Informerat samtycke = stor utmaning</vt:lpstr>
      <vt:lpstr>Kvinnors uppfattning om att få information om  EVA-studien</vt:lpstr>
      <vt:lpstr>Barnmorskors uppfattning om att ge information om EVA-studien</vt:lpstr>
      <vt:lpstr>Läkares uppfattning om klipp och EVA-studien</vt:lpstr>
      <vt:lpstr>Klipper vi sönder levatorn?</vt:lpstr>
      <vt:lpstr>Frågor och diskussion</vt:lpstr>
      <vt:lpstr>Implementering</vt:lpstr>
      <vt:lpstr>Vad krävs för att ändra beteende?</vt:lpstr>
      <vt:lpstr>Publikationer från EVA studien, hittills…</vt:lpstr>
      <vt:lpstr>Acknowledgements</vt:lpstr>
      <vt:lpstr>Authors</vt:lpstr>
      <vt:lpstr>Avslutningsbild med Karolinska Institutets logotyp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EVA-studien Episiotomy in vacuum assisted delivery</dc:title>
  <dc:creator>Sandra Bergendahl</dc:creator>
  <cp:lastModifiedBy>Birgitta Renström</cp:lastModifiedBy>
  <cp:revision>170</cp:revision>
  <cp:lastPrinted>2005-09-23T14:22:03Z</cp:lastPrinted>
  <dcterms:created xsi:type="dcterms:W3CDTF">2024-03-18T19:53:32Z</dcterms:created>
  <dcterms:modified xsi:type="dcterms:W3CDTF">2024-06-20T13:11:17Z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0x010100B8615BE51D60BA44B86811C5F608C49E</vt:lpwstr>
  </property>
  <property fmtid="{D5CDD505-2E9C-101B-9397-08002B2CF9AE}" pid="3" name="MSIP_Label_49e9d562-9b18-4c27-aa81-b08d749133c5_Enabled">
    <vt:lpwstr>true</vt:lpwstr>
  </property>
  <property fmtid="{D5CDD505-2E9C-101B-9397-08002B2CF9AE}" pid="4" name="MSIP_Label_49e9d562-9b18-4c27-aa81-b08d749133c5_SetDate">
    <vt:lpwstr>2024-03-20T10:57:31Z</vt:lpwstr>
  </property>
  <property fmtid="{D5CDD505-2E9C-101B-9397-08002B2CF9AE}" pid="5" name="MSIP_Label_49e9d562-9b18-4c27-aa81-b08d749133c5_Method">
    <vt:lpwstr>Standard</vt:lpwstr>
  </property>
  <property fmtid="{D5CDD505-2E9C-101B-9397-08002B2CF9AE}" pid="6" name="MSIP_Label_49e9d562-9b18-4c27-aa81-b08d749133c5_Name">
    <vt:lpwstr>General</vt:lpwstr>
  </property>
  <property fmtid="{D5CDD505-2E9C-101B-9397-08002B2CF9AE}" pid="7" name="MSIP_Label_49e9d562-9b18-4c27-aa81-b08d749133c5_SiteId">
    <vt:lpwstr>9cbef589-58b6-48be-8db1-e260ac17ed86</vt:lpwstr>
  </property>
  <property fmtid="{D5CDD505-2E9C-101B-9397-08002B2CF9AE}" pid="8" name="MSIP_Label_49e9d562-9b18-4c27-aa81-b08d749133c5_ActionId">
    <vt:lpwstr>fc793568-cec3-434e-9bc5-18b898cc5954</vt:lpwstr>
  </property>
  <property fmtid="{D5CDD505-2E9C-101B-9397-08002B2CF9AE}" pid="9" name="MSIP_Label_49e9d562-9b18-4c27-aa81-b08d749133c5_ContentBits">
    <vt:lpwstr>0</vt:lpwstr>
  </property>
</Properties>
</file>