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1"/>
  </p:notesMasterIdLst>
  <p:sldIdLst>
    <p:sldId id="256" r:id="rId2"/>
    <p:sldId id="270" r:id="rId3"/>
    <p:sldId id="264" r:id="rId4"/>
    <p:sldId id="271" r:id="rId5"/>
    <p:sldId id="259" r:id="rId6"/>
    <p:sldId id="263" r:id="rId7"/>
    <p:sldId id="260" r:id="rId8"/>
    <p:sldId id="261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FCB"/>
    <a:srgbClr val="99B9B9"/>
    <a:srgbClr val="50B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958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08BF7-E7E2-4D90-A809-0146749F52EB}" type="datetimeFigureOut">
              <a:rPr lang="sv-SE" smtClean="0"/>
              <a:t>2024-03-22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BCC45-E3E2-4D3A-91B1-F899D21D4F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98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D9DF02-E9FA-FA6E-68E2-9367D788A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705" y="1072342"/>
            <a:ext cx="10924309" cy="2768137"/>
          </a:xfrm>
        </p:spPr>
        <p:txBody>
          <a:bodyPr>
            <a:normAutofit/>
          </a:bodyPr>
          <a:lstStyle/>
          <a:p>
            <a:r>
              <a:rPr lang="sv-SE" sz="3000" dirty="0" smtClean="0"/>
              <a:t>Bäckenbottendysfunktion</a:t>
            </a:r>
            <a:r>
              <a:rPr lang="sv-SE" sz="3000" dirty="0"/>
              <a:t/>
            </a:r>
            <a:br>
              <a:rPr lang="sv-SE" sz="3000" dirty="0"/>
            </a:br>
            <a:r>
              <a:rPr lang="sv-SE" sz="3000" dirty="0"/>
              <a:t> </a:t>
            </a:r>
            <a:r>
              <a:rPr lang="sv-SE" sz="3000" dirty="0" smtClean="0"/>
              <a:t>åtta </a:t>
            </a:r>
            <a:r>
              <a:rPr lang="sv-SE" sz="3000" dirty="0"/>
              <a:t>veckor efter en grad </a:t>
            </a:r>
            <a:r>
              <a:rPr lang="sv-SE" sz="3000" dirty="0" smtClean="0"/>
              <a:t>2-bristning</a:t>
            </a:r>
            <a:br>
              <a:rPr lang="sv-SE" sz="3000" dirty="0" smtClean="0"/>
            </a:br>
            <a:r>
              <a:rPr lang="sv-SE" sz="3000" dirty="0" smtClean="0"/>
              <a:t>I relation till BMI</a:t>
            </a:r>
            <a:endParaRPr lang="sv-SE" sz="3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D55088-737B-ADD4-C93C-137DC911F92C}"/>
              </a:ext>
            </a:extLst>
          </p:cNvPr>
          <p:cNvSpPr txBox="1">
            <a:spLocks/>
          </p:cNvSpPr>
          <p:nvPr/>
        </p:nvSpPr>
        <p:spPr>
          <a:xfrm>
            <a:off x="633845" y="6086476"/>
            <a:ext cx="10924309" cy="5143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sv-SE" dirty="0">
                <a:solidFill>
                  <a:schemeClr val="bg1"/>
                </a:solidFill>
              </a:rPr>
              <a:t>Maria Otterheim • Linda Hjertberg • Eva Uustal • Sofia Pihl • Marie Blomberg </a:t>
            </a:r>
          </a:p>
        </p:txBody>
      </p:sp>
    </p:spTree>
    <p:extLst>
      <p:ext uri="{BB962C8B-B14F-4D97-AF65-F5344CB8AC3E}">
        <p14:creationId xmlns:p14="http://schemas.microsoft.com/office/powerpoint/2010/main" val="28141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82" y="397269"/>
            <a:ext cx="4286235" cy="5672763"/>
          </a:xfrm>
          <a:prstGeom prst="rect">
            <a:avLst/>
          </a:prstGeom>
        </p:spPr>
      </p:pic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>
          <a:xfrm>
            <a:off x="2029592" y="6170630"/>
            <a:ext cx="2895414" cy="56341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sv-SE" dirty="0" smtClean="0">
                <a:solidFill>
                  <a:schemeClr val="bg1"/>
                </a:solidFill>
              </a:rPr>
              <a:t>Artikeln publicerad i International </a:t>
            </a:r>
            <a:r>
              <a:rPr lang="sv-SE" dirty="0" err="1" smtClean="0">
                <a:solidFill>
                  <a:schemeClr val="bg1"/>
                </a:solidFill>
              </a:rPr>
              <a:t>Urogynecology</a:t>
            </a:r>
            <a:r>
              <a:rPr lang="sv-SE" dirty="0" smtClean="0">
                <a:solidFill>
                  <a:schemeClr val="bg1"/>
                </a:solidFill>
              </a:rPr>
              <a:t> Journal augusti </a:t>
            </a:r>
            <a:r>
              <a:rPr lang="sv-SE" dirty="0" smtClean="0">
                <a:solidFill>
                  <a:schemeClr val="bg1"/>
                </a:solidFill>
              </a:rPr>
              <a:t>2023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97269"/>
            <a:ext cx="4255510" cy="567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ville vi titta på detta?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92842" y="2914491"/>
            <a:ext cx="9167038" cy="3255264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sv-SE" sz="2400" dirty="0"/>
              <a:t>Grad 2-bristningar </a:t>
            </a:r>
            <a:r>
              <a:rPr lang="sv-SE" sz="2400" dirty="0" smtClean="0"/>
              <a:t>mycket </a:t>
            </a:r>
            <a:r>
              <a:rPr lang="sv-SE" sz="2400" dirty="0"/>
              <a:t>vanliga (35-78% hos förstföderskor</a:t>
            </a:r>
            <a:r>
              <a:rPr lang="sv-SE" sz="2400" dirty="0" smtClean="0"/>
              <a:t>)</a:t>
            </a:r>
          </a:p>
          <a:p>
            <a:pPr>
              <a:buClr>
                <a:schemeClr val="bg1"/>
              </a:buClr>
            </a:pPr>
            <a:r>
              <a:rPr lang="sv-SE" sz="2400" dirty="0" smtClean="0"/>
              <a:t>Allt </a:t>
            </a:r>
            <a:r>
              <a:rPr lang="sv-SE" sz="2400" dirty="0"/>
              <a:t>större del av befolkningen med högre </a:t>
            </a:r>
            <a:r>
              <a:rPr lang="sv-SE" sz="2400" dirty="0" smtClean="0"/>
              <a:t>BMI</a:t>
            </a:r>
            <a:endParaRPr lang="sv-SE" sz="2000" dirty="0"/>
          </a:p>
          <a:p>
            <a:pPr>
              <a:buClr>
                <a:schemeClr val="bg1"/>
              </a:buClr>
            </a:pPr>
            <a:r>
              <a:rPr lang="sv-SE" sz="2400" dirty="0"/>
              <a:t>Ingen </a:t>
            </a:r>
            <a:r>
              <a:rPr lang="sv-SE" sz="2400" dirty="0" smtClean="0"/>
              <a:t>tidigare </a:t>
            </a:r>
            <a:r>
              <a:rPr lang="sv-SE" sz="2400" dirty="0" smtClean="0"/>
              <a:t>forskning </a:t>
            </a:r>
            <a:r>
              <a:rPr lang="sv-SE" sz="2400" dirty="0"/>
              <a:t>på grad 2-bristningar i relation till BMI</a:t>
            </a:r>
          </a:p>
          <a:p>
            <a:pPr>
              <a:buClr>
                <a:schemeClr val="bg1"/>
              </a:buClr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7658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hypotes</a:t>
            </a:r>
            <a:endParaRPr lang="sv-SE" dirty="0"/>
          </a:p>
        </p:txBody>
      </p:sp>
      <p:sp>
        <p:nvSpPr>
          <p:cNvPr id="4" name="Platshållare för innehåll 3"/>
          <p:cNvSpPr txBox="1">
            <a:spLocks noGrp="1"/>
          </p:cNvSpPr>
          <p:nvPr>
            <p:ph idx="1"/>
          </p:nvPr>
        </p:nvSpPr>
        <p:spPr>
          <a:xfrm>
            <a:off x="1495044" y="3040380"/>
            <a:ext cx="9201912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Överviktiga och </a:t>
            </a:r>
            <a:r>
              <a:rPr lang="sv-SE" sz="2400" dirty="0" err="1"/>
              <a:t>obesa</a:t>
            </a:r>
            <a:r>
              <a:rPr lang="sv-SE" sz="2400" dirty="0"/>
              <a:t> kvinnor löper högre risk att drabbas av </a:t>
            </a:r>
            <a:r>
              <a:rPr lang="sv-SE" sz="2400" dirty="0" smtClean="0"/>
              <a:t>bäckenbottendysfunktion </a:t>
            </a:r>
            <a:r>
              <a:rPr lang="sv-SE" sz="2400" dirty="0"/>
              <a:t>eller </a:t>
            </a:r>
            <a:r>
              <a:rPr lang="sv-SE" sz="2400" dirty="0" smtClean="0"/>
              <a:t>komplikationer </a:t>
            </a:r>
            <a:r>
              <a:rPr lang="sv-SE" sz="2400" dirty="0"/>
              <a:t>åtta veckor efter en grad 2-bristning än normalviktiga kvinnor</a:t>
            </a:r>
            <a:r>
              <a:rPr lang="sv-SE" sz="2400" dirty="0" smtClean="0"/>
              <a:t>.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6156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81CDEE-F584-5C84-6F35-176F8CE3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metod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5127C6-8ACD-B2E1-F10C-0EC0FB71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536" y="2747772"/>
            <a:ext cx="8741664" cy="310198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sv-SE" sz="2400" dirty="0" smtClean="0"/>
              <a:t>Registerstudie inkluderande 10 876 förstföderskor med grad 2-bristning 2014-2021</a:t>
            </a:r>
          </a:p>
          <a:p>
            <a:pPr>
              <a:buClr>
                <a:schemeClr val="bg1"/>
              </a:buClr>
            </a:pPr>
            <a:r>
              <a:rPr lang="sv-SE" sz="2400" dirty="0" smtClean="0"/>
              <a:t>Data inhämtat från Bristningsregistret; frågeformulär i anslutning till </a:t>
            </a:r>
            <a:r>
              <a:rPr lang="sv-SE" sz="2400" dirty="0" err="1" smtClean="0"/>
              <a:t>partus</a:t>
            </a:r>
            <a:r>
              <a:rPr lang="sv-SE" sz="2400" dirty="0" smtClean="0"/>
              <a:t> samt åtta veckor </a:t>
            </a:r>
            <a:r>
              <a:rPr lang="sv-SE" sz="2400" dirty="0" err="1" smtClean="0"/>
              <a:t>postpartum</a:t>
            </a:r>
            <a:endParaRPr lang="sv-SE" sz="2400" dirty="0"/>
          </a:p>
          <a:p>
            <a:pPr>
              <a:buClr>
                <a:schemeClr val="bg1"/>
              </a:buClr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71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Utfallsmått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62431" y="2565488"/>
            <a:ext cx="9067137" cy="4484535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sv-SE" sz="2600" b="1" dirty="0"/>
              <a:t>Bäckenbottendysfunktion</a:t>
            </a:r>
            <a:r>
              <a:rPr lang="sv-SE" sz="2600" dirty="0"/>
              <a:t>:</a:t>
            </a:r>
          </a:p>
          <a:p>
            <a:pPr lvl="1">
              <a:buClr>
                <a:schemeClr val="bg1"/>
              </a:buClr>
            </a:pPr>
            <a:r>
              <a:rPr lang="sv-SE" sz="2200" dirty="0" smtClean="0"/>
              <a:t>Urininkontinens </a:t>
            </a:r>
            <a:r>
              <a:rPr lang="sv-SE" sz="2200" dirty="0"/>
              <a:t>(≥1 gång/vecka)</a:t>
            </a:r>
          </a:p>
          <a:p>
            <a:pPr lvl="1">
              <a:buClr>
                <a:schemeClr val="bg1"/>
              </a:buClr>
            </a:pPr>
            <a:r>
              <a:rPr lang="sv-SE" sz="2200" dirty="0" smtClean="0"/>
              <a:t>Analinkontinens </a:t>
            </a:r>
            <a:r>
              <a:rPr lang="sv-SE" sz="2200" dirty="0"/>
              <a:t>(all typ av gas- eller avföringsläckage</a:t>
            </a:r>
            <a:r>
              <a:rPr lang="sv-SE" sz="2200" dirty="0" smtClean="0"/>
              <a:t>)</a:t>
            </a:r>
          </a:p>
          <a:p>
            <a:pPr lvl="1">
              <a:buClr>
                <a:schemeClr val="bg1"/>
              </a:buClr>
            </a:pPr>
            <a:r>
              <a:rPr lang="sv-SE" sz="2200" dirty="0" smtClean="0"/>
              <a:t>Urinretention</a:t>
            </a:r>
            <a:endParaRPr lang="sv-SE" sz="2200" dirty="0"/>
          </a:p>
          <a:p>
            <a:pPr marL="0" indent="0">
              <a:buClr>
                <a:schemeClr val="bg1"/>
              </a:buClr>
              <a:buNone/>
            </a:pPr>
            <a:endParaRPr lang="sv-SE" sz="2600" dirty="0"/>
          </a:p>
          <a:p>
            <a:pPr marL="0" indent="0">
              <a:buClr>
                <a:schemeClr val="bg1"/>
              </a:buClr>
              <a:buNone/>
            </a:pPr>
            <a:r>
              <a:rPr lang="sv-SE" sz="2000" b="1" dirty="0"/>
              <a:t>Komplikationer till </a:t>
            </a:r>
            <a:r>
              <a:rPr lang="sv-SE" sz="2000" b="1" dirty="0" smtClean="0"/>
              <a:t>bristningen</a:t>
            </a:r>
            <a:r>
              <a:rPr lang="sv-SE" sz="2000" dirty="0" smtClean="0"/>
              <a:t>: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sv-SE" dirty="0" smtClean="0"/>
              <a:t>Infektion, reoperation, bedömning </a:t>
            </a:r>
            <a:r>
              <a:rPr lang="sv-SE" dirty="0"/>
              <a:t>vid </a:t>
            </a:r>
            <a:r>
              <a:rPr lang="sv-SE" dirty="0" smtClean="0"/>
              <a:t>sjukvårdsinrättning, sårkomplikation, annan komplikation</a:t>
            </a:r>
            <a:endParaRPr lang="sv-SE" sz="1400" dirty="0"/>
          </a:p>
          <a:p>
            <a:pPr lvl="1">
              <a:buClr>
                <a:schemeClr val="bg1"/>
              </a:buClr>
            </a:pPr>
            <a:endParaRPr lang="sv-SE" dirty="0"/>
          </a:p>
          <a:p>
            <a:pPr lvl="1">
              <a:buClr>
                <a:schemeClr val="bg1"/>
              </a:buClr>
            </a:pPr>
            <a:endParaRPr lang="sv-SE" dirty="0"/>
          </a:p>
          <a:p>
            <a:pPr>
              <a:buClr>
                <a:schemeClr val="bg1"/>
              </a:buClr>
            </a:pPr>
            <a:endParaRPr lang="sv-SE" dirty="0"/>
          </a:p>
          <a:p>
            <a:pPr>
              <a:buClr>
                <a:schemeClr val="bg1"/>
              </a:buClr>
            </a:pP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9235895" y="3010019"/>
            <a:ext cx="1911229" cy="153888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sv-SE" sz="2000" dirty="0" smtClean="0"/>
              <a:t>BMI-grupper</a:t>
            </a:r>
            <a:r>
              <a:rPr lang="sv-SE" sz="2000" dirty="0"/>
              <a:t>:</a:t>
            </a:r>
          </a:p>
          <a:p>
            <a:endParaRPr lang="sv-SE" sz="1100" dirty="0"/>
          </a:p>
          <a:p>
            <a:pPr>
              <a:buClr>
                <a:schemeClr val="bg1"/>
              </a:buClr>
            </a:pPr>
            <a:r>
              <a:rPr lang="sv-SE" sz="2000" dirty="0"/>
              <a:t>&lt;25 </a:t>
            </a:r>
            <a:r>
              <a:rPr lang="sv-SE" sz="1400" dirty="0"/>
              <a:t>(normalviktiga)</a:t>
            </a:r>
          </a:p>
          <a:p>
            <a:pPr>
              <a:buClr>
                <a:schemeClr val="bg1"/>
              </a:buClr>
            </a:pPr>
            <a:r>
              <a:rPr lang="sv-SE" sz="2000" dirty="0"/>
              <a:t>25-&lt;30 </a:t>
            </a:r>
            <a:r>
              <a:rPr lang="sv-SE" sz="1400" dirty="0"/>
              <a:t>(överviktiga)</a:t>
            </a:r>
          </a:p>
          <a:p>
            <a:pPr>
              <a:buClr>
                <a:schemeClr val="bg1"/>
              </a:buClr>
            </a:pPr>
            <a:r>
              <a:rPr lang="sv-SE" sz="2000" dirty="0"/>
              <a:t>≥30 </a:t>
            </a:r>
            <a:r>
              <a:rPr lang="sv-SE" sz="1400" dirty="0"/>
              <a:t>(</a:t>
            </a:r>
            <a:r>
              <a:rPr lang="sv-SE" sz="1400" dirty="0" err="1"/>
              <a:t>obesa</a:t>
            </a:r>
            <a:r>
              <a:rPr lang="sv-SE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42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29110C-2F8D-CDB1-2ACA-2B38B66F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705" y="878399"/>
            <a:ext cx="7729728" cy="1188720"/>
          </a:xfrm>
        </p:spPr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5" name="Rektangel 4"/>
          <p:cNvSpPr/>
          <p:nvPr/>
        </p:nvSpPr>
        <p:spPr>
          <a:xfrm>
            <a:off x="699974" y="4705272"/>
            <a:ext cx="11073384" cy="53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Justerat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för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ålder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urininkontinens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före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graviditeten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inkontinens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för gas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avföring</a:t>
            </a:r>
            <a:endParaRPr lang="en-GB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**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Justerat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för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ålder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inkontinens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för gas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avföring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före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gravididteten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tiden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för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utdrivningsskedet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episiotomy,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spontan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instrumentell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förlossning</a:t>
            </a:r>
            <a:endParaRPr lang="en-GB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l 10">
            <a:extLst>
              <a:ext uri="{FF2B5EF4-FFF2-40B4-BE49-F238E27FC236}">
                <a16:creationId xmlns:a16="http://schemas.microsoft.com/office/drawing/2014/main" id="{D70B9FDD-D0C6-7603-D39D-53E1FB838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26"/>
              </p:ext>
            </p:extLst>
          </p:nvPr>
        </p:nvGraphicFramePr>
        <p:xfrm>
          <a:off x="625546" y="2733143"/>
          <a:ext cx="10792046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3278">
                  <a:extLst>
                    <a:ext uri="{9D8B030D-6E8A-4147-A177-3AD203B41FA5}">
                      <a16:colId xmlns:a16="http://schemas.microsoft.com/office/drawing/2014/main" val="3511946931"/>
                    </a:ext>
                  </a:extLst>
                </a:gridCol>
                <a:gridCol w="1462229">
                  <a:extLst>
                    <a:ext uri="{9D8B030D-6E8A-4147-A177-3AD203B41FA5}">
                      <a16:colId xmlns:a16="http://schemas.microsoft.com/office/drawing/2014/main" val="4152231491"/>
                    </a:ext>
                  </a:extLst>
                </a:gridCol>
                <a:gridCol w="709612">
                  <a:extLst>
                    <a:ext uri="{9D8B030D-6E8A-4147-A177-3AD203B41FA5}">
                      <a16:colId xmlns:a16="http://schemas.microsoft.com/office/drawing/2014/main" val="2540552686"/>
                    </a:ext>
                  </a:extLst>
                </a:gridCol>
                <a:gridCol w="1311704">
                  <a:extLst>
                    <a:ext uri="{9D8B030D-6E8A-4147-A177-3AD203B41FA5}">
                      <a16:colId xmlns:a16="http://schemas.microsoft.com/office/drawing/2014/main" val="3431892303"/>
                    </a:ext>
                  </a:extLst>
                </a:gridCol>
                <a:gridCol w="666605">
                  <a:extLst>
                    <a:ext uri="{9D8B030D-6E8A-4147-A177-3AD203B41FA5}">
                      <a16:colId xmlns:a16="http://schemas.microsoft.com/office/drawing/2014/main" val="1802690064"/>
                    </a:ext>
                  </a:extLst>
                </a:gridCol>
                <a:gridCol w="1290201">
                  <a:extLst>
                    <a:ext uri="{9D8B030D-6E8A-4147-A177-3AD203B41FA5}">
                      <a16:colId xmlns:a16="http://schemas.microsoft.com/office/drawing/2014/main" val="3203428301"/>
                    </a:ext>
                  </a:extLst>
                </a:gridCol>
                <a:gridCol w="1333208">
                  <a:extLst>
                    <a:ext uri="{9D8B030D-6E8A-4147-A177-3AD203B41FA5}">
                      <a16:colId xmlns:a16="http://schemas.microsoft.com/office/drawing/2014/main" val="2659284803"/>
                    </a:ext>
                  </a:extLst>
                </a:gridCol>
                <a:gridCol w="752620">
                  <a:extLst>
                    <a:ext uri="{9D8B030D-6E8A-4147-A177-3AD203B41FA5}">
                      <a16:colId xmlns:a16="http://schemas.microsoft.com/office/drawing/2014/main" val="3627008633"/>
                    </a:ext>
                  </a:extLst>
                </a:gridCol>
                <a:gridCol w="1342589">
                  <a:extLst>
                    <a:ext uri="{9D8B030D-6E8A-4147-A177-3AD203B41FA5}">
                      <a16:colId xmlns:a16="http://schemas.microsoft.com/office/drawing/2014/main" val="2875402464"/>
                    </a:ext>
                  </a:extLst>
                </a:gridCol>
              </a:tblGrid>
              <a:tr h="313108"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>
                    <a:solidFill>
                      <a:srgbClr val="3C665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sv-SE" sz="1600" dirty="0"/>
                        <a:t>BMI ≤ 24.9</a:t>
                      </a:r>
                    </a:p>
                  </a:txBody>
                  <a:tcPr>
                    <a:solidFill>
                      <a:srgbClr val="3C6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2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v-SE" sz="1600" dirty="0"/>
                        <a:t>BMI 25.0-29.9</a:t>
                      </a:r>
                    </a:p>
                  </a:txBody>
                  <a:tcPr>
                    <a:solidFill>
                      <a:srgbClr val="3C6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2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v-SE" sz="1600" dirty="0"/>
                        <a:t>BMI ≥ 30</a:t>
                      </a:r>
                    </a:p>
                  </a:txBody>
                  <a:tcPr>
                    <a:solidFill>
                      <a:srgbClr val="3C6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2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244260"/>
                  </a:ext>
                </a:extLst>
              </a:tr>
              <a:tr h="313108"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>
                    <a:solidFill>
                      <a:srgbClr val="98C2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N (%)</a:t>
                      </a:r>
                    </a:p>
                  </a:txBody>
                  <a:tcPr>
                    <a:solidFill>
                      <a:srgbClr val="98C2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OR</a:t>
                      </a:r>
                    </a:p>
                  </a:txBody>
                  <a:tcPr>
                    <a:solidFill>
                      <a:srgbClr val="98C2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N (%)</a:t>
                      </a:r>
                    </a:p>
                  </a:txBody>
                  <a:tcPr>
                    <a:solidFill>
                      <a:srgbClr val="98C2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OR</a:t>
                      </a:r>
                    </a:p>
                  </a:txBody>
                  <a:tcPr>
                    <a:solidFill>
                      <a:srgbClr val="98C2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CI=95%</a:t>
                      </a:r>
                    </a:p>
                  </a:txBody>
                  <a:tcPr>
                    <a:solidFill>
                      <a:srgbClr val="98C2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N (%)</a:t>
                      </a:r>
                    </a:p>
                  </a:txBody>
                  <a:tcPr>
                    <a:solidFill>
                      <a:srgbClr val="98C2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OR</a:t>
                      </a:r>
                    </a:p>
                  </a:txBody>
                  <a:tcPr>
                    <a:solidFill>
                      <a:srgbClr val="98C2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CI=95%</a:t>
                      </a:r>
                    </a:p>
                  </a:txBody>
                  <a:tcPr>
                    <a:solidFill>
                      <a:srgbClr val="98C2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030987"/>
                  </a:ext>
                </a:extLst>
              </a:tr>
              <a:tr h="55395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Rapporterad</a:t>
                      </a:r>
                      <a:r>
                        <a:rPr lang="sv-SE" sz="1600" baseline="0" dirty="0" smtClean="0"/>
                        <a:t> urininkontinens</a:t>
                      </a:r>
                      <a:r>
                        <a:rPr lang="sv-SE" sz="1600" dirty="0" smtClean="0"/>
                        <a:t>*</a:t>
                      </a:r>
                      <a:endParaRPr lang="sv-SE" sz="1600" dirty="0"/>
                    </a:p>
                  </a:txBody>
                  <a:tcPr>
                    <a:solidFill>
                      <a:srgbClr val="CDE1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587/4826 </a:t>
                      </a:r>
                    </a:p>
                    <a:p>
                      <a:r>
                        <a:rPr lang="sv-SE" sz="1600" dirty="0"/>
                        <a:t>(12.2)</a:t>
                      </a:r>
                    </a:p>
                  </a:txBody>
                  <a:tcPr>
                    <a:solidFill>
                      <a:srgbClr val="CDE1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1.00</a:t>
                      </a:r>
                    </a:p>
                  </a:txBody>
                  <a:tcPr>
                    <a:solidFill>
                      <a:srgbClr val="CDE1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296/2058 </a:t>
                      </a:r>
                    </a:p>
                    <a:p>
                      <a:r>
                        <a:rPr lang="sv-SE" sz="1600" dirty="0"/>
                        <a:t>(14.4)</a:t>
                      </a:r>
                    </a:p>
                  </a:txBody>
                  <a:tcPr>
                    <a:solidFill>
                      <a:srgbClr val="CDE1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1.21</a:t>
                      </a:r>
                    </a:p>
                  </a:txBody>
                  <a:tcPr>
                    <a:solidFill>
                      <a:srgbClr val="CD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1.02-1.44</a:t>
                      </a:r>
                    </a:p>
                    <a:p>
                      <a:endParaRPr lang="sv-SE" sz="1600" dirty="0"/>
                    </a:p>
                  </a:txBody>
                  <a:tcPr>
                    <a:solidFill>
                      <a:srgbClr val="CDE1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169/1091 </a:t>
                      </a:r>
                    </a:p>
                    <a:p>
                      <a:r>
                        <a:rPr lang="sv-SE" sz="1600" dirty="0"/>
                        <a:t>(15.5)</a:t>
                      </a:r>
                    </a:p>
                  </a:txBody>
                  <a:tcPr>
                    <a:solidFill>
                      <a:srgbClr val="CDE1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1.27</a:t>
                      </a:r>
                    </a:p>
                  </a:txBody>
                  <a:tcPr>
                    <a:solidFill>
                      <a:srgbClr val="CDE1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1.13-1.58</a:t>
                      </a:r>
                    </a:p>
                  </a:txBody>
                  <a:tcPr>
                    <a:solidFill>
                      <a:srgbClr val="CDE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94308"/>
                  </a:ext>
                </a:extLst>
              </a:tr>
              <a:tr h="55395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Rapporterad analinkontinens**</a:t>
                      </a:r>
                      <a:endParaRPr lang="sv-SE" sz="1600" dirty="0"/>
                    </a:p>
                  </a:txBody>
                  <a:tcPr>
                    <a:solidFill>
                      <a:srgbClr val="CDE1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753/4739 </a:t>
                      </a:r>
                    </a:p>
                    <a:p>
                      <a:r>
                        <a:rPr lang="sv-SE" sz="1600" dirty="0"/>
                        <a:t>(15.9)</a:t>
                      </a:r>
                    </a:p>
                  </a:txBody>
                  <a:tcPr>
                    <a:solidFill>
                      <a:srgbClr val="CDE1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1.00</a:t>
                      </a:r>
                    </a:p>
                  </a:txBody>
                  <a:tcPr>
                    <a:solidFill>
                      <a:srgbClr val="CDE1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276/2036 </a:t>
                      </a:r>
                    </a:p>
                    <a:p>
                      <a:r>
                        <a:rPr lang="sv-SE" sz="1600" dirty="0"/>
                        <a:t>(13.6)</a:t>
                      </a:r>
                    </a:p>
                  </a:txBody>
                  <a:tcPr>
                    <a:solidFill>
                      <a:srgbClr val="CDE1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0.81</a:t>
                      </a:r>
                    </a:p>
                  </a:txBody>
                  <a:tcPr>
                    <a:solidFill>
                      <a:srgbClr val="CDE1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0.68-0.96</a:t>
                      </a:r>
                    </a:p>
                  </a:txBody>
                  <a:tcPr>
                    <a:solidFill>
                      <a:srgbClr val="CDE1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127/1078 </a:t>
                      </a:r>
                    </a:p>
                    <a:p>
                      <a:r>
                        <a:rPr lang="sv-SE" sz="1600" dirty="0"/>
                        <a:t>(11.8)</a:t>
                      </a:r>
                    </a:p>
                  </a:txBody>
                  <a:tcPr>
                    <a:solidFill>
                      <a:srgbClr val="CDE1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0.72</a:t>
                      </a:r>
                    </a:p>
                  </a:txBody>
                  <a:tcPr>
                    <a:solidFill>
                      <a:srgbClr val="CDE1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0.57-0.90</a:t>
                      </a:r>
                    </a:p>
                  </a:txBody>
                  <a:tcPr>
                    <a:solidFill>
                      <a:srgbClr val="CDE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179314"/>
                  </a:ext>
                </a:extLst>
              </a:tr>
            </a:tbl>
          </a:graphicData>
        </a:graphic>
      </p:graphicFrame>
      <p:sp>
        <p:nvSpPr>
          <p:cNvPr id="3" name="Ellips 2"/>
          <p:cNvSpPr/>
          <p:nvPr/>
        </p:nvSpPr>
        <p:spPr>
          <a:xfrm>
            <a:off x="7931888" y="3636335"/>
            <a:ext cx="850605" cy="3615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2459665" y="3636335"/>
            <a:ext cx="850605" cy="3615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7931888" y="4237938"/>
            <a:ext cx="850605" cy="3615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2459664" y="4237937"/>
            <a:ext cx="850605" cy="361507"/>
          </a:xfrm>
          <a:prstGeom prst="ellipse">
            <a:avLst/>
          </a:prstGeom>
          <a:noFill/>
          <a:ln w="38100">
            <a:solidFill>
              <a:srgbClr val="50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4632251" y="3647543"/>
            <a:ext cx="850605" cy="3502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4632251" y="4219186"/>
            <a:ext cx="850605" cy="3615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2715942" y="2293594"/>
            <a:ext cx="6611254" cy="3046988"/>
          </a:xfrm>
          <a:prstGeom prst="rect">
            <a:avLst/>
          </a:prstGeom>
          <a:solidFill>
            <a:srgbClr val="B1CFCB"/>
          </a:solidFill>
          <a:ln w="508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v-SE" sz="2400" dirty="0" smtClean="0"/>
              <a:t>…åtta </a:t>
            </a:r>
            <a:r>
              <a:rPr lang="sv-SE" sz="2400" dirty="0"/>
              <a:t>veckor efter en grad 2-bristning hade </a:t>
            </a:r>
            <a:endParaRPr lang="sv-SE" sz="2400" dirty="0" smtClean="0"/>
          </a:p>
          <a:p>
            <a:pPr algn="ctr"/>
            <a:r>
              <a:rPr lang="sv-SE" sz="2400" dirty="0" smtClean="0"/>
              <a:t>förstföderskor </a:t>
            </a:r>
            <a:r>
              <a:rPr lang="sv-SE" sz="2400" dirty="0"/>
              <a:t>med övervikt eller obesitas</a:t>
            </a:r>
          </a:p>
          <a:p>
            <a:pPr algn="ctr"/>
            <a:endParaRPr lang="sv-SE" sz="2400" dirty="0" smtClean="0"/>
          </a:p>
          <a:p>
            <a:pPr algn="ctr"/>
            <a:r>
              <a:rPr lang="sv-SE" sz="2400" dirty="0"/>
              <a:t>HÖGRE risk för </a:t>
            </a:r>
            <a:r>
              <a:rPr lang="sv-SE" sz="2400" dirty="0" smtClean="0"/>
              <a:t>urininkontinens</a:t>
            </a:r>
            <a:endParaRPr lang="sv-SE" sz="2400" dirty="0"/>
          </a:p>
          <a:p>
            <a:pPr algn="ctr"/>
            <a:r>
              <a:rPr lang="sv-SE" sz="2400" dirty="0" smtClean="0"/>
              <a:t>och</a:t>
            </a:r>
            <a:endParaRPr lang="sv-SE" sz="2400" dirty="0"/>
          </a:p>
          <a:p>
            <a:pPr algn="ctr"/>
            <a:r>
              <a:rPr lang="sv-SE" sz="2400" dirty="0"/>
              <a:t>LÄGRE risk för </a:t>
            </a:r>
            <a:r>
              <a:rPr lang="sv-SE" sz="2400" dirty="0" smtClean="0"/>
              <a:t>analinkontinens</a:t>
            </a:r>
            <a:endParaRPr lang="sv-SE" sz="2400" dirty="0"/>
          </a:p>
          <a:p>
            <a:pPr algn="ctr"/>
            <a:endParaRPr lang="sv-SE" sz="2400" dirty="0"/>
          </a:p>
          <a:p>
            <a:pPr algn="ctr"/>
            <a:r>
              <a:rPr lang="sv-SE" sz="2400" dirty="0"/>
              <a:t>jämfört med normalviktiga förstföderskor.</a:t>
            </a:r>
          </a:p>
        </p:txBody>
      </p:sp>
    </p:spTree>
    <p:extLst>
      <p:ext uri="{BB962C8B-B14F-4D97-AF65-F5344CB8AC3E}">
        <p14:creationId xmlns:p14="http://schemas.microsoft.com/office/powerpoint/2010/main" val="201699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E07C59-79DD-DBAB-5B23-E192EE64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Diskussion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DD8CFE-0F5D-180A-2891-B617FA3AF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5284" y="2733737"/>
            <a:ext cx="8121431" cy="310198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sv-SE" sz="2400" dirty="0"/>
              <a:t>Vår hypotes motbevisades </a:t>
            </a:r>
            <a:r>
              <a:rPr lang="sv-SE" sz="2400" dirty="0" smtClean="0"/>
              <a:t>delvis</a:t>
            </a:r>
          </a:p>
          <a:p>
            <a:pPr>
              <a:buClr>
                <a:schemeClr val="bg1"/>
              </a:buClr>
            </a:pPr>
            <a:r>
              <a:rPr lang="sv-SE" sz="2400" dirty="0" smtClean="0"/>
              <a:t>Snabbare </a:t>
            </a:r>
            <a:r>
              <a:rPr lang="sv-SE" sz="2400" dirty="0"/>
              <a:t>utdrivningsskede hos </a:t>
            </a:r>
            <a:r>
              <a:rPr lang="sv-SE" sz="2400" dirty="0" err="1"/>
              <a:t>obesa</a:t>
            </a:r>
            <a:r>
              <a:rPr lang="sv-SE" sz="2400" dirty="0"/>
              <a:t> skyddar </a:t>
            </a:r>
            <a:r>
              <a:rPr lang="sv-SE" sz="2400" dirty="0" err="1" smtClean="0"/>
              <a:t>bäckenbottten</a:t>
            </a:r>
            <a:r>
              <a:rPr lang="sv-SE" sz="2400" dirty="0" smtClean="0"/>
              <a:t>?</a:t>
            </a:r>
          </a:p>
          <a:p>
            <a:pPr>
              <a:buClr>
                <a:schemeClr val="bg1"/>
              </a:buClr>
            </a:pPr>
            <a:r>
              <a:rPr lang="sv-SE" sz="2400" dirty="0" smtClean="0"/>
              <a:t>Anovaginala </a:t>
            </a:r>
            <a:r>
              <a:rPr lang="sv-SE" sz="2400" dirty="0"/>
              <a:t>distansen längre hos </a:t>
            </a:r>
            <a:r>
              <a:rPr lang="sv-SE" sz="2400" dirty="0" err="1"/>
              <a:t>obesa</a:t>
            </a:r>
            <a:r>
              <a:rPr lang="sv-SE" sz="2400" dirty="0"/>
              <a:t> enligt Hjertberg et al</a:t>
            </a:r>
          </a:p>
        </p:txBody>
      </p:sp>
    </p:spTree>
    <p:extLst>
      <p:ext uri="{BB962C8B-B14F-4D97-AF65-F5344CB8AC3E}">
        <p14:creationId xmlns:p14="http://schemas.microsoft.com/office/powerpoint/2010/main" val="28978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 framtiden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sv-SE" sz="2400" dirty="0" smtClean="0"/>
              <a:t>Viktigt område </a:t>
            </a:r>
            <a:r>
              <a:rPr lang="sv-SE" sz="2400" dirty="0" err="1" smtClean="0"/>
              <a:t>pga</a:t>
            </a:r>
            <a:r>
              <a:rPr lang="sv-SE" sz="2400" dirty="0" smtClean="0"/>
              <a:t> hög incidens </a:t>
            </a:r>
            <a:r>
              <a:rPr lang="sv-SE" sz="2400" dirty="0"/>
              <a:t>av grad </a:t>
            </a:r>
            <a:r>
              <a:rPr lang="sv-SE" sz="2400" dirty="0" smtClean="0"/>
              <a:t>2-bristningar och allt </a:t>
            </a:r>
            <a:r>
              <a:rPr lang="sv-SE" sz="2400" dirty="0"/>
              <a:t>fler överviktiga och </a:t>
            </a:r>
            <a:r>
              <a:rPr lang="sv-SE" sz="2400" dirty="0" err="1"/>
              <a:t>obesa</a:t>
            </a:r>
            <a:r>
              <a:rPr lang="sv-SE" sz="2400" dirty="0"/>
              <a:t> </a:t>
            </a:r>
            <a:r>
              <a:rPr lang="sv-SE" sz="2400" dirty="0" smtClean="0"/>
              <a:t>kvinnor</a:t>
            </a:r>
          </a:p>
          <a:p>
            <a:pPr>
              <a:buClr>
                <a:schemeClr val="bg1"/>
              </a:buClr>
            </a:pPr>
            <a:r>
              <a:rPr lang="sv-SE" sz="2400" dirty="0" smtClean="0"/>
              <a:t>Rätt </a:t>
            </a:r>
            <a:r>
              <a:rPr lang="sv-SE" sz="2400" dirty="0"/>
              <a:t>information och vårdnivå </a:t>
            </a:r>
          </a:p>
          <a:p>
            <a:pPr>
              <a:buClr>
                <a:schemeClr val="bg1"/>
              </a:buClr>
            </a:pPr>
            <a:r>
              <a:rPr lang="sv-SE" sz="2400" dirty="0" smtClean="0"/>
              <a:t>Potentiella </a:t>
            </a:r>
            <a:r>
              <a:rPr lang="sv-SE" sz="2400" dirty="0"/>
              <a:t>skyddsfaktorer kopplade till </a:t>
            </a:r>
            <a:r>
              <a:rPr lang="sv-SE" sz="2400" dirty="0" smtClean="0"/>
              <a:t>BMI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310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Östergötland 1">
    <a:dk1>
      <a:sysClr val="windowText" lastClr="000000"/>
    </a:dk1>
    <a:lt1>
      <a:sysClr val="window" lastClr="FFFFFF"/>
    </a:lt1>
    <a:dk2>
      <a:srgbClr val="FB575C"/>
    </a:dk2>
    <a:lt2>
      <a:srgbClr val="0861CE"/>
    </a:lt2>
    <a:accent1>
      <a:srgbClr val="182745"/>
    </a:accent1>
    <a:accent2>
      <a:srgbClr val="EBECF0"/>
    </a:accent2>
    <a:accent3>
      <a:srgbClr val="4D648A"/>
    </a:accent3>
    <a:accent4>
      <a:srgbClr val="0861CE"/>
    </a:accent4>
    <a:accent5>
      <a:srgbClr val="707580"/>
    </a:accent5>
    <a:accent6>
      <a:srgbClr val="242831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786</TotalTime>
  <Words>343</Words>
  <Application>Microsoft Office PowerPoint</Application>
  <PresentationFormat>Bredbild</PresentationFormat>
  <Paragraphs>81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Times New Roman</vt:lpstr>
      <vt:lpstr>Paket</vt:lpstr>
      <vt:lpstr>Bäckenbottendysfunktion  åtta veckor efter en grad 2-bristning I relation till BMI</vt:lpstr>
      <vt:lpstr>PowerPoint-presentation</vt:lpstr>
      <vt:lpstr>Varför ville vi titta på detta?</vt:lpstr>
      <vt:lpstr>hypotes</vt:lpstr>
      <vt:lpstr>metod</vt:lpstr>
      <vt:lpstr>Utfallsmått</vt:lpstr>
      <vt:lpstr>Resultat</vt:lpstr>
      <vt:lpstr>Diskussion</vt:lpstr>
      <vt:lpstr>För framtiden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Bäckenbottendysfunktion i relation till BMI</dc:title>
  <dc:creator>Maria Otterheim</dc:creator>
  <cp:lastModifiedBy>Otterheim Maria</cp:lastModifiedBy>
  <cp:revision>58</cp:revision>
  <dcterms:created xsi:type="dcterms:W3CDTF">2023-04-03T12:18:06Z</dcterms:created>
  <dcterms:modified xsi:type="dcterms:W3CDTF">2024-03-22T09:00:55Z</dcterms:modified>
</cp:coreProperties>
</file>