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345" r:id="rId2"/>
    <p:sldId id="333" r:id="rId3"/>
    <p:sldId id="317" r:id="rId4"/>
    <p:sldId id="332" r:id="rId5"/>
    <p:sldId id="362" r:id="rId6"/>
    <p:sldId id="369" r:id="rId7"/>
    <p:sldId id="366" r:id="rId8"/>
    <p:sldId id="367" r:id="rId9"/>
    <p:sldId id="370" r:id="rId10"/>
    <p:sldId id="371" r:id="rId11"/>
    <p:sldId id="361" r:id="rId12"/>
    <p:sldId id="364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73482B-267C-6B99-DCD5-0A61269B3E06}" name="Maria Jonsson" initials="MJ" userId="Maria Jonss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Jonsson" initials="MJ" lastIdx="6" clrIdx="0">
    <p:extLst>
      <p:ext uri="{19B8F6BF-5375-455C-9EA6-DF929625EA0E}">
        <p15:presenceInfo xmlns:p15="http://schemas.microsoft.com/office/powerpoint/2012/main" userId="Maria Jons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559" autoAdjust="0"/>
    <p:restoredTop sz="94650"/>
  </p:normalViewPr>
  <p:slideViewPr>
    <p:cSldViewPr snapToGrid="0" snapToObjects="1">
      <p:cViewPr varScale="1">
        <p:scale>
          <a:sx n="103" d="100"/>
          <a:sy n="103" d="100"/>
        </p:scale>
        <p:origin x="19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B6702-5B2C-4973-A881-262ABB032E21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52B4B-CBA7-4B6B-B71A-1DAB65AA7A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0975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Majoriteten 33% från Uppsala som rapporterar både spontan bristning och klipp. 7.6 Örnsköldsvik Varberg 7.5.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52B4B-CBA7-4B6B-B71A-1DAB65AA7ADA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5505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Akademiska</a:t>
            </a:r>
            <a:r>
              <a:rPr lang="en-GB" dirty="0"/>
              <a:t>: 41.4%, 33.9%, 19.3%, 4.3%, 1.2%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452B4B-CBA7-4B6B-B71A-1DAB65AA7ADA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9302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/>
              <a:t> </a:t>
            </a:r>
            <a:r>
              <a:rPr lang="sv-SE" sz="1200" dirty="0" err="1"/>
              <a:t>Episiotomi</a:t>
            </a:r>
            <a:r>
              <a:rPr lang="sv-SE" sz="1200" dirty="0"/>
              <a:t> vanligare bland minoriteten av kvinnor som var missnöjda eller mycket missnöjda</a:t>
            </a:r>
          </a:p>
          <a:p>
            <a:endParaRPr lang="sv-SE" sz="1200" dirty="0"/>
          </a:p>
          <a:p>
            <a:r>
              <a:rPr lang="sv-SE" sz="1200" dirty="0"/>
              <a:t>Kvinnor med spontan bristning sydda av barnmorskor var mest nöjda, vilket troligtvis reflekterar en variation i komplexitet av bristning</a:t>
            </a:r>
          </a:p>
          <a:p>
            <a:endParaRPr lang="sv-SE" sz="1200" dirty="0"/>
          </a:p>
          <a:p>
            <a:r>
              <a:rPr lang="sv-SE" sz="1200" dirty="0"/>
              <a:t>Smärta vid 8 veckor, infektion </a:t>
            </a:r>
            <a:r>
              <a:rPr lang="sv-SE" sz="1200" dirty="0" err="1"/>
              <a:t>postpartum</a:t>
            </a:r>
            <a:r>
              <a:rPr lang="sv-SE" sz="1200" dirty="0"/>
              <a:t>, sårruptur och </a:t>
            </a:r>
            <a:r>
              <a:rPr lang="sv-SE" sz="1200" dirty="0" err="1"/>
              <a:t>resuturering</a:t>
            </a:r>
            <a:r>
              <a:rPr lang="sv-SE" sz="1200" dirty="0"/>
              <a:t> associerat med sämre </a:t>
            </a:r>
            <a:r>
              <a:rPr lang="sv-SE" sz="1200" dirty="0" err="1"/>
              <a:t>egenskattat</a:t>
            </a:r>
            <a:r>
              <a:rPr lang="sv-SE" sz="1200" dirty="0"/>
              <a:t> utfall </a:t>
            </a:r>
          </a:p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52B4B-CBA7-4B6B-B71A-1DAB65AA7ADA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5866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Heterogen</a:t>
            </a:r>
            <a:r>
              <a:rPr lang="en-GB" dirty="0"/>
              <a:t> </a:t>
            </a:r>
            <a:r>
              <a:rPr lang="en-GB" dirty="0" err="1"/>
              <a:t>grupp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452B4B-CBA7-4B6B-B71A-1DAB65AA7ADA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9834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1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54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222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U_white_text with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D0E896C-B616-284C-8503-5E9C1C31C6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987425"/>
            <a:ext cx="8852852" cy="44513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 dirty="0"/>
              <a:t>KLICKA HÄR FÖR ATT ÄNDRA RUBRIK</a:t>
            </a: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0139FF6-A53E-FE44-979A-D0660354337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39788" y="1785938"/>
            <a:ext cx="8853487" cy="4084637"/>
          </a:xfrm>
        </p:spPr>
        <p:txBody>
          <a:bodyPr/>
          <a:lstStyle/>
          <a:p>
            <a:pPr lvl="0"/>
            <a:r>
              <a:rPr lang="sv-SE"/>
              <a:t>Klicka här för att skriva in text</a:t>
            </a:r>
          </a:p>
        </p:txBody>
      </p:sp>
    </p:spTree>
    <p:extLst>
      <p:ext uri="{BB962C8B-B14F-4D97-AF65-F5344CB8AC3E}">
        <p14:creationId xmlns:p14="http://schemas.microsoft.com/office/powerpoint/2010/main" val="2543265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U_White_Imag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0E3859-1AB0-1842-A6D1-C215EC618BFB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4023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3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49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75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37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63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41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54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66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tif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Bildobjekt 8">
            <a:extLst>
              <a:ext uri="{FF2B5EF4-FFF2-40B4-BE49-F238E27FC236}">
                <a16:creationId xmlns:a16="http://schemas.microsoft.com/office/drawing/2014/main" id="{BDA48CEF-DB04-9D4F-B107-412CFF6140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23494" y="0"/>
            <a:ext cx="2268506" cy="2516158"/>
          </a:xfrm>
          <a:prstGeom prst="rect">
            <a:avLst/>
          </a:prstGeom>
        </p:spPr>
      </p:pic>
      <p:pic>
        <p:nvPicPr>
          <p:cNvPr id="8" name="Bildobjekt 4">
            <a:extLst>
              <a:ext uri="{FF2B5EF4-FFF2-40B4-BE49-F238E27FC236}">
                <a16:creationId xmlns:a16="http://schemas.microsoft.com/office/drawing/2014/main" id="{9FFD1CF6-EB38-EB4B-A9FE-C4ECB89AC746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02848" y="5806123"/>
            <a:ext cx="863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92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1335AC1-480C-FF48-9F33-8244987F0F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561" y="1070550"/>
            <a:ext cx="10314878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Patient-</a:t>
            </a:r>
            <a:r>
              <a:rPr lang="en-GB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rapporterad</a:t>
            </a: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nöjdhet</a:t>
            </a: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efter</a:t>
            </a: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spontan</a:t>
            </a: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grad 2 </a:t>
            </a:r>
            <a:r>
              <a:rPr lang="en-GB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bristning</a:t>
            </a: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jämfört</a:t>
            </a:r>
            <a:r>
              <a:rPr lang="en-GB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 </a:t>
            </a:r>
            <a:r>
              <a:rPr lang="en-GB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episiotomi</a:t>
            </a:r>
            <a:endParaRPr lang="sv-SE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821D00AD-36C6-8445-A954-264D9BC02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75648"/>
            <a:ext cx="9144000" cy="1901370"/>
          </a:xfrm>
        </p:spPr>
        <p:txBody>
          <a:bodyPr>
            <a:noAutofit/>
          </a:bodyPr>
          <a:lstStyle/>
          <a:p>
            <a:endParaRPr lang="en-GB" sz="2000" dirty="0"/>
          </a:p>
          <a:p>
            <a:pPr lvl="0"/>
            <a:endParaRPr lang="en-GB" dirty="0"/>
          </a:p>
          <a:p>
            <a:pPr lvl="0"/>
            <a:r>
              <a:rPr lang="en-GB" sz="2800" dirty="0"/>
              <a:t>Mette Josefsson </a:t>
            </a:r>
            <a:endParaRPr lang="en-GB" sz="2800" dirty="0">
              <a:solidFill>
                <a:schemeClr val="tx1"/>
              </a:solidFill>
            </a:endParaRPr>
          </a:p>
          <a:p>
            <a:pPr lvl="0"/>
            <a:r>
              <a:rPr lang="en-GB" sz="1800" dirty="0"/>
              <a:t>Specialist </a:t>
            </a:r>
            <a:r>
              <a:rPr lang="en-GB" sz="1800" dirty="0" err="1"/>
              <a:t>inom</a:t>
            </a:r>
            <a:r>
              <a:rPr lang="en-GB" sz="1800" dirty="0"/>
              <a:t> </a:t>
            </a:r>
            <a:r>
              <a:rPr lang="en-GB" sz="1800" dirty="0" err="1"/>
              <a:t>Obstetrik</a:t>
            </a:r>
            <a:r>
              <a:rPr lang="en-GB" sz="1800" dirty="0"/>
              <a:t> </a:t>
            </a:r>
            <a:r>
              <a:rPr lang="en-GB" sz="1800" dirty="0" err="1"/>
              <a:t>och</a:t>
            </a:r>
            <a:r>
              <a:rPr lang="en-GB" sz="1800" dirty="0"/>
              <a:t> </a:t>
            </a:r>
            <a:r>
              <a:rPr lang="en-GB" sz="1800" dirty="0" err="1"/>
              <a:t>Gynekologi</a:t>
            </a:r>
            <a:r>
              <a:rPr lang="en-GB" sz="1800" dirty="0"/>
              <a:t>, </a:t>
            </a:r>
            <a:r>
              <a:rPr lang="en-GB" sz="1800" dirty="0" err="1"/>
              <a:t>Akademiska</a:t>
            </a:r>
            <a:r>
              <a:rPr lang="en-GB" sz="1800" dirty="0"/>
              <a:t> </a:t>
            </a:r>
            <a:r>
              <a:rPr lang="en-GB" sz="1800" dirty="0" err="1"/>
              <a:t>Sjukhuset</a:t>
            </a:r>
            <a:r>
              <a:rPr lang="en-GB" sz="1800" dirty="0"/>
              <a:t>, Uppsala</a:t>
            </a:r>
          </a:p>
          <a:p>
            <a:pPr lvl="0"/>
            <a:r>
              <a:rPr lang="en-GB" sz="1800" dirty="0" err="1"/>
              <a:t>Doktorand</a:t>
            </a:r>
            <a:r>
              <a:rPr lang="en-GB" sz="1800" dirty="0"/>
              <a:t>, Uppsala </a:t>
            </a:r>
            <a:r>
              <a:rPr lang="en-GB" sz="1800" dirty="0" err="1"/>
              <a:t>Universitet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868993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449CC1-A041-754B-96EB-D4ECB2EF0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err="1">
                <a:latin typeface="+mn-lt"/>
              </a:rPr>
              <a:t>Klinisk</a:t>
            </a:r>
            <a:r>
              <a:rPr lang="en-GB" sz="3200" dirty="0">
                <a:latin typeface="+mn-lt"/>
              </a:rPr>
              <a:t> </a:t>
            </a:r>
            <a:r>
              <a:rPr lang="en-GB" sz="3200" dirty="0" err="1">
                <a:latin typeface="+mn-lt"/>
              </a:rPr>
              <a:t>betydelse</a:t>
            </a:r>
            <a:endParaRPr lang="en-GB" sz="3200" dirty="0">
              <a:latin typeface="+mn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83C8B5-B20B-A844-A6D5-0DE39678625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err="1"/>
              <a:t>Heterogen</a:t>
            </a:r>
            <a:r>
              <a:rPr lang="en-GB" dirty="0"/>
              <a:t> </a:t>
            </a:r>
            <a:r>
              <a:rPr lang="en-GB" dirty="0" err="1"/>
              <a:t>grupp</a:t>
            </a:r>
            <a:r>
              <a:rPr lang="en-GB" dirty="0"/>
              <a:t> - </a:t>
            </a:r>
            <a:r>
              <a:rPr lang="en-GB"/>
              <a:t>behov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subklassifiera</a:t>
            </a:r>
            <a:r>
              <a:rPr lang="en-GB" dirty="0"/>
              <a:t> </a:t>
            </a:r>
            <a:r>
              <a:rPr lang="en-GB" dirty="0" err="1"/>
              <a:t>även</a:t>
            </a:r>
            <a:r>
              <a:rPr lang="en-GB" dirty="0"/>
              <a:t> grad 2 </a:t>
            </a:r>
            <a:r>
              <a:rPr lang="en-GB" dirty="0" err="1"/>
              <a:t>bristningar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Extra </a:t>
            </a:r>
            <a:r>
              <a:rPr lang="en-GB" dirty="0" err="1"/>
              <a:t>uppföljning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vissa</a:t>
            </a:r>
            <a:r>
              <a:rPr lang="en-GB" dirty="0"/>
              <a:t> </a:t>
            </a:r>
            <a:r>
              <a:rPr lang="en-GB" dirty="0" err="1"/>
              <a:t>patientgrupper</a:t>
            </a:r>
            <a:r>
              <a:rPr lang="en-GB" dirty="0"/>
              <a:t>?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/>
              <a:t>Rapportering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alla</a:t>
            </a:r>
            <a:r>
              <a:rPr lang="en-GB" dirty="0"/>
              <a:t> grad 2 </a:t>
            </a:r>
            <a:r>
              <a:rPr lang="en-GB" dirty="0" err="1"/>
              <a:t>bristningar</a:t>
            </a:r>
            <a:r>
              <a:rPr lang="en-GB" dirty="0"/>
              <a:t> till </a:t>
            </a:r>
            <a:r>
              <a:rPr lang="en-GB" dirty="0" err="1"/>
              <a:t>bristningsregistret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92665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>
                <a:latin typeface="+mn-lt"/>
              </a:rPr>
              <a:t>Tack!</a:t>
            </a:r>
            <a:endParaRPr lang="en-GB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2400" dirty="0"/>
              <a:t>Huvudhandledare Maria Jonsson</a:t>
            </a:r>
          </a:p>
          <a:p>
            <a:pPr marL="0" indent="0" algn="ctr">
              <a:buNone/>
            </a:pPr>
            <a:r>
              <a:rPr lang="sv-SE" sz="2400" dirty="0"/>
              <a:t>Bihandledare </a:t>
            </a:r>
            <a:r>
              <a:rPr lang="en-US" sz="2400" dirty="0"/>
              <a:t>Sara </a:t>
            </a:r>
            <a:r>
              <a:rPr lang="en-US" sz="2400" dirty="0" err="1"/>
              <a:t>Sohlberg</a:t>
            </a:r>
            <a:r>
              <a:rPr lang="en-US" sz="2400" dirty="0"/>
              <a:t>, Cecilia </a:t>
            </a:r>
            <a:r>
              <a:rPr lang="en-US" sz="2400" dirty="0" err="1"/>
              <a:t>Ekéus</a:t>
            </a:r>
            <a:r>
              <a:rPr lang="en-US" sz="2400" dirty="0"/>
              <a:t> </a:t>
            </a:r>
            <a:r>
              <a:rPr lang="en-US" sz="2400" dirty="0" err="1"/>
              <a:t>och</a:t>
            </a:r>
            <a:r>
              <a:rPr lang="en-US" sz="2400" dirty="0"/>
              <a:t> Eva </a:t>
            </a:r>
            <a:r>
              <a:rPr lang="en-US" sz="2400" dirty="0" err="1"/>
              <a:t>Uustal</a:t>
            </a:r>
            <a:endParaRPr lang="sv-SE" sz="2400" dirty="0"/>
          </a:p>
          <a:p>
            <a:pPr marL="0" indent="0" algn="ctr">
              <a:buNone/>
            </a:pPr>
            <a:endParaRPr lang="sv-SE" sz="3200" dirty="0"/>
          </a:p>
          <a:p>
            <a:pPr marL="0" indent="0" algn="ctr">
              <a:buNone/>
            </a:pPr>
            <a:r>
              <a:rPr lang="sv-SE" dirty="0"/>
              <a:t>Några frågor eller kommentarer?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716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7" y="987425"/>
            <a:ext cx="10696539" cy="445136"/>
          </a:xfrm>
        </p:spPr>
        <p:txBody>
          <a:bodyPr>
            <a:noAutofit/>
          </a:bodyPr>
          <a:lstStyle/>
          <a:p>
            <a:r>
              <a:rPr lang="sv-SE" sz="2800" dirty="0">
                <a:latin typeface="+mn-lt"/>
              </a:rPr>
              <a:t>Resultat </a:t>
            </a:r>
            <a:br>
              <a:rPr lang="sv-SE" sz="2800" dirty="0">
                <a:latin typeface="+mn-lt"/>
              </a:rPr>
            </a:br>
            <a:r>
              <a:rPr lang="sv-SE" sz="2800" dirty="0">
                <a:latin typeface="+mn-lt"/>
              </a:rPr>
              <a:t>– andra faktorer som påverkar egenskattad bedömning vid 1 år</a:t>
            </a:r>
            <a:endParaRPr lang="en-GB" sz="2800" dirty="0">
              <a:latin typeface="+mn-lt"/>
            </a:endParaRP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038522495"/>
              </p:ext>
            </p:extLst>
          </p:nvPr>
        </p:nvGraphicFramePr>
        <p:xfrm>
          <a:off x="839787" y="1874336"/>
          <a:ext cx="9984157" cy="4067205"/>
        </p:xfrm>
        <a:graphic>
          <a:graphicData uri="http://schemas.openxmlformats.org/drawingml/2006/table">
            <a:tbl>
              <a:tblPr firstRow="1" firstCol="1" bandRow="1"/>
              <a:tblGrid>
                <a:gridCol w="3604558">
                  <a:extLst>
                    <a:ext uri="{9D8B030D-6E8A-4147-A177-3AD203B41FA5}">
                      <a16:colId xmlns:a16="http://schemas.microsoft.com/office/drawing/2014/main" val="2327952568"/>
                    </a:ext>
                  </a:extLst>
                </a:gridCol>
                <a:gridCol w="2441290">
                  <a:extLst>
                    <a:ext uri="{9D8B030D-6E8A-4147-A177-3AD203B41FA5}">
                      <a16:colId xmlns:a16="http://schemas.microsoft.com/office/drawing/2014/main" val="574201600"/>
                    </a:ext>
                  </a:extLst>
                </a:gridCol>
                <a:gridCol w="1155561">
                  <a:extLst>
                    <a:ext uri="{9D8B030D-6E8A-4147-A177-3AD203B41FA5}">
                      <a16:colId xmlns:a16="http://schemas.microsoft.com/office/drawing/2014/main" val="3817439915"/>
                    </a:ext>
                  </a:extLst>
                </a:gridCol>
                <a:gridCol w="2782748">
                  <a:extLst>
                    <a:ext uri="{9D8B030D-6E8A-4147-A177-3AD203B41FA5}">
                      <a16:colId xmlns:a16="http://schemas.microsoft.com/office/drawing/2014/main" val="2340004509"/>
                    </a:ext>
                  </a:extLst>
                </a:gridCol>
              </a:tblGrid>
              <a:tr h="310486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aOR</a:t>
                      </a: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(95% CI)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026809"/>
                  </a:ext>
                </a:extLst>
              </a:tr>
              <a:tr h="76670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Underlivssmärta</a:t>
                      </a: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vid 8 </a:t>
                      </a:r>
                      <a:r>
                        <a:rPr lang="en-GB" sz="2000" b="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veckor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Spontan bristning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Episiotomi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466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203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3.48 (2.88-4.20)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3.97 (2.97-5.30)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65402"/>
                  </a:ext>
                </a:extLst>
              </a:tr>
              <a:tr h="92459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Postpartum </a:t>
                      </a:r>
                      <a:r>
                        <a:rPr lang="en-GB" sz="2000" b="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infektion</a:t>
                      </a: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Spontan</a:t>
                      </a: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bristning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Episiotomi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92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59 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2.32 (1.57-3.41)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2.44 (1.45-4.10)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259322"/>
                  </a:ext>
                </a:extLst>
              </a:tr>
              <a:tr h="96756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Sårruptur</a:t>
                      </a: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Spontan</a:t>
                      </a: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bristning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Episiotomi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6.41 (2.70-15.34)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6.14 (3.38-11.23)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023628"/>
                  </a:ext>
                </a:extLst>
              </a:tr>
              <a:tr h="89107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Resuturering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Spontan</a:t>
                      </a: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bristning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Episiotomi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3.92 (2.37-6.48)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3.76 (1.64-8.69)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75" marR="1587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503437"/>
                  </a:ext>
                </a:extLst>
              </a:tr>
            </a:tbl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26448259-6816-504C-91EB-43687D03B98F}"/>
              </a:ext>
            </a:extLst>
          </p:cNvPr>
          <p:cNvSpPr txBox="1"/>
          <p:nvPr/>
        </p:nvSpPr>
        <p:spPr>
          <a:xfrm>
            <a:off x="839787" y="6251171"/>
            <a:ext cx="7024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Justerat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dirty="0" err="1"/>
              <a:t>förlossningssätt</a:t>
            </a:r>
            <a:r>
              <a:rPr lang="en-GB" dirty="0"/>
              <a:t>, BMI </a:t>
            </a:r>
            <a:r>
              <a:rPr lang="en-GB" dirty="0" err="1"/>
              <a:t>och</a:t>
            </a:r>
            <a:r>
              <a:rPr lang="en-GB" dirty="0"/>
              <a:t> </a:t>
            </a:r>
            <a:r>
              <a:rPr lang="en-GB" dirty="0" err="1"/>
              <a:t>ålder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039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>
                <a:latin typeface="+mn-lt"/>
              </a:rPr>
              <a:t>Bakgrund</a:t>
            </a:r>
            <a:endParaRPr lang="sv-SE" sz="2800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60%-85% </a:t>
            </a:r>
            <a:r>
              <a:rPr lang="en-GB" sz="2400" dirty="0" err="1"/>
              <a:t>av</a:t>
            </a:r>
            <a:r>
              <a:rPr lang="en-GB" sz="2400" dirty="0"/>
              <a:t> </a:t>
            </a:r>
            <a:r>
              <a:rPr lang="en-GB" sz="2400" dirty="0" err="1"/>
              <a:t>förstföderskor</a:t>
            </a:r>
            <a:r>
              <a:rPr lang="en-GB" sz="2400" dirty="0"/>
              <a:t> </a:t>
            </a:r>
            <a:r>
              <a:rPr lang="en-GB" sz="2400" dirty="0" err="1"/>
              <a:t>får</a:t>
            </a:r>
            <a:r>
              <a:rPr lang="en-GB" sz="2400" dirty="0"/>
              <a:t> </a:t>
            </a:r>
            <a:r>
              <a:rPr lang="en-GB" sz="2400" dirty="0" err="1"/>
              <a:t>en</a:t>
            </a:r>
            <a:r>
              <a:rPr lang="en-GB" sz="2400" dirty="0"/>
              <a:t> </a:t>
            </a:r>
            <a:r>
              <a:rPr lang="en-GB" sz="2400" dirty="0" err="1"/>
              <a:t>spontan</a:t>
            </a:r>
            <a:r>
              <a:rPr lang="en-GB" sz="2400" dirty="0"/>
              <a:t> grad 2 </a:t>
            </a:r>
            <a:r>
              <a:rPr lang="en-GB" sz="2400" dirty="0" err="1"/>
              <a:t>bristning</a:t>
            </a:r>
            <a:r>
              <a:rPr lang="en-GB" sz="2400" dirty="0"/>
              <a:t> </a:t>
            </a:r>
            <a:r>
              <a:rPr lang="en-GB" sz="2400" dirty="0" err="1"/>
              <a:t>eller</a:t>
            </a:r>
            <a:r>
              <a:rPr lang="en-GB" sz="2400" dirty="0"/>
              <a:t> </a:t>
            </a:r>
            <a:r>
              <a:rPr lang="en-GB" sz="2400" dirty="0" err="1"/>
              <a:t>klipp</a:t>
            </a:r>
            <a:r>
              <a:rPr lang="en-GB" sz="2400" dirty="0"/>
              <a:t> vid sin </a:t>
            </a:r>
            <a:r>
              <a:rPr lang="en-GB" sz="2400" dirty="0" err="1"/>
              <a:t>första</a:t>
            </a:r>
            <a:r>
              <a:rPr lang="en-GB" sz="2400" dirty="0"/>
              <a:t> </a:t>
            </a:r>
            <a:r>
              <a:rPr lang="en-GB" sz="2400" dirty="0" err="1"/>
              <a:t>förlossning</a:t>
            </a:r>
            <a:endParaRPr lang="en-GB" sz="2400" dirty="0"/>
          </a:p>
          <a:p>
            <a:endParaRPr lang="en-GB" sz="2400" dirty="0"/>
          </a:p>
          <a:p>
            <a:r>
              <a:rPr lang="en-US" sz="2400" dirty="0"/>
              <a:t>Det </a:t>
            </a:r>
            <a:r>
              <a:rPr lang="en-US" sz="2400" dirty="0" err="1"/>
              <a:t>är</a:t>
            </a:r>
            <a:r>
              <a:rPr lang="en-US" sz="2400" dirty="0"/>
              <a:t> </a:t>
            </a:r>
            <a:r>
              <a:rPr lang="en-US" sz="2400" dirty="0" err="1"/>
              <a:t>rutin</a:t>
            </a:r>
            <a:r>
              <a:rPr lang="en-US" sz="2400" dirty="0"/>
              <a:t>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barnmorskor</a:t>
            </a:r>
            <a:r>
              <a:rPr lang="en-US" sz="2400" dirty="0"/>
              <a:t> </a:t>
            </a:r>
            <a:r>
              <a:rPr lang="en-US" sz="2400" dirty="0" err="1"/>
              <a:t>syr</a:t>
            </a:r>
            <a:r>
              <a:rPr lang="en-US" sz="2400" dirty="0"/>
              <a:t> </a:t>
            </a:r>
            <a:r>
              <a:rPr lang="en-US" sz="2400" dirty="0" err="1"/>
              <a:t>okomplicerade</a:t>
            </a:r>
            <a:r>
              <a:rPr lang="en-US" sz="2400" dirty="0"/>
              <a:t> grad 2 </a:t>
            </a:r>
            <a:r>
              <a:rPr lang="en-US" sz="2400" dirty="0" err="1"/>
              <a:t>bristningar</a:t>
            </a:r>
            <a:r>
              <a:rPr lang="en-US" sz="2400" dirty="0"/>
              <a:t>, </a:t>
            </a:r>
            <a:r>
              <a:rPr lang="en-US" sz="2400" dirty="0" err="1"/>
              <a:t>medans</a:t>
            </a:r>
            <a:r>
              <a:rPr lang="en-US" sz="2400" dirty="0"/>
              <a:t> </a:t>
            </a:r>
            <a:r>
              <a:rPr lang="en-US" sz="2400" dirty="0" err="1"/>
              <a:t>mer</a:t>
            </a:r>
            <a:r>
              <a:rPr lang="en-US" sz="2400" dirty="0"/>
              <a:t> </a:t>
            </a:r>
            <a:r>
              <a:rPr lang="en-US" sz="2400" dirty="0" err="1"/>
              <a:t>komplicerade</a:t>
            </a:r>
            <a:r>
              <a:rPr lang="en-US" sz="2400" dirty="0"/>
              <a:t> grad 2 </a:t>
            </a:r>
            <a:r>
              <a:rPr lang="en-US" sz="2400" dirty="0" err="1"/>
              <a:t>bristningar</a:t>
            </a:r>
            <a:r>
              <a:rPr lang="en-US" sz="2400" dirty="0"/>
              <a:t> sys av </a:t>
            </a:r>
            <a:r>
              <a:rPr lang="en-US" sz="2400" dirty="0" err="1"/>
              <a:t>läkare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sv-SE" sz="2400" dirty="0"/>
              <a:t>Grad 2 bristning är en bred diagnos</a:t>
            </a:r>
          </a:p>
          <a:p>
            <a:endParaRPr lang="en-US" sz="2400" dirty="0"/>
          </a:p>
          <a:p>
            <a:r>
              <a:rPr lang="en-US" sz="2400" dirty="0" err="1"/>
              <a:t>Det</a:t>
            </a:r>
            <a:r>
              <a:rPr lang="en-US" sz="2400" dirty="0"/>
              <a:t> </a:t>
            </a:r>
            <a:r>
              <a:rPr lang="en-US" sz="2400" dirty="0" err="1"/>
              <a:t>finns</a:t>
            </a:r>
            <a:r>
              <a:rPr lang="en-US" sz="2400" dirty="0"/>
              <a:t> </a:t>
            </a:r>
            <a:r>
              <a:rPr lang="en-US" sz="2400" dirty="0" err="1"/>
              <a:t>kunskapsluckor</a:t>
            </a:r>
            <a:r>
              <a:rPr lang="en-US" sz="2400" dirty="0"/>
              <a:t> om </a:t>
            </a:r>
            <a:r>
              <a:rPr lang="en-US" sz="2400" dirty="0" err="1"/>
              <a:t>konsekvenserna</a:t>
            </a:r>
            <a:r>
              <a:rPr lang="en-US" sz="2400" dirty="0"/>
              <a:t> </a:t>
            </a:r>
            <a:r>
              <a:rPr lang="en-US" sz="2400" dirty="0" err="1"/>
              <a:t>av</a:t>
            </a:r>
            <a:r>
              <a:rPr lang="en-US" sz="2400" dirty="0"/>
              <a:t> grad 2 </a:t>
            </a:r>
            <a:r>
              <a:rPr lang="en-US" sz="2400" dirty="0" err="1"/>
              <a:t>bristning</a:t>
            </a:r>
            <a:r>
              <a:rPr lang="en-US" sz="2400" dirty="0"/>
              <a:t> </a:t>
            </a:r>
            <a:r>
              <a:rPr lang="en-US" sz="2400" dirty="0" err="1"/>
              <a:t>på</a:t>
            </a:r>
            <a:r>
              <a:rPr lang="en-US" sz="2400" dirty="0"/>
              <a:t> </a:t>
            </a:r>
            <a:r>
              <a:rPr lang="en-US" sz="2400" dirty="0" err="1"/>
              <a:t>kort</a:t>
            </a:r>
            <a:r>
              <a:rPr lang="en-US" sz="2400" dirty="0"/>
              <a:t> </a:t>
            </a:r>
            <a:r>
              <a:rPr lang="en-US" sz="2400" dirty="0" err="1"/>
              <a:t>och</a:t>
            </a:r>
            <a:r>
              <a:rPr lang="en-US" sz="2400" dirty="0"/>
              <a:t> </a:t>
            </a:r>
            <a:r>
              <a:rPr lang="en-US" sz="2400" dirty="0" err="1"/>
              <a:t>lång</a:t>
            </a:r>
            <a:r>
              <a:rPr lang="en-US" sz="2400" dirty="0"/>
              <a:t> </a:t>
            </a:r>
            <a:r>
              <a:rPr lang="en-US" sz="2400" dirty="0" err="1"/>
              <a:t>sikt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832612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559BF0-5D34-D245-BE0E-A2BD286E4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err="1">
                <a:latin typeface="+mn-lt"/>
              </a:rPr>
              <a:t>Mål</a:t>
            </a:r>
            <a:endParaRPr lang="en-GB" sz="2800" dirty="0">
              <a:latin typeface="+mn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91351E-AEBB-B94B-AB7F-8C06A05073E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9788" y="1785938"/>
            <a:ext cx="10474757" cy="4084637"/>
          </a:xfrm>
        </p:spPr>
        <p:txBody>
          <a:bodyPr>
            <a:noAutofit/>
          </a:bodyPr>
          <a:lstStyle/>
          <a:p>
            <a:r>
              <a:rPr lang="en-US" dirty="0" err="1"/>
              <a:t>Hur</a:t>
            </a:r>
            <a:r>
              <a:rPr lang="en-US" dirty="0"/>
              <a:t> </a:t>
            </a:r>
            <a:r>
              <a:rPr lang="en-US" dirty="0" err="1"/>
              <a:t>nöjda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förstföderskor</a:t>
            </a:r>
            <a:r>
              <a:rPr lang="en-US" dirty="0"/>
              <a:t> med </a:t>
            </a:r>
            <a:r>
              <a:rPr lang="en-US" dirty="0" err="1"/>
              <a:t>resultatet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err="1"/>
              <a:t>spontan</a:t>
            </a:r>
            <a:r>
              <a:rPr lang="en-US" dirty="0"/>
              <a:t> grad 2 </a:t>
            </a:r>
            <a:r>
              <a:rPr lang="en-US" dirty="0" err="1"/>
              <a:t>brisning</a:t>
            </a:r>
            <a:r>
              <a:rPr lang="en-US" dirty="0"/>
              <a:t> </a:t>
            </a:r>
            <a:r>
              <a:rPr lang="en-US" dirty="0" err="1"/>
              <a:t>jämfört</a:t>
            </a:r>
            <a:r>
              <a:rPr lang="en-US" dirty="0"/>
              <a:t> med </a:t>
            </a:r>
            <a:r>
              <a:rPr lang="en-US" dirty="0" err="1"/>
              <a:t>episiotomi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err="1"/>
              <a:t>Skiljer</a:t>
            </a:r>
            <a:r>
              <a:rPr lang="en-US" dirty="0"/>
              <a:t> sig den </a:t>
            </a:r>
            <a:r>
              <a:rPr lang="en-US" dirty="0" err="1"/>
              <a:t>egenskattade</a:t>
            </a:r>
            <a:r>
              <a:rPr lang="en-US" dirty="0"/>
              <a:t> </a:t>
            </a:r>
            <a:r>
              <a:rPr lang="en-US" dirty="0" err="1"/>
              <a:t>bedömningen</a:t>
            </a:r>
            <a:r>
              <a:rPr lang="en-US" dirty="0"/>
              <a:t> </a:t>
            </a:r>
            <a:r>
              <a:rPr lang="en-US" dirty="0" err="1"/>
              <a:t>mellan</a:t>
            </a:r>
            <a:r>
              <a:rPr lang="en-US" dirty="0"/>
              <a:t> </a:t>
            </a:r>
            <a:r>
              <a:rPr lang="en-US" dirty="0" err="1"/>
              <a:t>kvinnor</a:t>
            </a:r>
            <a:r>
              <a:rPr lang="en-US" dirty="0"/>
              <a:t> </a:t>
            </a:r>
            <a:r>
              <a:rPr lang="en-US" dirty="0" err="1"/>
              <a:t>sydda</a:t>
            </a:r>
            <a:r>
              <a:rPr lang="en-US" dirty="0"/>
              <a:t> av </a:t>
            </a:r>
            <a:r>
              <a:rPr lang="en-US" dirty="0" err="1"/>
              <a:t>barnmorskor</a:t>
            </a:r>
            <a:r>
              <a:rPr lang="en-US" dirty="0"/>
              <a:t> </a:t>
            </a:r>
            <a:r>
              <a:rPr lang="en-US" dirty="0" err="1"/>
              <a:t>jämfört</a:t>
            </a:r>
            <a:r>
              <a:rPr lang="en-US" dirty="0"/>
              <a:t> med </a:t>
            </a:r>
            <a:r>
              <a:rPr lang="en-US" dirty="0" err="1"/>
              <a:t>läkare</a:t>
            </a:r>
            <a:r>
              <a:rPr lang="en-US" dirty="0"/>
              <a:t>?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8979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>
                <a:latin typeface="+mn-lt"/>
              </a:rPr>
              <a:t>Metod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839788" y="1785938"/>
            <a:ext cx="9855921" cy="4670280"/>
          </a:xfrm>
        </p:spPr>
        <p:txBody>
          <a:bodyPr>
            <a:noAutofit/>
          </a:bodyPr>
          <a:lstStyle/>
          <a:p>
            <a:r>
              <a:rPr lang="sv-SE" sz="2600" dirty="0"/>
              <a:t>Register-baserad kohortstudie som inkluderar förstföderskor med spontan grad 2 bristning eller </a:t>
            </a:r>
            <a:r>
              <a:rPr lang="sv-SE" sz="2600" dirty="0" err="1"/>
              <a:t>episiotomi</a:t>
            </a:r>
            <a:r>
              <a:rPr lang="sv-SE" sz="2600" dirty="0"/>
              <a:t> mellan 2014 och 2019 (n=5328)</a:t>
            </a: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r>
              <a:rPr lang="en-GB" sz="2600" dirty="0"/>
              <a:t>Data </a:t>
            </a:r>
            <a:r>
              <a:rPr lang="en-GB" sz="2600" dirty="0" err="1"/>
              <a:t>från</a:t>
            </a:r>
            <a:r>
              <a:rPr lang="en-GB" sz="2600" dirty="0"/>
              <a:t> </a:t>
            </a:r>
            <a:r>
              <a:rPr lang="en-GB" sz="2600" dirty="0" err="1"/>
              <a:t>Bristningsregistret</a:t>
            </a:r>
            <a:r>
              <a:rPr lang="en-GB" sz="2600" dirty="0"/>
              <a:t>, </a:t>
            </a:r>
            <a:r>
              <a:rPr lang="en-GB" sz="2600" dirty="0" err="1"/>
              <a:t>Medicinska</a:t>
            </a:r>
            <a:r>
              <a:rPr lang="en-GB" sz="2600" dirty="0"/>
              <a:t> </a:t>
            </a:r>
            <a:r>
              <a:rPr lang="en-GB" sz="2600" dirty="0" err="1"/>
              <a:t>Födelseregistret</a:t>
            </a:r>
            <a:r>
              <a:rPr lang="en-GB" sz="2600" dirty="0"/>
              <a:t> </a:t>
            </a:r>
            <a:r>
              <a:rPr lang="en-GB" sz="2600" dirty="0" err="1"/>
              <a:t>och</a:t>
            </a:r>
            <a:r>
              <a:rPr lang="en-GB" sz="2600" dirty="0"/>
              <a:t> </a:t>
            </a:r>
            <a:r>
              <a:rPr lang="en-GB" sz="2600" dirty="0" err="1"/>
              <a:t>Patientregistret</a:t>
            </a:r>
            <a:endParaRPr lang="en-GB" sz="2600" dirty="0"/>
          </a:p>
          <a:p>
            <a:r>
              <a:rPr lang="sv-SE" sz="2600" dirty="0"/>
              <a:t>26 sjukhus</a:t>
            </a:r>
            <a:endParaRPr lang="en-GB" sz="2600" dirty="0"/>
          </a:p>
          <a:p>
            <a:endParaRPr lang="en-GB" sz="2600" dirty="0"/>
          </a:p>
          <a:p>
            <a:r>
              <a:rPr lang="en-GB" sz="2600" dirty="0" err="1"/>
              <a:t>Elektroniskt</a:t>
            </a:r>
            <a:r>
              <a:rPr lang="en-GB" sz="2600" dirty="0"/>
              <a:t> </a:t>
            </a:r>
            <a:r>
              <a:rPr lang="en-GB" sz="2600" dirty="0" err="1"/>
              <a:t>frågeformulär</a:t>
            </a:r>
            <a:r>
              <a:rPr lang="en-GB" sz="2600" dirty="0"/>
              <a:t> vid 12 </a:t>
            </a:r>
            <a:r>
              <a:rPr lang="en-GB" sz="2600" dirty="0" err="1"/>
              <a:t>månader</a:t>
            </a:r>
            <a:r>
              <a:rPr lang="en-GB" sz="2600" dirty="0"/>
              <a:t> postpartum</a:t>
            </a:r>
          </a:p>
          <a:p>
            <a:r>
              <a:rPr lang="en-GB" sz="2600" dirty="0" err="1"/>
              <a:t>Svarsfrekvens</a:t>
            </a:r>
            <a:r>
              <a:rPr lang="en-GB" sz="2600" dirty="0"/>
              <a:t> ca 69%</a:t>
            </a:r>
          </a:p>
        </p:txBody>
      </p:sp>
    </p:spTree>
    <p:extLst>
      <p:ext uri="{BB962C8B-B14F-4D97-AF65-F5344CB8AC3E}">
        <p14:creationId xmlns:p14="http://schemas.microsoft.com/office/powerpoint/2010/main" val="340034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546041"/>
            <a:ext cx="8852852" cy="445136"/>
          </a:xfrm>
        </p:spPr>
        <p:txBody>
          <a:bodyPr>
            <a:noAutofit/>
          </a:bodyPr>
          <a:lstStyle/>
          <a:p>
            <a:r>
              <a:rPr lang="sv-SE" sz="3200" dirty="0">
                <a:latin typeface="+mn-lt"/>
              </a:rPr>
              <a:t>Resultat – bakgrundsdata </a:t>
            </a:r>
            <a:endParaRPr lang="en-GB" sz="3200" dirty="0">
              <a:latin typeface="+mn-lt"/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980197850"/>
              </p:ext>
            </p:extLst>
          </p:nvPr>
        </p:nvGraphicFramePr>
        <p:xfrm>
          <a:off x="839789" y="1418707"/>
          <a:ext cx="8512029" cy="4947893"/>
        </p:xfrm>
        <a:graphic>
          <a:graphicData uri="http://schemas.openxmlformats.org/drawingml/2006/table">
            <a:tbl>
              <a:tblPr firstRow="1" firstCol="1" bandRow="1"/>
              <a:tblGrid>
                <a:gridCol w="3081047">
                  <a:extLst>
                    <a:ext uri="{9D8B030D-6E8A-4147-A177-3AD203B41FA5}">
                      <a16:colId xmlns:a16="http://schemas.microsoft.com/office/drawing/2014/main" val="3057902776"/>
                    </a:ext>
                  </a:extLst>
                </a:gridCol>
                <a:gridCol w="2368906">
                  <a:extLst>
                    <a:ext uri="{9D8B030D-6E8A-4147-A177-3AD203B41FA5}">
                      <a16:colId xmlns:a16="http://schemas.microsoft.com/office/drawing/2014/main" val="3430804541"/>
                    </a:ext>
                  </a:extLst>
                </a:gridCol>
                <a:gridCol w="1799258">
                  <a:extLst>
                    <a:ext uri="{9D8B030D-6E8A-4147-A177-3AD203B41FA5}">
                      <a16:colId xmlns:a16="http://schemas.microsoft.com/office/drawing/2014/main" val="2980664542"/>
                    </a:ext>
                  </a:extLst>
                </a:gridCol>
                <a:gridCol w="1262818">
                  <a:extLst>
                    <a:ext uri="{9D8B030D-6E8A-4147-A177-3AD203B41FA5}">
                      <a16:colId xmlns:a16="http://schemas.microsoft.com/office/drawing/2014/main" val="3738816349"/>
                    </a:ext>
                  </a:extLst>
                </a:gridCol>
              </a:tblGrid>
              <a:tr h="6495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Spontan</a:t>
                      </a:r>
                      <a:r>
                        <a:rPr lang="en-GB" sz="1600" b="1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baseline="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bristning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n=4323 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Episiotomi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n=1005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en-GB" sz="16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värde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516495"/>
                  </a:ext>
                </a:extLst>
              </a:tr>
              <a:tr h="162386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Förlossningssätt</a:t>
                      </a:r>
                      <a:r>
                        <a:rPr lang="en-GB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n (%)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Spontan</a:t>
                      </a: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vaginal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Sugklocka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Tång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Saknas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3539 (81.9)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620 (14.3)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(0.0)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 (3.8)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582 (57.9)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383 (38.1)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(0.3)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 (3.7)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428650"/>
                  </a:ext>
                </a:extLst>
              </a:tr>
              <a:tr h="19922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Bjudning</a:t>
                      </a:r>
                      <a:r>
                        <a:rPr lang="en-GB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n (%)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Framstupa</a:t>
                      </a:r>
                      <a:r>
                        <a:rPr lang="sv-SE" sz="16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kronbjudning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Vidöppen</a:t>
                      </a:r>
                      <a:r>
                        <a:rPr lang="sv-SE" sz="16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hjässbjudning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Säte/Annan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Saknas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4036 (93.4)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 (3.7)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 (2.4)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(0.5)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895 (89.1)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 (6.5)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 (4.1)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(0.4)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69835"/>
                  </a:ext>
                </a:extLst>
              </a:tr>
              <a:tr h="47098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Suturerad</a:t>
                      </a:r>
                      <a:r>
                        <a:rPr lang="sv-SE" sz="1600" b="1" baseline="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av barnmorska, n (%)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2700 (62.5)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446 (44.5)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836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151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>
                <a:latin typeface="+mn-lt"/>
              </a:rPr>
              <a:t>Resultat – Egenskattad bedömning vid 1 år </a:t>
            </a:r>
            <a:endParaRPr lang="en-GB" sz="3200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787" y="1643229"/>
            <a:ext cx="9420632" cy="4693291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1924493" y="1643229"/>
            <a:ext cx="7251405" cy="387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ruta 7"/>
          <p:cNvSpPr txBox="1"/>
          <p:nvPr/>
        </p:nvSpPr>
        <p:spPr>
          <a:xfrm>
            <a:off x="839788" y="2241487"/>
            <a:ext cx="1467478" cy="41242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sv-SE" sz="1200" b="1" dirty="0">
              <a:latin typeface="+mj-lt"/>
            </a:endParaRPr>
          </a:p>
          <a:p>
            <a:r>
              <a:rPr lang="sv-SE" sz="1400" b="1" dirty="0">
                <a:latin typeface="Calibri" panose="020F0502020204030204" pitchFamily="34" charset="0"/>
                <a:cs typeface="Calibri" panose="020F0502020204030204" pitchFamily="34" charset="0"/>
              </a:rPr>
              <a:t>VÄLDIGT MISSNÖJD</a:t>
            </a:r>
          </a:p>
          <a:p>
            <a:endParaRPr lang="sv-SE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1400" b="1" dirty="0">
                <a:latin typeface="Calibri" panose="020F0502020204030204" pitchFamily="34" charset="0"/>
                <a:cs typeface="Calibri" panose="020F0502020204030204" pitchFamily="34" charset="0"/>
              </a:rPr>
              <a:t>MISSNÖJD</a:t>
            </a:r>
          </a:p>
          <a:p>
            <a:endParaRPr lang="sv-SE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1400" b="1" dirty="0">
                <a:latin typeface="Calibri" panose="020F0502020204030204" pitchFamily="34" charset="0"/>
                <a:cs typeface="Calibri" panose="020F0502020204030204" pitchFamily="34" charset="0"/>
              </a:rPr>
              <a:t>NEUTRAL</a:t>
            </a:r>
          </a:p>
          <a:p>
            <a:endParaRPr lang="sv-SE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1400" b="1" dirty="0">
                <a:latin typeface="Calibri" panose="020F0502020204030204" pitchFamily="34" charset="0"/>
                <a:cs typeface="Calibri" panose="020F0502020204030204" pitchFamily="34" charset="0"/>
              </a:rPr>
              <a:t>NÖJD</a:t>
            </a:r>
          </a:p>
          <a:p>
            <a:endParaRPr lang="sv-SE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1400" b="1" dirty="0">
                <a:latin typeface="Calibri" panose="020F0502020204030204" pitchFamily="34" charset="0"/>
                <a:cs typeface="Calibri" panose="020F0502020204030204" pitchFamily="34" charset="0"/>
              </a:rPr>
              <a:t>VÄLDIGT NÖJD</a:t>
            </a:r>
          </a:p>
          <a:p>
            <a:endParaRPr lang="sv-SE" dirty="0">
              <a:latin typeface="+mj-lt"/>
            </a:endParaRPr>
          </a:p>
          <a:p>
            <a:endParaRPr lang="sv-SE" dirty="0">
              <a:latin typeface="+mj-lt"/>
            </a:endParaRPr>
          </a:p>
          <a:p>
            <a:endParaRPr lang="sv-SE" dirty="0">
              <a:latin typeface="+mj-lt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9530738" y="1837024"/>
            <a:ext cx="16525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sv-S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OR (95% CI)</a:t>
            </a:r>
            <a:endParaRPr lang="en-GB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GB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2.8 (1.5-5.3)</a:t>
            </a:r>
            <a:endParaRPr lang="en-GB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endParaRPr lang="en-GB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GB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1.8 (1.2-2.6)</a:t>
            </a:r>
            <a:endParaRPr lang="en-GB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endParaRPr lang="en-GB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1.0 (0.8-1.3)</a:t>
            </a:r>
            <a:endParaRPr lang="en-GB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endParaRPr lang="en-GB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1.0</a:t>
            </a:r>
            <a:endParaRPr lang="en-GB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endParaRPr lang="en-GB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0.9 (0.7-1.1)</a:t>
            </a:r>
            <a:endParaRPr lang="en-GB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3494763" y="6063604"/>
            <a:ext cx="190395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 err="1"/>
              <a:t>Episiotomi</a:t>
            </a:r>
            <a:r>
              <a:rPr lang="sv-SE" dirty="0"/>
              <a:t> </a:t>
            </a:r>
            <a:endParaRPr lang="en-GB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7316" y="6035532"/>
            <a:ext cx="1694835" cy="493819"/>
          </a:xfrm>
          <a:prstGeom prst="rect">
            <a:avLst/>
          </a:prstGeom>
        </p:spPr>
      </p:pic>
      <p:sp>
        <p:nvSpPr>
          <p:cNvPr id="10" name="textruta 9"/>
          <p:cNvSpPr txBox="1"/>
          <p:nvPr/>
        </p:nvSpPr>
        <p:spPr>
          <a:xfrm>
            <a:off x="5287316" y="6063604"/>
            <a:ext cx="194020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Spontan bristning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71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7" y="987425"/>
            <a:ext cx="10866659" cy="445136"/>
          </a:xfrm>
        </p:spPr>
        <p:txBody>
          <a:bodyPr>
            <a:noAutofit/>
          </a:bodyPr>
          <a:lstStyle/>
          <a:p>
            <a:r>
              <a:rPr lang="sv-SE" sz="3200" dirty="0">
                <a:latin typeface="+mn-lt"/>
              </a:rPr>
              <a:t>Resultat </a:t>
            </a:r>
            <a:br>
              <a:rPr lang="sv-SE" sz="3200" dirty="0">
                <a:latin typeface="+mn-lt"/>
              </a:rPr>
            </a:br>
            <a:r>
              <a:rPr lang="sv-SE" sz="3200" dirty="0">
                <a:latin typeface="+mn-lt"/>
              </a:rPr>
              <a:t>- Skillnader mellan suturering av barnmorskor och läkare</a:t>
            </a:r>
            <a:endParaRPr lang="en-GB" sz="3200" dirty="0">
              <a:latin typeface="+mn-lt"/>
            </a:endParaRPr>
          </a:p>
        </p:txBody>
      </p:sp>
      <p:graphicFrame>
        <p:nvGraphicFramePr>
          <p:cNvPr id="10" name="Tabel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311748"/>
              </p:ext>
            </p:extLst>
          </p:nvPr>
        </p:nvGraphicFramePr>
        <p:xfrm>
          <a:off x="797257" y="2243470"/>
          <a:ext cx="9888464" cy="2222204"/>
        </p:xfrm>
        <a:graphic>
          <a:graphicData uri="http://schemas.openxmlformats.org/drawingml/2006/table">
            <a:tbl>
              <a:tblPr firstRow="1" firstCol="1" bandRow="1"/>
              <a:tblGrid>
                <a:gridCol w="2191072">
                  <a:extLst>
                    <a:ext uri="{9D8B030D-6E8A-4147-A177-3AD203B41FA5}">
                      <a16:colId xmlns:a16="http://schemas.microsoft.com/office/drawing/2014/main" val="2168971568"/>
                    </a:ext>
                  </a:extLst>
                </a:gridCol>
                <a:gridCol w="2203292">
                  <a:extLst>
                    <a:ext uri="{9D8B030D-6E8A-4147-A177-3AD203B41FA5}">
                      <a16:colId xmlns:a16="http://schemas.microsoft.com/office/drawing/2014/main" val="1151213102"/>
                    </a:ext>
                  </a:extLst>
                </a:gridCol>
                <a:gridCol w="2799746">
                  <a:extLst>
                    <a:ext uri="{9D8B030D-6E8A-4147-A177-3AD203B41FA5}">
                      <a16:colId xmlns:a16="http://schemas.microsoft.com/office/drawing/2014/main" val="197658455"/>
                    </a:ext>
                  </a:extLst>
                </a:gridCol>
                <a:gridCol w="2694354">
                  <a:extLst>
                    <a:ext uri="{9D8B030D-6E8A-4147-A177-3AD203B41FA5}">
                      <a16:colId xmlns:a16="http://schemas.microsoft.com/office/drawing/2014/main" val="308432267"/>
                    </a:ext>
                  </a:extLst>
                </a:gridCol>
              </a:tblGrid>
              <a:tr h="738064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GB" sz="20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Suturering</a:t>
                      </a: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Bedömning</a:t>
                      </a:r>
                      <a:r>
                        <a:rPr lang="en-GB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 (%)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aOR (95% CI)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62602"/>
                  </a:ext>
                </a:extLst>
              </a:tr>
              <a:tr h="14841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Barnmorska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Läkare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Spontan</a:t>
                      </a: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bristning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Episiotomi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Spontan</a:t>
                      </a: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bristning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Episiotomi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1740 (49.3)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314 (8.9)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1075 (30.4)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403 (11.4)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1.34 </a:t>
                      </a: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(1.07-1.69)</a:t>
                      </a:r>
                      <a:endParaRPr lang="en-GB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1.54 </a:t>
                      </a: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(1.33-1.78)</a:t>
                      </a:r>
                      <a:endParaRPr lang="en-GB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1.66 </a:t>
                      </a: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(1.33-2.07)</a:t>
                      </a:r>
                      <a:endParaRPr lang="en-GB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11807"/>
                  </a:ext>
                </a:extLst>
              </a:tr>
            </a:tbl>
          </a:graphicData>
        </a:graphic>
      </p:graphicFrame>
      <p:graphicFrame>
        <p:nvGraphicFramePr>
          <p:cNvPr id="12" name="Tabell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454310"/>
              </p:ext>
            </p:extLst>
          </p:nvPr>
        </p:nvGraphicFramePr>
        <p:xfrm>
          <a:off x="797257" y="2000300"/>
          <a:ext cx="10281869" cy="2497272"/>
        </p:xfrm>
        <a:graphic>
          <a:graphicData uri="http://schemas.openxmlformats.org/drawingml/2006/table">
            <a:tbl>
              <a:tblPr firstRow="1" firstCol="1" bandRow="1"/>
              <a:tblGrid>
                <a:gridCol w="2278243">
                  <a:extLst>
                    <a:ext uri="{9D8B030D-6E8A-4147-A177-3AD203B41FA5}">
                      <a16:colId xmlns:a16="http://schemas.microsoft.com/office/drawing/2014/main" val="1467455111"/>
                    </a:ext>
                  </a:extLst>
                </a:gridCol>
                <a:gridCol w="2290947">
                  <a:extLst>
                    <a:ext uri="{9D8B030D-6E8A-4147-A177-3AD203B41FA5}">
                      <a16:colId xmlns:a16="http://schemas.microsoft.com/office/drawing/2014/main" val="2773523994"/>
                    </a:ext>
                  </a:extLst>
                </a:gridCol>
                <a:gridCol w="2911132">
                  <a:extLst>
                    <a:ext uri="{9D8B030D-6E8A-4147-A177-3AD203B41FA5}">
                      <a16:colId xmlns:a16="http://schemas.microsoft.com/office/drawing/2014/main" val="2890745529"/>
                    </a:ext>
                  </a:extLst>
                </a:gridCol>
                <a:gridCol w="2801547">
                  <a:extLst>
                    <a:ext uri="{9D8B030D-6E8A-4147-A177-3AD203B41FA5}">
                      <a16:colId xmlns:a16="http://schemas.microsoft.com/office/drawing/2014/main" val="3168990273"/>
                    </a:ext>
                  </a:extLst>
                </a:gridCol>
              </a:tblGrid>
              <a:tr h="475715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GB" sz="20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Suturering</a:t>
                      </a: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Missnöjd</a:t>
                      </a: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eller</a:t>
                      </a: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väldigt</a:t>
                      </a: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missnöjd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800069"/>
                  </a:ext>
                </a:extLst>
              </a:tr>
              <a:tr h="47571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 (%)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aOR</a:t>
                      </a: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(95% CI)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129749"/>
                  </a:ext>
                </a:extLst>
              </a:tr>
              <a:tr h="154584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Barnmorska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Läkare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Spontan</a:t>
                      </a: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bristning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Episiotomi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Spontan</a:t>
                      </a: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bristning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Episiotomi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67 (3.9)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 (</a:t>
                      </a: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7.6</a:t>
                      </a: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 (</a:t>
                      </a: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5.8</a:t>
                      </a: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 (</a:t>
                      </a: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10.2</a:t>
                      </a: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1.0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2.14</a:t>
                      </a: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(1.27-3.49)</a:t>
                      </a:r>
                      <a:endParaRPr lang="en-GB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1.71</a:t>
                      </a: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(1.18-2.49)</a:t>
                      </a:r>
                      <a:endParaRPr lang="en-GB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2.86 </a:t>
                      </a:r>
                      <a: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(1.81-4.47</a:t>
                      </a:r>
                      <a:r>
                        <a:rPr lang="en-GB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22057"/>
                  </a:ext>
                </a:extLst>
              </a:tr>
            </a:tbl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FFC52AAD-5248-4946-A04C-AFC53A592C66}"/>
              </a:ext>
            </a:extLst>
          </p:cNvPr>
          <p:cNvSpPr txBox="1"/>
          <p:nvPr/>
        </p:nvSpPr>
        <p:spPr>
          <a:xfrm>
            <a:off x="839787" y="5991679"/>
            <a:ext cx="7024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Justerat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dirty="0" err="1"/>
              <a:t>förlossningssätt</a:t>
            </a:r>
            <a:r>
              <a:rPr lang="en-GB" dirty="0"/>
              <a:t>, BMI </a:t>
            </a:r>
            <a:r>
              <a:rPr lang="en-GB" dirty="0" err="1"/>
              <a:t>och</a:t>
            </a:r>
            <a:r>
              <a:rPr lang="en-GB" dirty="0"/>
              <a:t> </a:t>
            </a:r>
            <a:r>
              <a:rPr lang="en-GB" dirty="0" err="1"/>
              <a:t>ålder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032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7" y="987425"/>
            <a:ext cx="10033621" cy="369332"/>
          </a:xfrm>
        </p:spPr>
        <p:txBody>
          <a:bodyPr>
            <a:noAutofit/>
          </a:bodyPr>
          <a:lstStyle/>
          <a:p>
            <a:r>
              <a:rPr lang="sv-SE" sz="2800" dirty="0">
                <a:latin typeface="+mn-lt"/>
              </a:rPr>
              <a:t>Resultat </a:t>
            </a:r>
            <a:br>
              <a:rPr lang="sv-SE" sz="2800" dirty="0">
                <a:latin typeface="+mn-lt"/>
              </a:rPr>
            </a:br>
            <a:r>
              <a:rPr lang="sv-SE" sz="2800" dirty="0">
                <a:latin typeface="+mn-lt"/>
              </a:rPr>
              <a:t>– andra faktorer som påverkar egenskattad bedömning vid 1 år</a:t>
            </a:r>
            <a:endParaRPr lang="en-GB" sz="2800" dirty="0">
              <a:latin typeface="+mn-lt"/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584354139"/>
              </p:ext>
            </p:extLst>
          </p:nvPr>
        </p:nvGraphicFramePr>
        <p:xfrm>
          <a:off x="941551" y="1785938"/>
          <a:ext cx="9382663" cy="4434108"/>
        </p:xfrm>
        <a:graphic>
          <a:graphicData uri="http://schemas.openxmlformats.org/drawingml/2006/table">
            <a:tbl>
              <a:tblPr firstRow="1" firstCol="1" bandRow="1"/>
              <a:tblGrid>
                <a:gridCol w="3626586">
                  <a:extLst>
                    <a:ext uri="{9D8B030D-6E8A-4147-A177-3AD203B41FA5}">
                      <a16:colId xmlns:a16="http://schemas.microsoft.com/office/drawing/2014/main" val="2676604585"/>
                    </a:ext>
                  </a:extLst>
                </a:gridCol>
                <a:gridCol w="2142396">
                  <a:extLst>
                    <a:ext uri="{9D8B030D-6E8A-4147-A177-3AD203B41FA5}">
                      <a16:colId xmlns:a16="http://schemas.microsoft.com/office/drawing/2014/main" val="1672104623"/>
                    </a:ext>
                  </a:extLst>
                </a:gridCol>
                <a:gridCol w="1071198">
                  <a:extLst>
                    <a:ext uri="{9D8B030D-6E8A-4147-A177-3AD203B41FA5}">
                      <a16:colId xmlns:a16="http://schemas.microsoft.com/office/drawing/2014/main" val="475159982"/>
                    </a:ext>
                  </a:extLst>
                </a:gridCol>
                <a:gridCol w="2542483">
                  <a:extLst>
                    <a:ext uri="{9D8B030D-6E8A-4147-A177-3AD203B41FA5}">
                      <a16:colId xmlns:a16="http://schemas.microsoft.com/office/drawing/2014/main" val="1615911191"/>
                    </a:ext>
                  </a:extLst>
                </a:gridCol>
              </a:tblGrid>
              <a:tr h="348089"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Missnöjd eller väldigt missnöjd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674115"/>
                  </a:ext>
                </a:extLst>
              </a:tr>
              <a:tr h="3480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sv-SE" sz="1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aOR (95% CI)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901267"/>
                  </a:ext>
                </a:extLst>
              </a:tr>
              <a:tr h="92673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b="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Underlivssmärta vid 8 veckor</a:t>
                      </a:r>
                      <a:endParaRPr lang="en-GB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Spontan bristning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Episiotomi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4.20 (2.82- 6.23)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7.80 (4.90-12.30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091943"/>
                  </a:ext>
                </a:extLst>
              </a:tr>
              <a:tr h="93964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b="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Postpartuminfektion</a:t>
                      </a:r>
                      <a:r>
                        <a:rPr lang="en-GB" sz="19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Spontan bristning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Episiotomi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2.75 (1.30-5.23)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4.81 (2.28- 9.35)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046971"/>
                  </a:ext>
                </a:extLst>
              </a:tr>
              <a:tr h="93964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b="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Sårruptur </a:t>
                      </a:r>
                      <a:endParaRPr lang="en-GB" sz="1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Spontan bristning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Episiotomi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5.37 (1.21-17.00)</a:t>
                      </a:r>
                      <a:endParaRPr lang="en-GB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8.04 (3.71-16.32)</a:t>
                      </a:r>
                      <a:endParaRPr lang="en-GB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15195"/>
                  </a:ext>
                </a:extLst>
              </a:tr>
              <a:tr h="9318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b="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Resuturering</a:t>
                      </a:r>
                      <a:endParaRPr lang="en-GB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Spontan bristning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Episiotomi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3.28 (1.23-7.36)</a:t>
                      </a:r>
                      <a:endParaRPr lang="en-GB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19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7.16 (2.52-17.82)</a:t>
                      </a:r>
                      <a:endParaRPr lang="en-GB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873" marR="14873" marT="89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188577"/>
                  </a:ext>
                </a:extLst>
              </a:tr>
            </a:tbl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D8C919D2-59A2-FF47-8849-9C429C6E319A}"/>
              </a:ext>
            </a:extLst>
          </p:cNvPr>
          <p:cNvSpPr txBox="1"/>
          <p:nvPr/>
        </p:nvSpPr>
        <p:spPr>
          <a:xfrm>
            <a:off x="839787" y="6251171"/>
            <a:ext cx="7024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Justerat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dirty="0" err="1"/>
              <a:t>förlossningssätt</a:t>
            </a:r>
            <a:r>
              <a:rPr lang="en-GB" dirty="0"/>
              <a:t>, BMI </a:t>
            </a:r>
            <a:r>
              <a:rPr lang="en-GB" dirty="0" err="1"/>
              <a:t>och</a:t>
            </a:r>
            <a:r>
              <a:rPr lang="en-GB" dirty="0"/>
              <a:t> </a:t>
            </a:r>
            <a:r>
              <a:rPr lang="en-GB" dirty="0" err="1"/>
              <a:t>ålder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58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>
                <a:latin typeface="+mn-lt"/>
              </a:rPr>
              <a:t>Sammanfattning</a:t>
            </a:r>
            <a:endParaRPr lang="en-GB" sz="3200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839788" y="1598049"/>
            <a:ext cx="10037319" cy="769372"/>
          </a:xfrm>
        </p:spPr>
        <p:txBody>
          <a:bodyPr>
            <a:normAutofit/>
          </a:bodyPr>
          <a:lstStyle/>
          <a:p>
            <a:r>
              <a:rPr lang="sv-SE" sz="2400" dirty="0"/>
              <a:t>Majoriteten med både spontan bristning och </a:t>
            </a:r>
            <a:r>
              <a:rPr lang="sv-SE" sz="2400" dirty="0" err="1"/>
              <a:t>episiotomi</a:t>
            </a:r>
            <a:r>
              <a:rPr lang="sv-SE" sz="2400" dirty="0"/>
              <a:t> var nöjda eller mycket nöjda med resultatet vid 1 år</a:t>
            </a:r>
            <a:endParaRPr lang="sv-SE" dirty="0"/>
          </a:p>
          <a:p>
            <a:endParaRPr lang="sv-SE" dirty="0"/>
          </a:p>
          <a:p>
            <a:endParaRPr lang="en-GB" dirty="0"/>
          </a:p>
          <a:p>
            <a:pPr marL="0" indent="0">
              <a:buNone/>
            </a:pPr>
            <a:endParaRPr lang="sv-SE" dirty="0"/>
          </a:p>
          <a:p>
            <a:endParaRPr lang="en-GB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4344" y="2445229"/>
            <a:ext cx="7076663" cy="3980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7619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16143</TotalTime>
  <Words>784</Words>
  <Application>Microsoft Macintosh PowerPoint</Application>
  <PresentationFormat>Bredbild</PresentationFormat>
  <Paragraphs>234</Paragraphs>
  <Slides>12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1_Office-tema</vt:lpstr>
      <vt:lpstr>     Patient-rapporterad nöjdhet efter spontan grad 2 bristning jämfört med episiotomi</vt:lpstr>
      <vt:lpstr>Bakgrund</vt:lpstr>
      <vt:lpstr>Mål</vt:lpstr>
      <vt:lpstr>Metod</vt:lpstr>
      <vt:lpstr>Resultat – bakgrundsdata </vt:lpstr>
      <vt:lpstr>Resultat – Egenskattad bedömning vid 1 år </vt:lpstr>
      <vt:lpstr>Resultat  - Skillnader mellan suturering av barnmorskor och läkare</vt:lpstr>
      <vt:lpstr>Resultat  – andra faktorer som påverkar egenskattad bedömning vid 1 år</vt:lpstr>
      <vt:lpstr>Sammanfattning</vt:lpstr>
      <vt:lpstr>Klinisk betydelse</vt:lpstr>
      <vt:lpstr>Tack!</vt:lpstr>
      <vt:lpstr>Resultat  – andra faktorer som påverkar egenskattad bedömning vid 1 år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Stroke</dc:title>
  <dc:creator>Charles Melnyk</dc:creator>
  <cp:lastModifiedBy>Charles Melnyk</cp:lastModifiedBy>
  <cp:revision>214</cp:revision>
  <dcterms:created xsi:type="dcterms:W3CDTF">2022-08-18T11:03:50Z</dcterms:created>
  <dcterms:modified xsi:type="dcterms:W3CDTF">2024-03-22T01:37:43Z</dcterms:modified>
</cp:coreProperties>
</file>